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custShowLst>
    <p:custShow name="Произвольный показ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8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813144-15FC-4DFA-B91E-51002824A33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58C94ED-C390-4586-A5E7-E9117A403543}">
      <dgm:prSet/>
      <dgm:spPr/>
      <dgm:t>
        <a:bodyPr/>
        <a:lstStyle/>
        <a:p>
          <a:pPr rtl="0"/>
          <a:r>
            <a:rPr lang="ru-RU" smtClean="0"/>
            <a:t>За методические достижения:</a:t>
          </a:r>
          <a:endParaRPr lang="ru-RU"/>
        </a:p>
      </dgm:t>
    </dgm:pt>
    <dgm:pt modelId="{CA7380F5-3EF1-4AE1-BC2D-516AB9C4E21B}" type="parTrans" cxnId="{EE4B9BA0-EB28-496C-B1F2-A0A4E077DA5F}">
      <dgm:prSet/>
      <dgm:spPr/>
      <dgm:t>
        <a:bodyPr/>
        <a:lstStyle/>
        <a:p>
          <a:endParaRPr lang="ru-RU"/>
        </a:p>
      </dgm:t>
    </dgm:pt>
    <dgm:pt modelId="{D0907076-D924-4FE6-A340-EB8DEDEAA60B}" type="sibTrans" cxnId="{EE4B9BA0-EB28-496C-B1F2-A0A4E077DA5F}">
      <dgm:prSet/>
      <dgm:spPr/>
      <dgm:t>
        <a:bodyPr/>
        <a:lstStyle/>
        <a:p>
          <a:endParaRPr lang="ru-RU"/>
        </a:p>
      </dgm:t>
    </dgm:pt>
    <dgm:pt modelId="{7BFF2D0B-A336-4C14-A364-B09A8C7D9432}" type="pres">
      <dgm:prSet presAssocID="{33813144-15FC-4DFA-B91E-51002824A3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7C2750-C669-4E26-AC3F-780C143C6EE6}" type="pres">
      <dgm:prSet presAssocID="{A58C94ED-C390-4586-A5E7-E9117A40354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932B76-27B5-4192-9E6E-40283138E0BB}" type="presOf" srcId="{33813144-15FC-4DFA-B91E-51002824A336}" destId="{7BFF2D0B-A336-4C14-A364-B09A8C7D9432}" srcOrd="0" destOrd="0" presId="urn:microsoft.com/office/officeart/2005/8/layout/vList2"/>
    <dgm:cxn modelId="{D2336185-D897-49DF-89CF-C030CBF7E517}" type="presOf" srcId="{A58C94ED-C390-4586-A5E7-E9117A403543}" destId="{ED7C2750-C669-4E26-AC3F-780C143C6EE6}" srcOrd="0" destOrd="0" presId="urn:microsoft.com/office/officeart/2005/8/layout/vList2"/>
    <dgm:cxn modelId="{EE4B9BA0-EB28-496C-B1F2-A0A4E077DA5F}" srcId="{33813144-15FC-4DFA-B91E-51002824A336}" destId="{A58C94ED-C390-4586-A5E7-E9117A403543}" srcOrd="0" destOrd="0" parTransId="{CA7380F5-3EF1-4AE1-BC2D-516AB9C4E21B}" sibTransId="{D0907076-D924-4FE6-A340-EB8DEDEAA60B}"/>
    <dgm:cxn modelId="{9C4C5D29-656A-4344-8B07-38CB0255751B}" type="presParOf" srcId="{7BFF2D0B-A336-4C14-A364-B09A8C7D9432}" destId="{ED7C2750-C669-4E26-AC3F-780C143C6EE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C2750-C669-4E26-AC3F-780C143C6EE6}">
      <dsp:nvSpPr>
        <dsp:cNvPr id="0" name=""/>
        <dsp:cNvSpPr/>
      </dsp:nvSpPr>
      <dsp:spPr>
        <a:xfrm>
          <a:off x="0" y="123119"/>
          <a:ext cx="7886700" cy="1079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smtClean="0"/>
            <a:t>За методические достижения:</a:t>
          </a:r>
          <a:endParaRPr lang="ru-RU" sz="4500" kern="1200"/>
        </a:p>
      </dsp:txBody>
      <dsp:txXfrm>
        <a:off x="52688" y="175807"/>
        <a:ext cx="7781324" cy="973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8650" y="4792133"/>
            <a:ext cx="6858000" cy="834497"/>
          </a:xfrm>
        </p:spPr>
        <p:txBody>
          <a:bodyPr anchor="b">
            <a:normAutofit/>
          </a:bodyPr>
          <a:lstStyle>
            <a:lvl1pPr algn="l">
              <a:defRPr sz="33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8650" y="5808133"/>
            <a:ext cx="6858000" cy="548217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366B-5D9F-44EF-86A3-0516C7AF4885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DB2C8-57DD-41C2-B8D9-E3EE9AF1F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02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366B-5D9F-44EF-86A3-0516C7AF4885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DB2C8-57DD-41C2-B8D9-E3EE9AF1F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305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366B-5D9F-44EF-86A3-0516C7AF4885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DB2C8-57DD-41C2-B8D9-E3EE9AF1F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382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366B-5D9F-44EF-86A3-0516C7AF4885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DB2C8-57DD-41C2-B8D9-E3EE9AF1F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47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366B-5D9F-44EF-86A3-0516C7AF4885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DB2C8-57DD-41C2-B8D9-E3EE9AF1F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60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366B-5D9F-44EF-86A3-0516C7AF4885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DB2C8-57DD-41C2-B8D9-E3EE9AF1F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166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366B-5D9F-44EF-86A3-0516C7AF4885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DB2C8-57DD-41C2-B8D9-E3EE9AF1F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964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366B-5D9F-44EF-86A3-0516C7AF4885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DB2C8-57DD-41C2-B8D9-E3EE9AF1F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044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366B-5D9F-44EF-86A3-0516C7AF4885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DB2C8-57DD-41C2-B8D9-E3EE9AF1F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035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366B-5D9F-44EF-86A3-0516C7AF4885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DB2C8-57DD-41C2-B8D9-E3EE9AF1F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0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366B-5D9F-44EF-86A3-0516C7AF4885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DB2C8-57DD-41C2-B8D9-E3EE9AF1F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77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7366B-5D9F-44EF-86A3-0516C7AF4885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DB2C8-57DD-41C2-B8D9-E3EE9AF1F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78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8053" y="394547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Детский хореографический народный    коллектив «</a:t>
            </a:r>
            <a:r>
              <a:rPr lang="ru-RU" dirty="0" err="1" smtClean="0">
                <a:solidFill>
                  <a:srgbClr val="FF0000"/>
                </a:solidFill>
              </a:rPr>
              <a:t>Кирсановские</a:t>
            </a:r>
            <a:r>
              <a:rPr lang="ru-RU" dirty="0" smtClean="0">
                <a:solidFill>
                  <a:srgbClr val="FF0000"/>
                </a:solidFill>
              </a:rPr>
              <a:t> жемчужины»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Руководитель: Третьяк Ю. В.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628650" y="2033516"/>
            <a:ext cx="7886700" cy="4824483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 err="1" smtClean="0"/>
              <a:t>гг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8" y="1937982"/>
            <a:ext cx="7656395" cy="473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2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Танец «Недетское время»: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706099"/>
            <a:ext cx="3886200" cy="259038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706263"/>
            <a:ext cx="3886200" cy="2590062"/>
          </a:xfrm>
        </p:spPr>
      </p:pic>
    </p:spTree>
    <p:extLst>
      <p:ext uri="{BB962C8B-B14F-4D97-AF65-F5344CB8AC3E}">
        <p14:creationId xmlns:p14="http://schemas.microsoft.com/office/powerpoint/2010/main" val="282932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Танец «Рок – н – ролл»: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705894"/>
            <a:ext cx="3886200" cy="25908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706120"/>
            <a:ext cx="3886200" cy="2590347"/>
          </a:xfrm>
        </p:spPr>
      </p:pic>
    </p:spTree>
    <p:extLst>
      <p:ext uri="{BB962C8B-B14F-4D97-AF65-F5344CB8AC3E}">
        <p14:creationId xmlns:p14="http://schemas.microsoft.com/office/powerpoint/2010/main" val="315970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Танец «Стиляги»: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708329"/>
            <a:ext cx="3886200" cy="258593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708329"/>
            <a:ext cx="3886200" cy="2585930"/>
          </a:xfrm>
        </p:spPr>
      </p:pic>
    </p:spTree>
    <p:extLst>
      <p:ext uri="{BB962C8B-B14F-4D97-AF65-F5344CB8AC3E}">
        <p14:creationId xmlns:p14="http://schemas.microsoft.com/office/powerpoint/2010/main" val="347168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«Поздравления от учеников»: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3969"/>
            <a:ext cx="3886200" cy="29146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543969"/>
            <a:ext cx="3886200" cy="2914650"/>
          </a:xfrm>
        </p:spPr>
      </p:pic>
    </p:spTree>
    <p:extLst>
      <p:ext uri="{BB962C8B-B14F-4D97-AF65-F5344CB8AC3E}">
        <p14:creationId xmlns:p14="http://schemas.microsoft.com/office/powerpoint/2010/main" val="382579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«</a:t>
            </a:r>
            <a:r>
              <a:rPr lang="ru-RU" dirty="0" err="1" smtClean="0"/>
              <a:t>Кирсановские</a:t>
            </a:r>
            <a:r>
              <a:rPr lang="ru-RU" dirty="0" smtClean="0"/>
              <a:t> жемчужины»: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3969"/>
            <a:ext cx="3886200" cy="29146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543969"/>
            <a:ext cx="3886200" cy="2914650"/>
          </a:xfrm>
        </p:spPr>
      </p:pic>
    </p:spTree>
    <p:extLst>
      <p:ext uri="{BB962C8B-B14F-4D97-AF65-F5344CB8AC3E}">
        <p14:creationId xmlns:p14="http://schemas.microsoft.com/office/powerpoint/2010/main" val="413402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Как дружно отдыхаем: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96" y="1825625"/>
            <a:ext cx="3569708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603" y="1825625"/>
            <a:ext cx="3480179" cy="4351338"/>
          </a:xfrm>
        </p:spPr>
      </p:pic>
    </p:spTree>
    <p:extLst>
      <p:ext uri="{BB962C8B-B14F-4D97-AF65-F5344CB8AC3E}">
        <p14:creationId xmlns:p14="http://schemas.microsoft.com/office/powerpoint/2010/main" val="283601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Наши награды: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4878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/>
        </p:nvGraphicFramePr>
        <p:xfrm>
          <a:off x="628650" y="365126"/>
          <a:ext cx="78867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49" y="1825625"/>
            <a:ext cx="3076202" cy="4351338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49" y="1825625"/>
            <a:ext cx="3076202" cy="4351338"/>
          </a:xfr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8001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«Лучший сценарий праздника»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899" y="1825625"/>
            <a:ext cx="3076202" cy="4351338"/>
          </a:xfrm>
        </p:spPr>
      </p:pic>
    </p:spTree>
    <p:extLst>
      <p:ext uri="{BB962C8B-B14F-4D97-AF65-F5344CB8AC3E}">
        <p14:creationId xmlns:p14="http://schemas.microsoft.com/office/powerpoint/2010/main" val="249324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689212"/>
          </a:xfrm>
        </p:spPr>
        <p:txBody>
          <a:bodyPr/>
          <a:lstStyle/>
          <a:p>
            <a:r>
              <a:rPr lang="ru-RU" dirty="0" smtClean="0"/>
              <a:t>Наш репертуар:</a:t>
            </a: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2" b="14972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29841" y="1146411"/>
            <a:ext cx="2949178" cy="6237028"/>
          </a:xfrm>
        </p:spPr>
        <p:txBody>
          <a:bodyPr>
            <a:noAutofit/>
          </a:bodyPr>
          <a:lstStyle/>
          <a:p>
            <a:pPr marL="228600" indent="-228600">
              <a:buAutoNum type="arabicPeriod"/>
            </a:pPr>
            <a:r>
              <a:rPr lang="ru-RU" sz="1400" dirty="0" smtClean="0"/>
              <a:t>«Недетское время».</a:t>
            </a:r>
          </a:p>
          <a:p>
            <a:pPr marL="228600" indent="-228600">
              <a:buAutoNum type="arabicPeriod"/>
            </a:pPr>
            <a:r>
              <a:rPr lang="ru-RU" sz="1400" dirty="0" smtClean="0"/>
              <a:t>«</a:t>
            </a:r>
            <a:r>
              <a:rPr lang="ru-RU" sz="1400" dirty="0" err="1" smtClean="0"/>
              <a:t>Чунга</a:t>
            </a:r>
            <a:r>
              <a:rPr lang="ru-RU" sz="1400" dirty="0" smtClean="0"/>
              <a:t> – </a:t>
            </a:r>
            <a:r>
              <a:rPr lang="ru-RU" sz="1400" dirty="0" err="1" smtClean="0"/>
              <a:t>Чанга</a:t>
            </a:r>
            <a:r>
              <a:rPr lang="ru-RU" sz="1400" dirty="0" smtClean="0"/>
              <a:t>».</a:t>
            </a:r>
          </a:p>
          <a:p>
            <a:pPr marL="228600" indent="-228600">
              <a:buAutoNum type="arabicPeriod"/>
            </a:pPr>
            <a:r>
              <a:rPr lang="ru-RU" sz="1400" dirty="0" smtClean="0"/>
              <a:t>«Танец с зонтиками».</a:t>
            </a:r>
          </a:p>
          <a:p>
            <a:pPr marL="228600" indent="-228600">
              <a:buAutoNum type="arabicPeriod"/>
            </a:pPr>
            <a:r>
              <a:rPr lang="ru-RU" sz="1400" dirty="0" smtClean="0"/>
              <a:t>«Уличные танцы».</a:t>
            </a:r>
          </a:p>
          <a:p>
            <a:pPr marL="228600" indent="-228600">
              <a:buAutoNum type="arabicPeriod"/>
            </a:pPr>
            <a:r>
              <a:rPr lang="ru-RU" sz="1400" dirty="0" smtClean="0"/>
              <a:t>«Степ Ап».</a:t>
            </a:r>
          </a:p>
          <a:p>
            <a:pPr marL="228600" indent="-228600">
              <a:buAutoNum type="arabicPeriod"/>
            </a:pPr>
            <a:r>
              <a:rPr lang="ru-RU" sz="1400" dirty="0" smtClean="0"/>
              <a:t>«Стиляги».</a:t>
            </a:r>
          </a:p>
          <a:p>
            <a:pPr marL="228600" indent="-228600">
              <a:buAutoNum type="arabicPeriod"/>
            </a:pPr>
            <a:r>
              <a:rPr lang="ru-RU" sz="1400" dirty="0" smtClean="0"/>
              <a:t>«Русская плясовая».</a:t>
            </a:r>
          </a:p>
          <a:p>
            <a:pPr marL="228600" indent="-228600">
              <a:buAutoNum type="arabicPeriod"/>
            </a:pPr>
            <a:r>
              <a:rPr lang="ru-RU" sz="1400" dirty="0" smtClean="0"/>
              <a:t>«Вальс».</a:t>
            </a:r>
          </a:p>
          <a:p>
            <a:pPr marL="228600" indent="-228600">
              <a:buAutoNum type="arabicPeriod"/>
            </a:pPr>
            <a:r>
              <a:rPr lang="ru-RU" sz="1400" dirty="0" smtClean="0"/>
              <a:t>«На Войне».</a:t>
            </a:r>
          </a:p>
          <a:p>
            <a:pPr marL="228600" indent="-228600">
              <a:buAutoNum type="arabicPeriod"/>
            </a:pPr>
            <a:r>
              <a:rPr lang="ru-RU" sz="1400" dirty="0" smtClean="0"/>
              <a:t>«Зимняя фантазия».</a:t>
            </a:r>
          </a:p>
          <a:p>
            <a:pPr marL="228600" indent="-228600">
              <a:buAutoNum type="arabicPeriod"/>
            </a:pPr>
            <a:r>
              <a:rPr lang="ru-RU" sz="1400" dirty="0" smtClean="0"/>
              <a:t>«Весёлое настроение».</a:t>
            </a:r>
          </a:p>
          <a:p>
            <a:pPr marL="228600" indent="-228600">
              <a:buAutoNum type="arabicPeriod"/>
            </a:pPr>
            <a:r>
              <a:rPr lang="ru-RU" sz="1400" dirty="0" smtClean="0"/>
              <a:t>«Рок – н – ролл».</a:t>
            </a:r>
          </a:p>
          <a:p>
            <a:pPr marL="228600" indent="-228600">
              <a:buAutoNum type="arabicPeriod"/>
            </a:pPr>
            <a:r>
              <a:rPr lang="ru-RU" sz="1400" dirty="0" smtClean="0"/>
              <a:t>«Ирландский».</a:t>
            </a:r>
          </a:p>
          <a:p>
            <a:pPr marL="228600" indent="-228600">
              <a:buAutoNum type="arabicPeriod"/>
            </a:pPr>
            <a:r>
              <a:rPr lang="ru-RU" sz="1400" dirty="0" smtClean="0"/>
              <a:t>«Танец далматинцев».</a:t>
            </a:r>
          </a:p>
          <a:p>
            <a:pPr marL="228600" indent="-228600">
              <a:buAutoNum type="arabicPeriod"/>
            </a:pPr>
            <a:r>
              <a:rPr lang="ru-RU" sz="1400" dirty="0" smtClean="0"/>
              <a:t>«</a:t>
            </a:r>
            <a:r>
              <a:rPr lang="ru-RU" sz="1400" dirty="0" err="1" smtClean="0"/>
              <a:t>Джингл</a:t>
            </a:r>
            <a:r>
              <a:rPr lang="ru-RU" sz="1400" dirty="0" smtClean="0"/>
              <a:t> </a:t>
            </a:r>
            <a:r>
              <a:rPr lang="ru-RU" sz="1400" dirty="0" err="1" smtClean="0"/>
              <a:t>Беллс</a:t>
            </a:r>
            <a:r>
              <a:rPr lang="ru-RU" sz="1400" dirty="0" smtClean="0"/>
              <a:t>».</a:t>
            </a:r>
          </a:p>
          <a:p>
            <a:pPr marL="228600" indent="-228600">
              <a:buAutoNum type="arabicPeriod"/>
            </a:pPr>
            <a:r>
              <a:rPr lang="ru-RU" sz="1400" dirty="0" smtClean="0"/>
              <a:t>«Раз ладошка».</a:t>
            </a:r>
          </a:p>
          <a:p>
            <a:pPr marL="228600" indent="-228600">
              <a:buAutoNum type="arabicPeriod"/>
            </a:pPr>
            <a:r>
              <a:rPr lang="ru-RU" sz="1400" dirty="0" smtClean="0"/>
              <a:t>«Самба».</a:t>
            </a:r>
          </a:p>
          <a:p>
            <a:pPr marL="228600" indent="-228600">
              <a:buAutoNum type="arabicPeriod"/>
            </a:pPr>
            <a:r>
              <a:rPr lang="ru-RU" sz="1400" dirty="0" smtClean="0"/>
              <a:t>«</a:t>
            </a:r>
            <a:r>
              <a:rPr lang="ru-RU" sz="1400" dirty="0" err="1" smtClean="0"/>
              <a:t>Джайв</a:t>
            </a:r>
            <a:r>
              <a:rPr lang="ru-RU" sz="1400" dirty="0" smtClean="0"/>
              <a:t>»</a:t>
            </a:r>
          </a:p>
          <a:p>
            <a:pPr marL="228600" indent="-228600">
              <a:buAutoNum type="arabicPeriod"/>
            </a:pPr>
            <a:endParaRPr lang="ru-RU" sz="1400" dirty="0" smtClean="0"/>
          </a:p>
          <a:p>
            <a:pPr marL="228600" indent="-228600">
              <a:buAutoNum type="arabicPeriod"/>
            </a:pP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281952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НАША КОНЦЕРТНАЯ ДЕЯТЕЛЬНОСТЬ: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51" y="1825625"/>
            <a:ext cx="6539298" cy="4351338"/>
          </a:xfrm>
        </p:spPr>
      </p:pic>
    </p:spTree>
    <p:extLst>
      <p:ext uri="{BB962C8B-B14F-4D97-AF65-F5344CB8AC3E}">
        <p14:creationId xmlns:p14="http://schemas.microsoft.com/office/powerpoint/2010/main" val="206368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8650" y="300251"/>
            <a:ext cx="7886700" cy="6359856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 </a:t>
            </a:r>
            <a:r>
              <a:rPr lang="ru-RU" sz="2200" dirty="0" smtClean="0"/>
              <a:t>                     </a:t>
            </a:r>
            <a:r>
              <a:rPr lang="ru-RU" sz="2200" dirty="0" smtClean="0">
                <a:solidFill>
                  <a:srgbClr val="00B0F0"/>
                </a:solidFill>
              </a:rPr>
              <a:t>Информационная справка:</a:t>
            </a:r>
            <a:br>
              <a:rPr lang="ru-RU" sz="2200" dirty="0" smtClean="0">
                <a:solidFill>
                  <a:srgbClr val="00B0F0"/>
                </a:solidFill>
              </a:rPr>
            </a:br>
            <a:r>
              <a:rPr lang="ru-RU" sz="2200" dirty="0">
                <a:solidFill>
                  <a:srgbClr val="00B0F0"/>
                </a:solidFill>
              </a:rPr>
              <a:t/>
            </a:r>
            <a:br>
              <a:rPr lang="ru-RU" sz="2200" dirty="0">
                <a:solidFill>
                  <a:srgbClr val="00B0F0"/>
                </a:solidFill>
              </a:rPr>
            </a:br>
            <a:r>
              <a:rPr lang="ru-RU" sz="2200" dirty="0" smtClean="0"/>
              <a:t>На </a:t>
            </a:r>
            <a:r>
              <a:rPr lang="ru-RU" sz="2200" dirty="0"/>
              <a:t>хореографическом отделении обучается 105 человек. Начиная с 1 по 3 классы идёт общеразвивающая программа – 4 года обучения, с 4 по 7 классы полное обучение – 7 лет.  Учащиеся занимаются по учебным программам по дисциплинам: Классический танец, Гимнастика, Ритмика, Народно – сценический танец, Современный танец ( предмет по выбору), Подготовка концертных номеров. На базе хореографического отделения существует детский народный самодеятельный хореографический  коллектив «</a:t>
            </a:r>
            <a:r>
              <a:rPr lang="ru-RU" sz="2200" dirty="0" err="1"/>
              <a:t>Кирсановские</a:t>
            </a:r>
            <a:r>
              <a:rPr lang="ru-RU" sz="2200" dirty="0"/>
              <a:t> Жемчужины». Этот коллектив активно принимает участие в концертной и творческой деятельности в стенах школы, на городских, на областных концертных площадках. Так же коллектив «постоянный участник» дистанционных интернет- конкурсов, зональных, областных, всероссийских, международных конкурсов. </a:t>
            </a:r>
          </a:p>
        </p:txBody>
      </p:sp>
    </p:spTree>
    <p:extLst>
      <p:ext uri="{BB962C8B-B14F-4D97-AF65-F5344CB8AC3E}">
        <p14:creationId xmlns:p14="http://schemas.microsoft.com/office/powerpoint/2010/main" val="309086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628650" y="368491"/>
            <a:ext cx="7886700" cy="5704764"/>
          </a:xfrm>
        </p:spPr>
        <p:txBody>
          <a:bodyPr>
            <a:normAutofit/>
          </a:bodyPr>
          <a:lstStyle/>
          <a:p>
            <a:r>
              <a:rPr lang="ru-RU" sz="2200" dirty="0" smtClean="0"/>
              <a:t>                             </a:t>
            </a:r>
            <a:r>
              <a:rPr lang="ru-RU" sz="2200" dirty="0" smtClean="0">
                <a:solidFill>
                  <a:srgbClr val="FF0000"/>
                </a:solidFill>
              </a:rPr>
              <a:t>Сентябрь:</a:t>
            </a:r>
            <a:br>
              <a:rPr lang="ru-RU" sz="2200" dirty="0" smtClean="0">
                <a:solidFill>
                  <a:srgbClr val="FF0000"/>
                </a:solidFill>
              </a:rPr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1.	Участвовали в концерте «Начало учебного года» 2 сентября 2015 года.</a:t>
            </a:r>
            <a:br>
              <a:rPr lang="ru-RU" sz="2200" dirty="0"/>
            </a:br>
            <a:r>
              <a:rPr lang="ru-RU" sz="2200" dirty="0"/>
              <a:t>2.	Провела родительское собрание – по набору контингента – МБУ СОШ№3 – 3 сентября 2015 года.</a:t>
            </a:r>
            <a:br>
              <a:rPr lang="ru-RU" sz="2200" dirty="0"/>
            </a:br>
            <a:r>
              <a:rPr lang="ru-RU" sz="2200" dirty="0"/>
              <a:t>3.	Участвовали в концерте, посвящённый празднику «День города» -  город Кирсанов – площадь Революции - 6 сентября 2015 года.</a:t>
            </a:r>
            <a:br>
              <a:rPr lang="ru-RU" sz="2200" dirty="0"/>
            </a:br>
            <a:r>
              <a:rPr lang="ru-RU" sz="2200" dirty="0"/>
              <a:t>4.	Участвовали в концерте «Мисс Осень 2015 года» - Центр Досуга «Золотой Витязь» -  23 сентября 2015 года.</a:t>
            </a:r>
            <a:br>
              <a:rPr lang="ru-RU" sz="2200" dirty="0"/>
            </a:br>
            <a:r>
              <a:rPr lang="ru-RU" sz="2200" dirty="0"/>
              <a:t>5.	Присутствовали на благотворительном концерте ансамбль бального танца « Цвета Радуги» в роли зрителей – Центр Досуга «Золотой Витязь» - 26 сентября 2015 года.</a:t>
            </a:r>
          </a:p>
        </p:txBody>
      </p:sp>
    </p:spTree>
    <p:extLst>
      <p:ext uri="{BB962C8B-B14F-4D97-AF65-F5344CB8AC3E}">
        <p14:creationId xmlns:p14="http://schemas.microsoft.com/office/powerpoint/2010/main" val="116878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574059" y="2333768"/>
            <a:ext cx="7886700" cy="178785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                   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                   </a:t>
            </a:r>
            <a:r>
              <a:rPr lang="ru-RU" sz="2700" dirty="0" smtClean="0">
                <a:solidFill>
                  <a:schemeClr val="accent5">
                    <a:lumMod val="75000"/>
                  </a:schemeClr>
                </a:solidFill>
              </a:rPr>
              <a:t>Октябрь: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Выступление в городском концерте </a:t>
            </a:r>
            <a:r>
              <a:rPr lang="ru-RU" sz="2000" dirty="0" err="1"/>
              <a:t>аграрно</a:t>
            </a:r>
            <a:r>
              <a:rPr lang="ru-RU" sz="2000" dirty="0"/>
              <a:t> – промышленного университета г. Мичуринска ( филиал </a:t>
            </a:r>
            <a:r>
              <a:rPr lang="ru-RU" sz="2000" dirty="0" err="1"/>
              <a:t>Уваровщинской</a:t>
            </a:r>
            <a:r>
              <a:rPr lang="ru-RU" sz="2000" dirty="0"/>
              <a:t> СОШ). </a:t>
            </a:r>
            <a:br>
              <a:rPr lang="ru-RU" sz="2000" dirty="0"/>
            </a:br>
            <a:r>
              <a:rPr lang="ru-RU" sz="2000" dirty="0"/>
              <a:t>2. Выступление на сцене ДШИ в концерте «Музыкальная суббота», </a:t>
            </a:r>
            <a:r>
              <a:rPr lang="ru-RU" sz="2000" dirty="0" err="1"/>
              <a:t>посв</a:t>
            </a:r>
            <a:r>
              <a:rPr lang="ru-RU" sz="2000" dirty="0"/>
              <a:t>. 40 -  </a:t>
            </a:r>
            <a:r>
              <a:rPr lang="ru-RU" sz="2000" dirty="0" err="1"/>
              <a:t>летию</a:t>
            </a:r>
            <a:r>
              <a:rPr lang="ru-RU" sz="2000" dirty="0"/>
              <a:t> Музыкальных суббот.</a:t>
            </a:r>
            <a:br>
              <a:rPr lang="ru-RU" sz="2000" dirty="0"/>
            </a:br>
            <a:r>
              <a:rPr lang="ru-RU" sz="2000" dirty="0"/>
              <a:t>3. Участие в танцевальных номерах в музыкальной сказке «Муха – Цокотуха» ( Танец бабочек, танец с зонтиками</a:t>
            </a:r>
            <a:r>
              <a:rPr lang="ru-RU" sz="2000" dirty="0" smtClean="0"/>
              <a:t>).</a:t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                                       </a:t>
            </a:r>
            <a:r>
              <a:rPr lang="ru-RU" sz="2700" dirty="0" smtClean="0">
                <a:solidFill>
                  <a:schemeClr val="accent5">
                    <a:lumMod val="75000"/>
                  </a:schemeClr>
                </a:solidFill>
              </a:rPr>
              <a:t>Ноябрь</a:t>
            </a:r>
            <a:r>
              <a:rPr lang="ru-RU" sz="2700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br>
              <a:rPr lang="ru-RU" sz="27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000" dirty="0"/>
              <a:t>1.	Участие в концерте «День народного единства» - Центр Досуга «Золотой витязь» 3 ноября 2015 года.</a:t>
            </a:r>
            <a:br>
              <a:rPr lang="ru-RU" sz="2000" dirty="0"/>
            </a:br>
            <a:r>
              <a:rPr lang="ru-RU" sz="2000" dirty="0"/>
              <a:t>2</a:t>
            </a:r>
            <a:r>
              <a:rPr lang="ru-RU" sz="2000" dirty="0" smtClean="0"/>
              <a:t>.	1 открытый зональный фестиваль – конкурс хореографического </a:t>
            </a:r>
            <a:r>
              <a:rPr lang="ru-RU" sz="2000" dirty="0"/>
              <a:t>искусства «Салют Талантов» - 4 диплома участника, 1 диплом и кубок – 3 место 28 ноября 2015 года.</a:t>
            </a:r>
            <a:br>
              <a:rPr lang="ru-RU" sz="2000" dirty="0"/>
            </a:br>
            <a:r>
              <a:rPr lang="ru-RU" sz="2000" dirty="0" smtClean="0"/>
              <a:t>3.</a:t>
            </a:r>
            <a:r>
              <a:rPr lang="ru-RU" sz="2000" dirty="0"/>
              <a:t>	Ежегодное участие во всероссийском конкурсе – фестивале хореографических коллективов «Танцующая осень» - диплом 4 степени – 8 и 9 ноября 2014 года.</a:t>
            </a:r>
            <a:br>
              <a:rPr lang="ru-RU" sz="2000" dirty="0"/>
            </a:br>
            <a:r>
              <a:rPr lang="ru-RU" sz="2000" dirty="0" smtClean="0"/>
              <a:t>4.</a:t>
            </a:r>
            <a:r>
              <a:rPr lang="ru-RU" sz="2000" dirty="0"/>
              <a:t>	Сделан был репортаж по местному телевидению про хореографический коллектив «</a:t>
            </a:r>
            <a:r>
              <a:rPr lang="ru-RU" sz="2000" dirty="0" err="1"/>
              <a:t>Кирсановские</a:t>
            </a:r>
            <a:r>
              <a:rPr lang="ru-RU" sz="2000" dirty="0"/>
              <a:t> жемчужины»  .</a:t>
            </a:r>
            <a:br>
              <a:rPr lang="ru-RU" sz="2000" dirty="0"/>
            </a:br>
            <a:r>
              <a:rPr lang="ru-RU" sz="2000" dirty="0" smtClean="0"/>
              <a:t>5.</a:t>
            </a:r>
            <a:r>
              <a:rPr lang="ru-RU" sz="2000" dirty="0"/>
              <a:t>	Была опубликована статья  в местную газету  «</a:t>
            </a:r>
            <a:r>
              <a:rPr lang="ru-RU" sz="2000" dirty="0" err="1"/>
              <a:t>Кирсановские</a:t>
            </a:r>
            <a:r>
              <a:rPr lang="ru-RU" sz="2000" dirty="0"/>
              <a:t> жемчужины сияют на новых вершинах» 11.2015 год.</a:t>
            </a:r>
            <a:br>
              <a:rPr lang="ru-RU" sz="2000" dirty="0"/>
            </a:br>
            <a:r>
              <a:rPr lang="ru-RU" sz="2000" dirty="0" smtClean="0"/>
              <a:t>6.</a:t>
            </a:r>
            <a:r>
              <a:rPr lang="ru-RU" sz="2000" dirty="0"/>
              <a:t>	Была проведена видеосъёмка двух номеров на дистанционный – интернет конкурс «Таланты России» 25 ноября 2015 года. </a:t>
            </a:r>
          </a:p>
        </p:txBody>
      </p:sp>
    </p:spTree>
    <p:extLst>
      <p:ext uri="{BB962C8B-B14F-4D97-AF65-F5344CB8AC3E}">
        <p14:creationId xmlns:p14="http://schemas.microsoft.com/office/powerpoint/2010/main" val="40084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574059" y="257673"/>
            <a:ext cx="7886700" cy="6443378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                                 </a:t>
            </a:r>
            <a:r>
              <a:rPr lang="ru-RU" sz="2000" dirty="0">
                <a:solidFill>
                  <a:srgbClr val="FF0000"/>
                </a:solidFill>
              </a:rPr>
              <a:t>Декабрь: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1.	Были проведены два мероприятия «Посвящения в первоклассники» 9 и 11 декабря 2015 года.</a:t>
            </a:r>
            <a:br>
              <a:rPr lang="ru-RU" sz="2000" dirty="0"/>
            </a:br>
            <a:r>
              <a:rPr lang="ru-RU" sz="2000" dirty="0"/>
              <a:t>2.	Принимали участие в концерте «День Конституции» - Центр Досуга «Золотой Витязь» 12 декабря 2015 года.</a:t>
            </a:r>
            <a:br>
              <a:rPr lang="ru-RU" sz="2000" dirty="0"/>
            </a:br>
            <a:r>
              <a:rPr lang="ru-RU" sz="2000" dirty="0"/>
              <a:t>3.	С 21 по 26 декабря2015 года  были проведены новогодние утренники «Новогодние истории» с 1 по 5 классы хореографического отделения.</a:t>
            </a:r>
            <a:br>
              <a:rPr lang="ru-RU" sz="2000" dirty="0"/>
            </a:br>
            <a:r>
              <a:rPr lang="ru-RU" sz="2000" dirty="0"/>
              <a:t>4.	Была проведена вокально – хореографическая сказка «Новогодние приключения Вити и Маши» - детская школа искусств – 26 декабря 2015 года.</a:t>
            </a:r>
            <a:br>
              <a:rPr lang="ru-RU" sz="2000" dirty="0"/>
            </a:br>
            <a:r>
              <a:rPr lang="ru-RU" sz="2000" dirty="0">
                <a:solidFill>
                  <a:srgbClr val="008000"/>
                </a:solidFill>
              </a:rPr>
              <a:t>                                 </a:t>
            </a:r>
            <a:r>
              <a:rPr lang="ru-RU" sz="2000" dirty="0" smtClean="0">
                <a:solidFill>
                  <a:srgbClr val="008000"/>
                </a:solidFill>
              </a:rPr>
              <a:t> </a:t>
            </a:r>
            <a:r>
              <a:rPr lang="ru-RU" sz="2000" dirty="0">
                <a:solidFill>
                  <a:srgbClr val="008000"/>
                </a:solidFill>
              </a:rPr>
              <a:t>Январь:</a:t>
            </a:r>
            <a:br>
              <a:rPr lang="ru-RU" sz="2000" dirty="0">
                <a:solidFill>
                  <a:srgbClr val="008000"/>
                </a:solidFill>
              </a:rPr>
            </a:br>
            <a:r>
              <a:rPr lang="ru-RU" sz="2000" dirty="0"/>
              <a:t>5.	Участие (преподаватель) во всероссийском дистанционном конкурсе с международном участие, проходившего с 21 января2016 года по </a:t>
            </a:r>
            <a:r>
              <a:rPr lang="ru-RU" sz="2000" dirty="0" err="1"/>
              <a:t>по</a:t>
            </a:r>
            <a:r>
              <a:rPr lang="ru-RU" sz="2000" dirty="0"/>
              <a:t> 31 января 2016 года – 1 сертификат участника и диплом победителя 2 степени – «лучшая методическая разработка» ( Научно – производственный центр «ИНТЕРТЕХИНФОРМ» Центр Современных Образовательных Технологий всероссийские творческие дистанционные конкурсы с международном участием) 26 января 2016 года. </a:t>
            </a:r>
          </a:p>
        </p:txBody>
      </p:sp>
    </p:spTree>
    <p:extLst>
      <p:ext uri="{BB962C8B-B14F-4D97-AF65-F5344CB8AC3E}">
        <p14:creationId xmlns:p14="http://schemas.microsoft.com/office/powerpoint/2010/main" val="353141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807726"/>
            <a:ext cx="7886700" cy="17742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6</a:t>
            </a:r>
            <a:r>
              <a:rPr lang="ru-RU" sz="2000" dirty="0"/>
              <a:t>.	Участие в новогоднем концерте «Рождественские встречи»  - Центр Досуга «Золотой Витязь» - 8 января 2016 год.</a:t>
            </a:r>
            <a:br>
              <a:rPr lang="ru-RU" sz="2000" dirty="0"/>
            </a:br>
            <a:r>
              <a:rPr lang="ru-RU" sz="2000" dirty="0" smtClean="0"/>
              <a:t>7. Участие </a:t>
            </a:r>
            <a:r>
              <a:rPr lang="ru-RU" sz="2000" dirty="0"/>
              <a:t>во всероссийском дистанционном конкурсе с международном участием, проходившем с 21 января 2016 года по 31 января 2016 года – был получен сертификат участника – «Лучшая методическая разработка – «Физическое развитие детей средствами народного танца» - Научно – производственный центр «ИНТЕРТЕХИНФОРМ» центр современных образовательных технологий.</a:t>
            </a:r>
            <a:br>
              <a:rPr lang="ru-RU" sz="2000" dirty="0"/>
            </a:br>
            <a:r>
              <a:rPr lang="ru-RU" sz="2000" dirty="0"/>
              <a:t>8.	Участие в региональных педагогических чтениях преподавателей детских музыкальных, хореографических школ и школ искусств Тамбовской области. Тема чтений «Дополнительное художественное образование детей в современном образовательном пространстве: традиции, проблемы, перспективы». Тема преподавателя -  открытый урок «Народно – сценический танец – как фактор сохранения и развития традиций национальной хореографической культуры».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 </a:t>
            </a:r>
            <a:r>
              <a:rPr lang="ru-RU" sz="2000" dirty="0" smtClean="0"/>
              <a:t>                                  </a:t>
            </a:r>
            <a:r>
              <a:rPr lang="ru-RU" sz="2000" dirty="0" smtClean="0">
                <a:solidFill>
                  <a:srgbClr val="FF0000"/>
                </a:solidFill>
              </a:rPr>
              <a:t>Февраль</a:t>
            </a:r>
            <a:r>
              <a:rPr lang="ru-RU" sz="2000" dirty="0">
                <a:solidFill>
                  <a:srgbClr val="FF0000"/>
                </a:solidFill>
              </a:rPr>
              <a:t>: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1. Участие </a:t>
            </a:r>
            <a:r>
              <a:rPr lang="ru-RU" sz="2000" dirty="0"/>
              <a:t>во всероссийском интернет – </a:t>
            </a:r>
            <a:r>
              <a:rPr lang="ru-RU" sz="2000" dirty="0" smtClean="0"/>
              <a:t>конкурс «Педагогический </a:t>
            </a:r>
            <a:r>
              <a:rPr lang="ru-RU" sz="2000" dirty="0"/>
              <a:t>триумф» - </a:t>
            </a:r>
            <a:r>
              <a:rPr lang="ru-RU" sz="2000" dirty="0" smtClean="0"/>
              <a:t>Проф. сообщество </a:t>
            </a:r>
            <a:r>
              <a:rPr lang="ru-RU" sz="2000" dirty="0"/>
              <a:t>педагогов – новаторов «Педагогический триумф» - номинация «Лучший сценарий праздника, развлечения, </a:t>
            </a:r>
            <a:r>
              <a:rPr lang="ru-RU" sz="2000" dirty="0" smtClean="0"/>
              <a:t>досуга «Посвящение </a:t>
            </a:r>
            <a:r>
              <a:rPr lang="ru-RU" sz="2000" dirty="0"/>
              <a:t>в первоклассники» - </a:t>
            </a:r>
            <a:r>
              <a:rPr lang="ru-RU" sz="2000" dirty="0" smtClean="0"/>
              <a:t>3 </a:t>
            </a:r>
            <a:r>
              <a:rPr lang="ru-RU" sz="2000" dirty="0"/>
              <a:t>степени – 3 февраля 2016 года.</a:t>
            </a:r>
            <a:br>
              <a:rPr lang="ru-RU" sz="20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887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492874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2.	Участие во всероссийском интернет – конкурсе для педагогов «Педагогический триумф» - Профессиональное сообщество педагогов – новаторов «Педагогический триумф» - номинация «Лучший методическая разработка» - «Народный сценический танец – как фактор сохранения и развития традиций национальной хореографической культуры». – диплом 3 степени 3 февраля 2016 года.</a:t>
            </a:r>
            <a:br>
              <a:rPr lang="ru-RU" sz="2000" dirty="0"/>
            </a:br>
            <a:r>
              <a:rPr lang="ru-RU" sz="2000" dirty="0"/>
              <a:t>3.	Участие во всероссийском дистанционном конкурсе с международном участием, проходившего с 01 февраля 2015 года по 28 февраля 2015 года- был получен сертификат участника – «Лучший сценарий праздника» - Отчётный концерт хореографического отделения «Дорога в детство» - Диплом победителя 1 степени –Научно –производственный центр «ИНТЕРТЕХИНФОРМ» - Центр современных образовательных технологий всероссийские творческие дистанционные конкурсы с международном участием – 4 марта 2015 год.</a:t>
            </a:r>
            <a:br>
              <a:rPr lang="ru-RU" sz="2000" dirty="0"/>
            </a:br>
            <a:r>
              <a:rPr lang="ru-RU" sz="2000" dirty="0"/>
              <a:t>4.	Участие в международном интернет – конкурсе детского, юношеского и молодёжного творчества «Сияние Звёзд» - по видеозаписи «Стиляги» - Лауреат 2 степени, г. Москва – февраль 2015 года.</a:t>
            </a:r>
            <a:br>
              <a:rPr lang="ru-RU" sz="2000" dirty="0"/>
            </a:br>
            <a:r>
              <a:rPr lang="ru-RU" sz="2000" dirty="0"/>
              <a:t>5.	Участвовали в концерте «Военные береты» - посвящённый Дню Защитника Отечества – Центр Досуга «Золотой Витязь» - 20 февраля 2016 года.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95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574059" y="368489"/>
            <a:ext cx="7886700" cy="6632812"/>
          </a:xfrm>
        </p:spPr>
        <p:txBody>
          <a:bodyPr>
            <a:noAutofit/>
          </a:bodyPr>
          <a:lstStyle/>
          <a:p>
            <a:r>
              <a:rPr lang="ru-RU" sz="1800" dirty="0"/>
              <a:t> </a:t>
            </a:r>
            <a:r>
              <a:rPr lang="ru-RU" sz="1800" dirty="0" smtClean="0"/>
              <a:t>                                  </a:t>
            </a:r>
            <a:r>
              <a:rPr lang="ru-RU" sz="1800" dirty="0" smtClean="0">
                <a:solidFill>
                  <a:srgbClr val="008000"/>
                </a:solidFill>
              </a:rPr>
              <a:t>Март</a:t>
            </a:r>
            <a:r>
              <a:rPr lang="ru-RU" sz="1800" dirty="0">
                <a:solidFill>
                  <a:srgbClr val="008000"/>
                </a:solidFill>
              </a:rPr>
              <a:t>: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1.	Участие в концерте «Нашим мамам и бабушкам» посвящённый празднику 8 марта – детская школа искусств 6 марта 2014 год</a:t>
            </a:r>
            <a:r>
              <a:rPr lang="ru-RU" sz="1800" dirty="0" smtClean="0"/>
              <a:t>.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3.	</a:t>
            </a:r>
            <a:r>
              <a:rPr lang="ru-RU" sz="1800" dirty="0" smtClean="0"/>
              <a:t>4</a:t>
            </a:r>
            <a:r>
              <a:rPr lang="ru-RU" sz="1800" dirty="0"/>
              <a:t>.	Принимала участие в мастер – классах по методике классического танца под руководством преподавателя кафедры классического и </a:t>
            </a:r>
            <a:r>
              <a:rPr lang="ru-RU" sz="1800" dirty="0" err="1"/>
              <a:t>дуэтно</a:t>
            </a:r>
            <a:r>
              <a:rPr lang="ru-RU" sz="1800" dirty="0"/>
              <a:t> – классического танца ФГБОУ ВПО «Академия Русского балета им. А. Я. Вагановой» - Ольги Яковлевны Васильевой с 25 по 26 марта 2015 года. – получен сертификат.</a:t>
            </a:r>
            <a:br>
              <a:rPr lang="ru-RU" sz="1800" dirty="0"/>
            </a:br>
            <a:r>
              <a:rPr lang="ru-RU" sz="1800" dirty="0"/>
              <a:t>5.	Было получено благодарственное письмо от администрации города, от лица всех жителей за добросовестный труд, за вклад в развитие сферы культуры города. 30 марта 2016 года.</a:t>
            </a:r>
            <a:br>
              <a:rPr lang="ru-RU" sz="1800" dirty="0"/>
            </a:br>
            <a:r>
              <a:rPr lang="ru-RU" sz="1800" dirty="0"/>
              <a:t>6.	Прошла курсы повышения квалификации с 24 марта 2016 года по 1 апреля 2016 года на факультете повышения квалификации и переподготовки специалистов ТОГБОУ ВО «Тамбовский государственный музыкально – педагогический институт им. С.В. Рахманинова» по программе для преподавателей ДМШ, ДШИ, ДХШ по специальности «Хореографическое творчество».</a:t>
            </a:r>
            <a:br>
              <a:rPr lang="ru-RU" sz="1800" dirty="0"/>
            </a:br>
            <a:r>
              <a:rPr lang="ru-RU" sz="1800" dirty="0"/>
              <a:t>7.	Участвовала в Областном семинаре – практикуме руководителей хореографических коллективов на тему: «Традиционная танцевальная культура народов России» с 28 марта по 1 апреля 2016 года. Дана справка подтверждения.</a:t>
            </a:r>
          </a:p>
        </p:txBody>
      </p:sp>
    </p:spTree>
    <p:extLst>
      <p:ext uri="{BB962C8B-B14F-4D97-AF65-F5344CB8AC3E}">
        <p14:creationId xmlns:p14="http://schemas.microsoft.com/office/powerpoint/2010/main" val="19503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26743"/>
          </a:xfrm>
        </p:spPr>
        <p:txBody>
          <a:bodyPr>
            <a:noAutofit/>
          </a:bodyPr>
          <a:lstStyle/>
          <a:p>
            <a:r>
              <a:rPr lang="ru-RU" sz="2000" dirty="0"/>
              <a:t> </a:t>
            </a:r>
            <a:r>
              <a:rPr lang="ru-RU" sz="2000" dirty="0" smtClean="0"/>
              <a:t>                                </a:t>
            </a:r>
            <a:r>
              <a:rPr lang="ru-RU" sz="2000" dirty="0" smtClean="0">
                <a:solidFill>
                  <a:srgbClr val="00B0F0"/>
                </a:solidFill>
              </a:rPr>
              <a:t>Апрель</a:t>
            </a:r>
            <a:r>
              <a:rPr lang="ru-RU" sz="2000" dirty="0">
                <a:solidFill>
                  <a:srgbClr val="00B0F0"/>
                </a:solidFill>
              </a:rPr>
              <a:t>: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1. Коллектив «</a:t>
            </a:r>
            <a:r>
              <a:rPr lang="ru-RU" sz="2000" dirty="0" err="1"/>
              <a:t>Кирсановские</a:t>
            </a:r>
            <a:r>
              <a:rPr lang="ru-RU" sz="2000" dirty="0"/>
              <a:t> жемчужины» принял участие в 1 открытом зональном конкурсе хореографических коллективов ДШИ и ДМШ «Танцевальная </a:t>
            </a:r>
            <a:r>
              <a:rPr lang="ru-RU" sz="2000" dirty="0" err="1"/>
              <a:t>мозайка</a:t>
            </a:r>
            <a:r>
              <a:rPr lang="ru-RU" sz="2000" dirty="0"/>
              <a:t>» на базе детской школы искусств г. Кирсанов в двух возрастных группах: первая возрастная группа в номинации: «Эстрадный танец» - «Стиляги» - лауреат 2 степени и вторая возрастная группа в номинации: «Народный танец» - «Ирландский танец» - лауреат 2 степени.  Было получено благодарственное письмо руководителю – Третьяк Ю.В. 3 апреля 2015 год.</a:t>
            </a:r>
            <a:br>
              <a:rPr lang="ru-RU" sz="2000" dirty="0"/>
            </a:br>
            <a:r>
              <a:rPr lang="ru-RU" sz="2000" dirty="0"/>
              <a:t>2.  Так же коллектив принял участие в областном конкурсе – фестивале хореографических коллективов «Букет хореографии» на базе Тамбовского гос. Музыкального – педагогического института имени С. В. Рахманинова в двух категориях: младшая группа «Б», направление – современный танец – благодарность за участие, средняя группа, направление народный танец – диплом 1 степени – 18 апреля 2015 год, получено благодарственное письмо руководителю.</a:t>
            </a:r>
          </a:p>
        </p:txBody>
      </p:sp>
    </p:spTree>
    <p:extLst>
      <p:ext uri="{BB962C8B-B14F-4D97-AF65-F5344CB8AC3E}">
        <p14:creationId xmlns:p14="http://schemas.microsoft.com/office/powerpoint/2010/main" val="158329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23832"/>
            <a:ext cx="7886700" cy="4899547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3. Народный детский </a:t>
            </a:r>
            <a:r>
              <a:rPr lang="ru-RU" sz="2000" dirty="0" smtClean="0"/>
              <a:t>хореографический самодеятельный </a:t>
            </a:r>
            <a:r>
              <a:rPr lang="ru-RU" sz="2000" dirty="0"/>
              <a:t>коллектив  «</a:t>
            </a:r>
            <a:r>
              <a:rPr lang="ru-RU" sz="2000" dirty="0" err="1"/>
              <a:t>Кирсановские</a:t>
            </a:r>
            <a:r>
              <a:rPr lang="ru-RU" sz="2000" dirty="0"/>
              <a:t> жемчужины» принял участие во 2 открытом зональном конкурсе хореографических коллективов ДШИ и ДМШ «Танцевальная </a:t>
            </a:r>
            <a:r>
              <a:rPr lang="ru-RU" sz="2000" dirty="0" err="1"/>
              <a:t>мозайка</a:t>
            </a:r>
            <a:r>
              <a:rPr lang="ru-RU" sz="2000" dirty="0"/>
              <a:t>»: результаты – Лауреат 3 степени – номинация «Эстрадный танец» - первая возрастная группа – танец «</a:t>
            </a:r>
            <a:r>
              <a:rPr lang="ru-RU" sz="2000" dirty="0" err="1"/>
              <a:t>Чунга</a:t>
            </a:r>
            <a:r>
              <a:rPr lang="ru-RU" sz="2000" dirty="0"/>
              <a:t> – </a:t>
            </a:r>
            <a:r>
              <a:rPr lang="ru-RU" sz="2000" dirty="0" err="1"/>
              <a:t>Чанга</a:t>
            </a:r>
            <a:r>
              <a:rPr lang="ru-RU" sz="2000" dirty="0"/>
              <a:t>», Лауреат 3 степени – номинация «Эстрадный танец» - вторая возрастная группа – танец «Вальс цветов», Лауреат 2 степени – номинация «Народный танец» - вторая возрастная группа – танец «На войне», Лауреат 2 степени – номинация «Эстрадный танец» - вторая возрастная группа - танец «Рок – н – ролл», Лауреат 1 степени  - номинация «Эстрадный танец» - первая возрастная группа -  танец «Не детское время» - 8 апреля 2016 года..</a:t>
            </a:r>
            <a:br>
              <a:rPr lang="ru-RU" sz="2000" dirty="0"/>
            </a:br>
            <a:r>
              <a:rPr lang="ru-RU" sz="2000" dirty="0"/>
              <a:t>4. Хореографический коллектив «</a:t>
            </a:r>
            <a:r>
              <a:rPr lang="ru-RU" sz="2000" dirty="0" err="1"/>
              <a:t>Кирсановские</a:t>
            </a:r>
            <a:r>
              <a:rPr lang="ru-RU" sz="2000" dirty="0"/>
              <a:t> жемчужины» участвовал в международном конкурсе – фестивале талантов: вокального, инструментального и хореографического искусства «Звёздные таланты России» 1 тур, «Стань звездой» - номинация хореография «На войне» - диплом Гран при – г. Воронеж - Липецк – 23 апреля 2016 года.</a:t>
            </a:r>
            <a:br>
              <a:rPr lang="ru-RU" sz="2000" dirty="0"/>
            </a:br>
            <a:r>
              <a:rPr lang="ru-RU" sz="2000" dirty="0"/>
              <a:t>5.  Хореографический коллектив «</a:t>
            </a:r>
            <a:r>
              <a:rPr lang="ru-RU" sz="2000" dirty="0" err="1"/>
              <a:t>Кирсановские</a:t>
            </a:r>
            <a:r>
              <a:rPr lang="ru-RU" sz="2000" dirty="0"/>
              <a:t> жемчужины» участвовал в международном конкурсе – фестивале талантов: вокального, инструментального и хореографического искусства «Звёздные таланты России» 1 тур, «Стань звездой» - номинация хореография «Ирландский» -  диплом лауреат 1 степени – г. Воронеж - Липецк – 23 апреля 2016года – получено благодарственное письмо руководителю.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55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036" y="474308"/>
            <a:ext cx="7886700" cy="6090266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                                            </a:t>
            </a:r>
            <a:r>
              <a:rPr lang="ru-RU" sz="2000" dirty="0" smtClean="0">
                <a:solidFill>
                  <a:srgbClr val="0070C0"/>
                </a:solidFill>
              </a:rPr>
              <a:t>Май</a:t>
            </a:r>
            <a:r>
              <a:rPr lang="ru-RU" sz="2000" dirty="0">
                <a:solidFill>
                  <a:srgbClr val="0070C0"/>
                </a:solidFill>
              </a:rPr>
              <a:t>: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Участвовали в концерте «Мир, Труд, Май» - площадь Революции – 1 мая 2016 года.</a:t>
            </a:r>
            <a:br>
              <a:rPr lang="ru-RU" sz="2000" dirty="0"/>
            </a:br>
            <a:r>
              <a:rPr lang="ru-RU" sz="2000" dirty="0"/>
              <a:t>1. Участие в мероприятии «День Семьи» - Орган ЗАГС город Кирсанов – май 2014 год. Было получено благодарственное письмо коллективу «</a:t>
            </a:r>
            <a:r>
              <a:rPr lang="ru-RU" sz="2000" dirty="0" err="1"/>
              <a:t>Кирсановские</a:t>
            </a:r>
            <a:r>
              <a:rPr lang="ru-RU" sz="2000" dirty="0"/>
              <a:t> жемчужины». </a:t>
            </a:r>
            <a:br>
              <a:rPr lang="ru-RU" sz="2000" dirty="0"/>
            </a:br>
            <a:r>
              <a:rPr lang="ru-RU" sz="2000" dirty="0"/>
              <a:t>1.  Коллектив принял участие в Городском фестивале народного творчества «Салют Победы», </a:t>
            </a:r>
            <a:r>
              <a:rPr lang="ru-RU" sz="2000" dirty="0" err="1"/>
              <a:t>посв</a:t>
            </a:r>
            <a:r>
              <a:rPr lang="ru-RU" sz="2000" dirty="0"/>
              <a:t>. 70 – </a:t>
            </a:r>
            <a:r>
              <a:rPr lang="ru-RU" sz="2000" dirty="0" err="1"/>
              <a:t>летию</a:t>
            </a:r>
            <a:r>
              <a:rPr lang="ru-RU" sz="2000" dirty="0"/>
              <a:t> Победы – диплом победителя – 6 мая 2015 год . </a:t>
            </a:r>
            <a:br>
              <a:rPr lang="ru-RU" sz="2000" dirty="0"/>
            </a:br>
            <a:r>
              <a:rPr lang="ru-RU" sz="2000" dirty="0"/>
              <a:t>2. Принимали участие в мероприятии «Последний звонок» на базе МБОУ </a:t>
            </a:r>
            <a:r>
              <a:rPr lang="ru-RU" sz="2000" dirty="0" err="1"/>
              <a:t>Уваровщинская</a:t>
            </a:r>
            <a:r>
              <a:rPr lang="ru-RU" sz="2000" dirty="0"/>
              <a:t> СОШ – получено благодарственное письмо коллективу «</a:t>
            </a:r>
            <a:r>
              <a:rPr lang="ru-RU" sz="2000" dirty="0" err="1"/>
              <a:t>Кирсановские</a:t>
            </a:r>
            <a:r>
              <a:rPr lang="ru-RU" sz="2000" dirty="0"/>
              <a:t> жемчужины» и благодарственное письмо руководителю коллектива.</a:t>
            </a:r>
            <a:br>
              <a:rPr lang="ru-RU" sz="2000" dirty="0"/>
            </a:br>
            <a:r>
              <a:rPr lang="ru-RU" sz="2000" dirty="0"/>
              <a:t>2. Приняли участие в концерте посвящённый празднику - 9 мая,  в самом концерте посвящённому празднику -  9 мая в центре Досуга «Золотой Витязь» с номером « На войне». </a:t>
            </a:r>
            <a:br>
              <a:rPr lang="ru-RU" sz="2000" dirty="0"/>
            </a:br>
            <a:r>
              <a:rPr lang="ru-RU" sz="2000" dirty="0"/>
              <a:t>3. Отчётный концерт «Букет хореографии» хореографического отделения. Приняли участие в этом мероприятии все учащиеся отделения. Были показаны номера: «Танец с зонтиками», «Стиляги», «Русская плясовая», «На войне», « Ирландский танец», «Рок – н – ролл», «Танец далматинцев», «Не детское время», «</a:t>
            </a:r>
            <a:r>
              <a:rPr lang="ru-RU" sz="2000" dirty="0" err="1"/>
              <a:t>Чунга</a:t>
            </a:r>
            <a:r>
              <a:rPr lang="ru-RU" sz="2000" dirty="0"/>
              <a:t> – </a:t>
            </a:r>
            <a:r>
              <a:rPr lang="ru-RU" sz="2000" dirty="0" err="1"/>
              <a:t>Чанга</a:t>
            </a:r>
            <a:r>
              <a:rPr lang="ru-RU" sz="2000" dirty="0"/>
              <a:t>», «Вальс цветов», «Уличные танцы», «Степ Ап», «Танец ворон», «Танец снежинок», «</a:t>
            </a:r>
            <a:r>
              <a:rPr lang="ru-RU" sz="2000" dirty="0" err="1"/>
              <a:t>Чечердык</a:t>
            </a:r>
            <a:r>
              <a:rPr lang="ru-RU" sz="2000" dirty="0"/>
              <a:t>».</a:t>
            </a:r>
            <a:br>
              <a:rPr lang="ru-RU" sz="2000" dirty="0"/>
            </a:br>
            <a:r>
              <a:rPr lang="ru-RU" sz="2000" dirty="0"/>
              <a:t>4. Участвовали в мероприятие «Война 45 года» посвящённое празднику День Победы – </a:t>
            </a:r>
            <a:r>
              <a:rPr lang="ru-RU" sz="2000" dirty="0" err="1"/>
              <a:t>Кирсановский</a:t>
            </a:r>
            <a:r>
              <a:rPr lang="ru-RU" sz="2000" dirty="0"/>
              <a:t> район посёлок Компрессорный, дом культуры – 6 мая 2016 года.  </a:t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1879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Участники коллектива: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1600" dirty="0" smtClean="0"/>
              <a:t>Учащиеся 8 класса хореографического отделения</a:t>
            </a:r>
            <a:endParaRPr lang="ru-RU" sz="1600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3106344"/>
            <a:ext cx="3868737" cy="2482050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ru-RU" sz="1400" dirty="0" smtClean="0"/>
              <a:t>Учащиеся 7 класса хореографического отделения</a:t>
            </a:r>
            <a:endParaRPr lang="ru-RU" sz="14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3051440"/>
            <a:ext cx="3887788" cy="2591858"/>
          </a:xfrm>
        </p:spPr>
      </p:pic>
    </p:spTree>
    <p:extLst>
      <p:ext uri="{BB962C8B-B14F-4D97-AF65-F5344CB8AC3E}">
        <p14:creationId xmlns:p14="http://schemas.microsoft.com/office/powerpoint/2010/main" val="169368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390516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5.  Участвовали в мероприятие «Священная война». Посвящённое празднику День победы – площадь победы – 9 мая 2016 года. </a:t>
            </a:r>
            <a:br>
              <a:rPr lang="ru-RU" sz="2000" dirty="0"/>
            </a:br>
            <a:r>
              <a:rPr lang="ru-RU" sz="2000" dirty="0"/>
              <a:t>6.  Участие в мероприятии «Последний звонок 2016» - благодарственное письмо коллективу, благодарственное письмо руководителю 20 мая 2016 года.</a:t>
            </a:r>
            <a:br>
              <a:rPr lang="ru-RU" sz="2000" dirty="0"/>
            </a:br>
            <a:r>
              <a:rPr lang="ru-RU" sz="2000" dirty="0"/>
              <a:t>7. Провела лекцию – беседу на тему: «Творчество М. Петипа» - детская школа искусств – 24 мая 2016 года.</a:t>
            </a:r>
            <a:br>
              <a:rPr lang="ru-RU" sz="2000" dirty="0"/>
            </a:br>
            <a:r>
              <a:rPr lang="ru-RU" sz="2000" dirty="0"/>
              <a:t>8. Провели отчётный концерт хореографического отделения «История Терпсихоры» - детская школа искусств – 13 мая 2016 года.</a:t>
            </a:r>
            <a:br>
              <a:rPr lang="ru-RU" sz="2000" dirty="0"/>
            </a:br>
            <a:r>
              <a:rPr lang="ru-RU" sz="2000" dirty="0"/>
              <a:t>9.  Принимали выпускные экзамены у учащихся 7 класса по дисциплинам: Классический танец, Народный сценический танец, История хореографического искусства, Подготовка концертных номеров.</a:t>
            </a:r>
            <a:br>
              <a:rPr lang="ru-RU" sz="2000" dirty="0"/>
            </a:br>
            <a:r>
              <a:rPr lang="ru-RU" sz="2000" dirty="0"/>
              <a:t>10.  Принимали участие в отчётном концерте школы – детская школа искусств – 20 мая.</a:t>
            </a:r>
            <a:br>
              <a:rPr lang="ru-RU" sz="2000" dirty="0"/>
            </a:br>
            <a:r>
              <a:rPr lang="ru-RU" sz="2000" dirty="0"/>
              <a:t>9. Участвовали в мероприятие «Дарить детям радость» посвящённое празднику «День детей» -  городской парк культуры – 1 июня 2016 года.</a:t>
            </a:r>
            <a:br>
              <a:rPr lang="ru-RU" sz="2000" dirty="0"/>
            </a:br>
            <a:r>
              <a:rPr lang="ru-RU" sz="2000" dirty="0"/>
              <a:t>10. Участвовали в мероприятие «Да здравствует молодёжь», посвящённое празднику «День Молодёжи» - площадь Победы – 25 июня 2016 года.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79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9841" y="187326"/>
            <a:ext cx="2949178" cy="1027325"/>
          </a:xfrm>
        </p:spPr>
        <p:txBody>
          <a:bodyPr/>
          <a:lstStyle/>
          <a:p>
            <a:r>
              <a:rPr lang="ru-RU" dirty="0" smtClean="0"/>
              <a:t>Методические разработки:</a:t>
            </a: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8" b="4988"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29841" y="1214651"/>
            <a:ext cx="2949178" cy="5240740"/>
          </a:xfrm>
        </p:spPr>
        <p:txBody>
          <a:bodyPr>
            <a:normAutofit fontScale="40000" lnSpcReduction="20000"/>
          </a:bodyPr>
          <a:lstStyle/>
          <a:p>
            <a:r>
              <a:rPr lang="ru-RU" sz="4500" dirty="0"/>
              <a:t>1.	Открытый урок «Построение урока классического танца» - по предмету «Классический танец» 9 декабря 2014 года – учащиеся 7 класса.</a:t>
            </a:r>
          </a:p>
          <a:p>
            <a:r>
              <a:rPr lang="ru-RU" sz="4500" dirty="0"/>
              <a:t>2.	Открытый урок «Упражнения на развитие осанки и комбинации над постановкой корпуса» - по предмету «Гимнастика» - учащиеся 1 класса – 10 февраля 2014 года.</a:t>
            </a:r>
          </a:p>
          <a:p>
            <a:r>
              <a:rPr lang="ru-RU" sz="4500" dirty="0"/>
              <a:t>3.	Семинар на тему: «Значение народного танца в современной жизни» -  17 марта 2015 года.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691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771099"/>
          </a:xfrm>
        </p:spPr>
        <p:txBody>
          <a:bodyPr/>
          <a:lstStyle/>
          <a:p>
            <a:r>
              <a:rPr lang="ru-RU" dirty="0" smtClean="0"/>
              <a:t>Методическая разработка: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8" b="4988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38213" y="1514901"/>
            <a:ext cx="2949178" cy="4203962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4.	</a:t>
            </a:r>
            <a:r>
              <a:rPr lang="ru-RU" sz="2900" dirty="0"/>
              <a:t>Урок – беседа по предмету: «История хореографического искусства» на тему: «Жан Жорж </a:t>
            </a:r>
            <a:r>
              <a:rPr lang="ru-RU" sz="2900" dirty="0" err="1"/>
              <a:t>Новер</a:t>
            </a:r>
            <a:r>
              <a:rPr lang="ru-RU" sz="2900" dirty="0"/>
              <a:t> и его реформа» - 7 апреля 2015 года .</a:t>
            </a:r>
          </a:p>
          <a:p>
            <a:r>
              <a:rPr lang="ru-RU" sz="2900" dirty="0"/>
              <a:t>5.	 Лекция – беседа по предмету: «История хореографического искусства» - на тему: «Творческая деятельность М. Петипа» - учащиеся 5, 6, 7 классов - 15 мая 2016 года</a:t>
            </a:r>
            <a:r>
              <a:rPr lang="ru-RU" sz="2900" dirty="0" smtClean="0"/>
              <a:t>.</a:t>
            </a:r>
            <a:endParaRPr lang="ru-RU" sz="2900" dirty="0"/>
          </a:p>
        </p:txBody>
      </p:sp>
    </p:spTree>
    <p:extLst>
      <p:ext uri="{BB962C8B-B14F-4D97-AF65-F5344CB8AC3E}">
        <p14:creationId xmlns:p14="http://schemas.microsoft.com/office/powerpoint/2010/main" val="420433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0614" y="365126"/>
            <a:ext cx="7694735" cy="5121274"/>
          </a:xfrm>
        </p:spPr>
        <p:txBody>
          <a:bodyPr/>
          <a:lstStyle/>
          <a:p>
            <a:r>
              <a:rPr lang="ru-RU" dirty="0" smtClean="0"/>
              <a:t>       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6705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Участники коллектива: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Учащиеся 6 класса хореографического отделения</a:t>
            </a:r>
            <a:endParaRPr lang="ru-RU" sz="1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3058015"/>
            <a:ext cx="3868737" cy="2578707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ru-RU" sz="1600" dirty="0" smtClean="0"/>
              <a:t>Учащиеся 4класса хореографического отделения</a:t>
            </a:r>
            <a:endParaRPr lang="ru-RU" sz="16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3051440"/>
            <a:ext cx="3887788" cy="2591858"/>
          </a:xfrm>
        </p:spPr>
      </p:pic>
    </p:spTree>
    <p:extLst>
      <p:ext uri="{BB962C8B-B14F-4D97-AF65-F5344CB8AC3E}">
        <p14:creationId xmlns:p14="http://schemas.microsoft.com/office/powerpoint/2010/main" val="223143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628650" y="1050877"/>
            <a:ext cx="7886700" cy="5486401"/>
          </a:xfrm>
        </p:spPr>
        <p:txBody>
          <a:bodyPr>
            <a:noAutofit/>
          </a:bodyPr>
          <a:lstStyle/>
          <a:p>
            <a:r>
              <a:rPr lang="ru-RU" sz="2400" dirty="0" smtClean="0"/>
              <a:t>На базе «</a:t>
            </a:r>
            <a:r>
              <a:rPr lang="ru-RU" sz="2400" dirty="0" err="1" smtClean="0"/>
              <a:t>Кирсановской</a:t>
            </a:r>
            <a:r>
              <a:rPr lang="ru-RU" sz="2400" dirty="0" smtClean="0"/>
              <a:t> детской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школы искусств» существует детский народный хореографический коллектив «</a:t>
            </a:r>
            <a:r>
              <a:rPr lang="ru-RU" sz="2400" dirty="0" err="1" smtClean="0"/>
              <a:t>Кирсановские</a:t>
            </a:r>
            <a:r>
              <a:rPr lang="ru-RU" sz="2400" dirty="0" smtClean="0"/>
              <a:t> жемчужины»-художественный руководитель: Третьяк Юлия  Владимировна. Этот коллектив работает в различных танцевальных направления и жанрах (классический, народный, бальный, </a:t>
            </a:r>
            <a:r>
              <a:rPr lang="ru-RU" sz="2400" dirty="0" err="1" smtClean="0"/>
              <a:t>историко</a:t>
            </a:r>
            <a:r>
              <a:rPr lang="ru-RU" sz="2400" dirty="0" smtClean="0"/>
              <a:t> – бытовой, </a:t>
            </a:r>
            <a:r>
              <a:rPr lang="ru-RU" sz="2400" dirty="0" err="1" smtClean="0"/>
              <a:t>совремменый</a:t>
            </a:r>
            <a:r>
              <a:rPr lang="ru-RU" sz="2400" dirty="0" smtClean="0"/>
              <a:t> танец). Танцоры коллектива являются постоянными участниками городских мероприятий, региональных, всероссийских, международных конкурсах, а также дистанционных интернет – конкурсах. В коллективе занимаются дети от 6 до 18 лет. Существуют: Младшая группа, Средняя группа, Старшая группа.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185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Танец «</a:t>
            </a:r>
            <a:r>
              <a:rPr lang="ru-RU" dirty="0" err="1" smtClean="0"/>
              <a:t>Чунга</a:t>
            </a:r>
            <a:r>
              <a:rPr lang="ru-RU" dirty="0" smtClean="0"/>
              <a:t> – </a:t>
            </a:r>
            <a:r>
              <a:rPr lang="ru-RU" dirty="0" err="1" smtClean="0"/>
              <a:t>Чанга</a:t>
            </a:r>
            <a:r>
              <a:rPr lang="ru-RU" dirty="0" smtClean="0"/>
              <a:t>»: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Учащиеся 4 класса хореографического отделения</a:t>
            </a:r>
            <a:endParaRPr lang="ru-RU" sz="1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3058172"/>
            <a:ext cx="3868737" cy="2578393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Учащиеся 4 класса хореографического отделения</a:t>
            </a:r>
            <a:endParaRPr lang="ru-RU" sz="16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3050996"/>
            <a:ext cx="3887788" cy="2592745"/>
          </a:xfrm>
        </p:spPr>
      </p:pic>
    </p:spTree>
    <p:extLst>
      <p:ext uri="{BB962C8B-B14F-4D97-AF65-F5344CB8AC3E}">
        <p14:creationId xmlns:p14="http://schemas.microsoft.com/office/powerpoint/2010/main" val="326297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Танец «Русская плясовая»: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708329"/>
            <a:ext cx="3886200" cy="2585930"/>
          </a:xfrm>
          <a:scene3d>
            <a:camera prst="isometricOffAxis2Left"/>
            <a:lightRig rig="threePt" dir="t"/>
          </a:scene3d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708329"/>
            <a:ext cx="3886200" cy="2585930"/>
          </a:xfr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10357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Танец «На войне»: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705643"/>
            <a:ext cx="3886200" cy="259130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705894"/>
            <a:ext cx="3886200" cy="2590800"/>
          </a:xfrm>
        </p:spPr>
      </p:pic>
    </p:spTree>
    <p:extLst>
      <p:ext uri="{BB962C8B-B14F-4D97-AF65-F5344CB8AC3E}">
        <p14:creationId xmlns:p14="http://schemas.microsoft.com/office/powerpoint/2010/main" val="418303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Танец «Вальс»: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705451"/>
            <a:ext cx="3886200" cy="259168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705894"/>
            <a:ext cx="3886200" cy="2590800"/>
          </a:xfrm>
        </p:spPr>
      </p:pic>
    </p:spTree>
    <p:extLst>
      <p:ext uri="{BB962C8B-B14F-4D97-AF65-F5344CB8AC3E}">
        <p14:creationId xmlns:p14="http://schemas.microsoft.com/office/powerpoint/2010/main" val="160061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 Microsoft PowerPoint.pptx" id="{8478F513-4EEA-4FB0-B7EF-BAA6859E8596}" vid="{A0151D14-794D-406A-B660-861C79A264F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Цветы- желтые тюльпаны-МойШаблон </Template>
  <TotalTime>133</TotalTime>
  <Words>399</Words>
  <Application>Microsoft Office PowerPoint</Application>
  <PresentationFormat>Экран (4:3)</PresentationFormat>
  <Paragraphs>74</Paragraphs>
  <Slides>33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  <vt:variant>
        <vt:lpstr>Произвольные показы</vt:lpstr>
      </vt:variant>
      <vt:variant>
        <vt:i4>1</vt:i4>
      </vt:variant>
    </vt:vector>
  </HeadingPairs>
  <TitlesOfParts>
    <vt:vector size="38" baseType="lpstr">
      <vt:lpstr>Arial</vt:lpstr>
      <vt:lpstr>Calibri</vt:lpstr>
      <vt:lpstr>Verdana</vt:lpstr>
      <vt:lpstr>Тема Office</vt:lpstr>
      <vt:lpstr>Детский хореографический народный    коллектив «Кирсановские жемчужины» Руководитель: Третьяк Ю. В. </vt:lpstr>
      <vt:lpstr>НАША КОНЦЕРТНАЯ ДЕЯТЕЛЬНОСТЬ:</vt:lpstr>
      <vt:lpstr>        Участники коллектива:</vt:lpstr>
      <vt:lpstr>         Участники коллектива:</vt:lpstr>
      <vt:lpstr>На базе «Кирсановской детской  школы искусств» существует детский народный хореографический коллектив «Кирсановские жемчужины»-художественный руководитель: Третьяк Юлия  Владимировна. Этот коллектив работает в различных танцевальных направления и жанрах (классический, народный, бальный, историко – бытовой, совремменый танец). Танцоры коллектива являются постоянными участниками городских мероприятий, региональных, всероссийских, международных конкурсах, а также дистанционных интернет – конкурсах. В коллективе занимаются дети от 6 до 18 лет. Существуют: Младшая группа, Средняя группа, Старшая группа.</vt:lpstr>
      <vt:lpstr>       Танец «Чунга – Чанга»:</vt:lpstr>
      <vt:lpstr>     Танец «Русская плясовая»:</vt:lpstr>
      <vt:lpstr>           Танец «На войне»:</vt:lpstr>
      <vt:lpstr>             Танец «Вальс»:</vt:lpstr>
      <vt:lpstr>    Танец «Недетское время»:</vt:lpstr>
      <vt:lpstr>       Танец «Рок – н – ролл»:</vt:lpstr>
      <vt:lpstr>           Танец «Стиляги»:</vt:lpstr>
      <vt:lpstr>    «Поздравления от учеников»:</vt:lpstr>
      <vt:lpstr>    «Кирсановские жемчужины»:</vt:lpstr>
      <vt:lpstr>      Как дружно отдыхаем:</vt:lpstr>
      <vt:lpstr>             Наши награды:</vt:lpstr>
      <vt:lpstr>Презентация PowerPoint</vt:lpstr>
      <vt:lpstr>   «Лучший сценарий праздника»</vt:lpstr>
      <vt:lpstr>Наш репертуар:</vt:lpstr>
      <vt:lpstr>                      Информационная справка:  На хореографическом отделении обучается 105 человек. Начиная с 1 по 3 классы идёт общеразвивающая программа – 4 года обучения, с 4 по 7 классы полное обучение – 7 лет.  Учащиеся занимаются по учебным программам по дисциплинам: Классический танец, Гимнастика, Ритмика, Народно – сценический танец, Современный танец ( предмет по выбору), Подготовка концертных номеров. На базе хореографического отделения существует детский народный самодеятельный хореографический  коллектив «Кирсановские Жемчужины». Этот коллектив активно принимает участие в концертной и творческой деятельности в стенах школы, на городских, на областных концертных площадках. Так же коллектив «постоянный участник» дистанционных интернет- конкурсов, зональных, областных, всероссийских, международных конкурсов. </vt:lpstr>
      <vt:lpstr>                             Сентябрь:  1. Участвовали в концерте «Начало учебного года» 2 сентября 2015 года. 2. Провела родительское собрание – по набору контингента – МБУ СОШ№3 – 3 сентября 2015 года. 3. Участвовали в концерте, посвящённый празднику «День города» -  город Кирсанов – площадь Революции - 6 сентября 2015 года. 4. Участвовали в концерте «Мисс Осень 2015 года» - Центр Досуга «Золотой Витязь» -  23 сентября 2015 года. 5. Присутствовали на благотворительном концерте ансамбль бального танца « Цвета Радуги» в роли зрителей – Центр Досуга «Золотой Витязь» - 26 сентября 2015 года.</vt:lpstr>
      <vt:lpstr>                                               Октябрь:  Выступление в городском концерте аграрно – промышленного университета г. Мичуринска ( филиал Уваровщинской СОШ).  2. Выступление на сцене ДШИ в концерте «Музыкальная суббота», посв. 40 -  летию Музыкальных суббот. 3. Участие в танцевальных номерах в музыкальной сказке «Муха – Цокотуха» ( Танец бабочек, танец с зонтиками).                                         Ноябрь: 1. Участие в концерте «День народного единства» - Центр Досуга «Золотой витязь» 3 ноября 2015 года. 2. 1 открытый зональный фестиваль – конкурс хореографического искусства «Салют Талантов» - 4 диплома участника, 1 диплом и кубок – 3 место 28 ноября 2015 года. 3. Ежегодное участие во всероссийском конкурсе – фестивале хореографических коллективов «Танцующая осень» - диплом 4 степени – 8 и 9 ноября 2014 года. 4. Сделан был репортаж по местному телевидению про хореографический коллектив «Кирсановские жемчужины»  . 5. Была опубликована статья  в местную газету  «Кирсановские жемчужины сияют на новых вершинах» 11.2015 год. 6. Была проведена видеосъёмка двух номеров на дистанционный – интернет конкурс «Таланты России» 25 ноября 2015 года. </vt:lpstr>
      <vt:lpstr>                                 Декабрь: 1. Были проведены два мероприятия «Посвящения в первоклассники» 9 и 11 декабря 2015 года. 2. Принимали участие в концерте «День Конституции» - Центр Досуга «Золотой Витязь» 12 декабря 2015 года. 3. С 21 по 26 декабря2015 года  были проведены новогодние утренники «Новогодние истории» с 1 по 5 классы хореографического отделения. 4. Была проведена вокально – хореографическая сказка «Новогодние приключения Вити и Маши» - детская школа искусств – 26 декабря 2015 года.                                   Январь: 5. Участие (преподаватель) во всероссийском дистанционном конкурсе с международном участие, проходившего с 21 января2016 года по по 31 января 2016 года – 1 сертификат участника и диплом победителя 2 степени – «лучшая методическая разработка» ( Научно – производственный центр «ИНТЕРТЕХИНФОРМ» Центр Современных Образовательных Технологий всероссийские творческие дистанционные конкурсы с международном участием) 26 января 2016 года. </vt:lpstr>
      <vt:lpstr>6. Участие в новогоднем концерте «Рождественские встречи»  - Центр Досуга «Золотой Витязь» - 8 января 2016 год. 7. Участие во всероссийском дистанционном конкурсе с международном участием, проходившем с 21 января 2016 года по 31 января 2016 года – был получен сертификат участника – «Лучшая методическая разработка – «Физическое развитие детей средствами народного танца» - Научно – производственный центр «ИНТЕРТЕХИНФОРМ» центр современных образовательных технологий. 8. Участие в региональных педагогических чтениях преподавателей детских музыкальных, хореографических школ и школ искусств Тамбовской области. Тема чтений «Дополнительное художественное образование детей в современном образовательном пространстве: традиции, проблемы, перспективы». Тема преподавателя -  открытый урок «Народно – сценический танец – как фактор сохранения и развития традиций национальной хореографической культуры».                                     Февраль: 1. Участие во всероссийском интернет – конкурс «Педагогический триумф» - Проф. сообщество педагогов – новаторов «Педагогический триумф» - номинация «Лучший сценарий праздника, развлечения, досуга «Посвящение в первоклассники» - 3 степени – 3 февраля 2016 года. </vt:lpstr>
      <vt:lpstr>2. Участие во всероссийском интернет – конкурсе для педагогов «Педагогический триумф» - Профессиональное сообщество педагогов – новаторов «Педагогический триумф» - номинация «Лучший методическая разработка» - «Народный сценический танец – как фактор сохранения и развития традиций национальной хореографической культуры». – диплом 3 степени 3 февраля 2016 года. 3. Участие во всероссийском дистанционном конкурсе с международном участием, проходившего с 01 февраля 2015 года по 28 февраля 2015 года- был получен сертификат участника – «Лучший сценарий праздника» - Отчётный концерт хореографического отделения «Дорога в детство» - Диплом победителя 1 степени –Научно –производственный центр «ИНТЕРТЕХИНФОРМ» - Центр современных образовательных технологий всероссийские творческие дистанционные конкурсы с международном участием – 4 марта 2015 год. 4. Участие в международном интернет – конкурсе детского, юношеского и молодёжного творчества «Сияние Звёзд» - по видеозаписи «Стиляги» - Лауреат 2 степени, г. Москва – февраль 2015 года. 5. Участвовали в концерте «Военные береты» - посвящённый Дню Защитника Отечества – Центр Досуга «Золотой Витязь» - 20 февраля 2016 года. </vt:lpstr>
      <vt:lpstr>                                   Март: 1. Участие в концерте «Нашим мамам и бабушкам» посвящённый празднику 8 марта – детская школа искусств 6 марта 2014 год.  3. 4. Принимала участие в мастер – классах по методике классического танца под руководством преподавателя кафедры классического и дуэтно – классического танца ФГБОУ ВПО «Академия Русского балета им. А. Я. Вагановой» - Ольги Яковлевны Васильевой с 25 по 26 марта 2015 года. – получен сертификат. 5. Было получено благодарственное письмо от администрации города, от лица всех жителей за добросовестный труд, за вклад в развитие сферы культуры города. 30 марта 2016 года. 6. Прошла курсы повышения квалификации с 24 марта 2016 года по 1 апреля 2016 года на факультете повышения квалификации и переподготовки специалистов ТОГБОУ ВО «Тамбовский государственный музыкально – педагогический институт им. С.В. Рахманинова» по программе для преподавателей ДМШ, ДШИ, ДХШ по специальности «Хореографическое творчество». 7. Участвовала в Областном семинаре – практикуме руководителей хореографических коллективов на тему: «Традиционная танцевальная культура народов России» с 28 марта по 1 апреля 2016 года. Дана справка подтверждения.</vt:lpstr>
      <vt:lpstr>                                 Апрель: 1. Коллектив «Кирсановские жемчужины» принял участие в 1 открытом зональном конкурсе хореографических коллективов ДШИ и ДМШ «Танцевальная мозайка» на базе детской школы искусств г. Кирсанов в двух возрастных группах: первая возрастная группа в номинации: «Эстрадный танец» - «Стиляги» - лауреат 2 степени и вторая возрастная группа в номинации: «Народный танец» - «Ирландский танец» - лауреат 2 степени.  Было получено благодарственное письмо руководителю – Третьяк Ю.В. 3 апреля 2015 год. 2.  Так же коллектив принял участие в областном конкурсе – фестивале хореографических коллективов «Букет хореографии» на базе Тамбовского гос. Музыкального – педагогического института имени С. В. Рахманинова в двух категориях: младшая группа «Б», направление – современный танец – благодарность за участие, средняя группа, направление народный танец – диплом 1 степени – 18 апреля 2015 год, получено благодарственное письмо руководителю.</vt:lpstr>
      <vt:lpstr>3. Народный детский хореографический самодеятельный коллектив  «Кирсановские жемчужины» принял участие во 2 открытом зональном конкурсе хореографических коллективов ДШИ и ДМШ «Танцевальная мозайка»: результаты – Лауреат 3 степени – номинация «Эстрадный танец» - первая возрастная группа – танец «Чунга – Чанга», Лауреат 3 степени – номинация «Эстрадный танец» - вторая возрастная группа – танец «Вальс цветов», Лауреат 2 степени – номинация «Народный танец» - вторая возрастная группа – танец «На войне», Лауреат 2 степени – номинация «Эстрадный танец» - вторая возрастная группа - танец «Рок – н – ролл», Лауреат 1 степени  - номинация «Эстрадный танец» - первая возрастная группа -  танец «Не детское время» - 8 апреля 2016 года.. 4. Хореографический коллектив «Кирсановские жемчужины» участвовал в международном конкурсе – фестивале талантов: вокального, инструментального и хореографического искусства «Звёздные таланты России» 1 тур, «Стань звездой» - номинация хореография «На войне» - диплом Гран при – г. Воронеж - Липецк – 23 апреля 2016 года. 5.  Хореографический коллектив «Кирсановские жемчужины» участвовал в международном конкурсе – фестивале талантов: вокального, инструментального и хореографического искусства «Звёздные таланты России» 1 тур, «Стань звездой» - номинация хореография «Ирландский» -  диплом лауреат 1 степени – г. Воронеж - Липецк – 23 апреля 2016года – получено благодарственное письмо руководителю.  </vt:lpstr>
      <vt:lpstr>                                            Май: Участвовали в концерте «Мир, Труд, Май» - площадь Революции – 1 мая 2016 года. 1. Участие в мероприятии «День Семьи» - Орган ЗАГС город Кирсанов – май 2014 год. Было получено благодарственное письмо коллективу «Кирсановские жемчужины».  1.  Коллектив принял участие в Городском фестивале народного творчества «Салют Победы», посв. 70 – летию Победы – диплом победителя – 6 мая 2015 год .  2. Принимали участие в мероприятии «Последний звонок» на базе МБОУ Уваровщинская СОШ – получено благодарственное письмо коллективу «Кирсановские жемчужины» и благодарственное письмо руководителю коллектива. 2. Приняли участие в концерте посвящённый празднику - 9 мая,  в самом концерте посвящённому празднику -  9 мая в центре Досуга «Золотой Витязь» с номером « На войне».  3. Отчётный концерт «Букет хореографии» хореографического отделения. Приняли участие в этом мероприятии все учащиеся отделения. Были показаны номера: «Танец с зонтиками», «Стиляги», «Русская плясовая», «На войне», « Ирландский танец», «Рок – н – ролл», «Танец далматинцев», «Не детское время», «Чунга – Чанга», «Вальс цветов», «Уличные танцы», «Степ Ап», «Танец ворон», «Танец снежинок», «Чечердык». 4. Участвовали в мероприятие «Война 45 года» посвящённое празднику День Победы – Кирсановский район посёлок Компрессорный, дом культуры – 6 мая 2016 года.   </vt:lpstr>
      <vt:lpstr>5.  Участвовали в мероприятие «Священная война». Посвящённое празднику День победы – площадь победы – 9 мая 2016 года.  6.  Участие в мероприятии «Последний звонок 2016» - благодарственное письмо коллективу, благодарственное письмо руководителю 20 мая 2016 года. 7. Провела лекцию – беседу на тему: «Творчество М. Петипа» - детская школа искусств – 24 мая 2016 года. 8. Провели отчётный концерт хореографического отделения «История Терпсихоры» - детская школа искусств – 13 мая 2016 года. 9.  Принимали выпускные экзамены у учащихся 7 класса по дисциплинам: Классический танец, Народный сценический танец, История хореографического искусства, Подготовка концертных номеров. 10.  Принимали участие в отчётном концерте школы – детская школа искусств – 20 мая. 9. Участвовали в мероприятие «Дарить детям радость» посвящённое празднику «День детей» -  городской парк культуры – 1 июня 2016 года. 10. Участвовали в мероприятие «Да здравствует молодёжь», посвящённое празднику «День Молодёжи» - площадь Победы – 25 июня 2016 года. </vt:lpstr>
      <vt:lpstr>Методические разработки:</vt:lpstr>
      <vt:lpstr>Методическая разработка:</vt:lpstr>
      <vt:lpstr>       СПАСИБО ЗА ВНИМАНИЕ</vt:lpstr>
      <vt:lpstr>Произвольный показ 1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41</cp:revision>
  <dcterms:created xsi:type="dcterms:W3CDTF">2014-03-07T16:44:48Z</dcterms:created>
  <dcterms:modified xsi:type="dcterms:W3CDTF">2017-01-26T12:41:48Z</dcterms:modified>
</cp:coreProperties>
</file>