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89" r:id="rId4"/>
    <p:sldId id="323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2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2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22" r:id="rId37"/>
    <p:sldId id="319" r:id="rId38"/>
    <p:sldId id="32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83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100" d="100"/>
          <a:sy n="100" d="100"/>
        </p:scale>
        <p:origin x="-198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&#1052;&#1086;&#1085;&#1080;&#1090;&#1086;&#1088;&#1080;&#1085;&#1075;%20&#1091;&#1089;&#1074;&#1086;&#1077;&#1085;&#1080;&#1103;%20&#1086;&#1073;&#1088;&#1072;&#1079;&#1086;&#1074;&#1072;&#1090;%20&#1087;&#1088;&#1086;&#1075;&#1088;&#1072;&#1084;&#1084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Высокий</c:v>
                </c:pt>
              </c:strCache>
            </c:strRef>
          </c:tx>
          <c:dLbls>
            <c:dLbl>
              <c:idx val="0"/>
              <c:layout>
                <c:manualLayout>
                  <c:x val="4.0066196507552833E-3"/>
                  <c:y val="-1.7624520009381389E-2"/>
                </c:manualLayout>
              </c:layout>
              <c:showVal val="1"/>
            </c:dLbl>
            <c:dLbl>
              <c:idx val="1"/>
              <c:layout>
                <c:manualLayout>
                  <c:x val="4.0066196507552833E-3"/>
                  <c:y val="-2.6436780014072025E-2"/>
                </c:manualLayout>
              </c:layout>
              <c:showVal val="1"/>
            </c:dLbl>
            <c:dLbl>
              <c:idx val="2"/>
              <c:layout>
                <c:manualLayout>
                  <c:x val="4.0066196507552833E-3"/>
                  <c:y val="-1.9827585010554025E-2"/>
                </c:manualLayout>
              </c:layout>
              <c:showVal val="1"/>
            </c:dLbl>
            <c:showVal val="1"/>
          </c:dLbls>
          <c:cat>
            <c:strRef>
              <c:f>Лист1!$B$1:$D$1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Лист1!$B$2:$D$2</c:f>
              <c:numCache>
                <c:formatCode>0%</c:formatCode>
                <c:ptCount val="3"/>
                <c:pt idx="0">
                  <c:v>0.38000000000000156</c:v>
                </c:pt>
                <c:pt idx="1">
                  <c:v>0.42000000000000032</c:v>
                </c:pt>
                <c:pt idx="2">
                  <c:v>0.43000000000000038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Средний</c:v>
                </c:pt>
              </c:strCache>
            </c:strRef>
          </c:tx>
          <c:dLbls>
            <c:dLbl>
              <c:idx val="0"/>
              <c:layout>
                <c:manualLayout>
                  <c:x val="4.0066196507552937E-3"/>
                  <c:y val="-1.7624520009381389E-2"/>
                </c:manualLayout>
              </c:layout>
              <c:showVal val="1"/>
            </c:dLbl>
            <c:dLbl>
              <c:idx val="1"/>
              <c:layout>
                <c:manualLayout>
                  <c:x val="1.33553988358509E-3"/>
                  <c:y val="-1.9827585010554025E-2"/>
                </c:manualLayout>
              </c:layout>
              <c:showVal val="1"/>
            </c:dLbl>
            <c:dLbl>
              <c:idx val="2"/>
              <c:layout>
                <c:manualLayout>
                  <c:x val="4.0066196507552833E-3"/>
                  <c:y val="-2.4233715012899455E-2"/>
                </c:manualLayout>
              </c:layout>
              <c:showVal val="1"/>
            </c:dLbl>
            <c:showVal val="1"/>
          </c:dLbls>
          <c:cat>
            <c:strRef>
              <c:f>Лист1!$B$1:$D$1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Лист1!$B$3:$D$3</c:f>
              <c:numCache>
                <c:formatCode>0%</c:formatCode>
                <c:ptCount val="3"/>
                <c:pt idx="0">
                  <c:v>0.58000000000000063</c:v>
                </c:pt>
                <c:pt idx="1">
                  <c:v>0.58000000000000063</c:v>
                </c:pt>
                <c:pt idx="2">
                  <c:v>0.56999999999999995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Низкий</c:v>
                </c:pt>
              </c:strCache>
            </c:strRef>
          </c:tx>
          <c:dLbls>
            <c:dLbl>
              <c:idx val="0"/>
              <c:layout>
                <c:manualLayout>
                  <c:x val="6.8853893263342205E-3"/>
                  <c:y val="-2.8245701522526836E-2"/>
                </c:manualLayout>
              </c:layout>
              <c:showVal val="1"/>
            </c:dLbl>
            <c:dLbl>
              <c:idx val="1"/>
              <c:layout>
                <c:manualLayout>
                  <c:x val="6.6776994179254534E-3"/>
                  <c:y val="-2.6436780014072025E-2"/>
                </c:manualLayout>
              </c:layout>
              <c:showVal val="1"/>
            </c:dLbl>
            <c:dLbl>
              <c:idx val="2"/>
              <c:layout>
                <c:manualLayout>
                  <c:x val="5.3421595343403584E-3"/>
                  <c:y val="-2.6436780014072025E-2"/>
                </c:manualLayout>
              </c:layout>
              <c:showVal val="1"/>
            </c:dLbl>
            <c:showVal val="1"/>
          </c:dLbls>
          <c:cat>
            <c:strRef>
              <c:f>Лист1!$B$1:$D$1</c:f>
              <c:strCache>
                <c:ptCount val="3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Лист1!$B$4:$D$4</c:f>
              <c:numCache>
                <c:formatCode>0%</c:formatCode>
                <c:ptCount val="3"/>
                <c:pt idx="0">
                  <c:v>4.0000000000000112E-2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Val val="1"/>
        </c:dLbls>
        <c:shape val="box"/>
        <c:axId val="84041088"/>
        <c:axId val="84880768"/>
        <c:axId val="0"/>
      </c:bar3DChart>
      <c:catAx>
        <c:axId val="84041088"/>
        <c:scaling>
          <c:orientation val="minMax"/>
        </c:scaling>
        <c:axPos val="b"/>
        <c:tickLblPos val="nextTo"/>
        <c:crossAx val="84880768"/>
        <c:crosses val="autoZero"/>
        <c:auto val="1"/>
        <c:lblAlgn val="ctr"/>
        <c:lblOffset val="100"/>
      </c:catAx>
      <c:valAx>
        <c:axId val="84880768"/>
        <c:scaling>
          <c:orientation val="minMax"/>
        </c:scaling>
        <c:axPos val="l"/>
        <c:majorGridlines/>
        <c:numFmt formatCode="0%" sourceLinked="1"/>
        <c:tickLblPos val="nextTo"/>
        <c:crossAx val="8404108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990AE5-B9CE-470A-8DF3-D912FDEB2E8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674295-687C-4689-BD09-46778DAC9265}">
      <dgm:prSet phldrT="[Текст]" custT="1"/>
      <dgm:spPr/>
      <dgm:t>
        <a:bodyPr/>
        <a:lstStyle/>
        <a:p>
          <a:r>
            <a:rPr lang="ru-RU" sz="20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Коллективная</a:t>
          </a:r>
          <a:endParaRPr lang="ru-RU" sz="20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6F3428-7BBA-4681-80A1-7A079A1B7EEF}" type="parTrans" cxnId="{EB57CEA8-C3F4-4BB1-84BC-43E87AD6F8ED}">
      <dgm:prSet/>
      <dgm:spPr/>
      <dgm:t>
        <a:bodyPr/>
        <a:lstStyle/>
        <a:p>
          <a:endParaRPr lang="ru-RU"/>
        </a:p>
      </dgm:t>
    </dgm:pt>
    <dgm:pt modelId="{B7EE2CC5-C932-4ECF-A112-7DA53B7E4DCC}" type="sibTrans" cxnId="{EB57CEA8-C3F4-4BB1-84BC-43E87AD6F8ED}">
      <dgm:prSet/>
      <dgm:spPr/>
      <dgm:t>
        <a:bodyPr/>
        <a:lstStyle/>
        <a:p>
          <a:endParaRPr lang="ru-RU"/>
        </a:p>
      </dgm:t>
    </dgm:pt>
    <dgm:pt modelId="{5BE92D6F-4F82-4694-96D5-8A3772849C0C}">
      <dgm:prSet phldrT="[Текст]" custT="1"/>
      <dgm:spPr/>
      <dgm:t>
        <a:bodyPr/>
        <a:lstStyle/>
        <a:p>
          <a:r>
            <a:rPr lang="ru-RU" sz="2000" dirty="0" smtClean="0"/>
            <a:t>Собрание</a:t>
          </a:r>
          <a:endParaRPr lang="ru-RU" sz="2000" dirty="0"/>
        </a:p>
      </dgm:t>
    </dgm:pt>
    <dgm:pt modelId="{3B1BC4E2-67DB-4D3B-8A6C-6B3418836812}" type="parTrans" cxnId="{8329B7B5-BC0A-4B8B-BAB9-12E2B4AEF31B}">
      <dgm:prSet/>
      <dgm:spPr/>
      <dgm:t>
        <a:bodyPr/>
        <a:lstStyle/>
        <a:p>
          <a:endParaRPr lang="ru-RU"/>
        </a:p>
      </dgm:t>
    </dgm:pt>
    <dgm:pt modelId="{E37D13FA-383F-45BB-A238-4810A138EDA6}" type="sibTrans" cxnId="{8329B7B5-BC0A-4B8B-BAB9-12E2B4AEF31B}">
      <dgm:prSet/>
      <dgm:spPr/>
      <dgm:t>
        <a:bodyPr/>
        <a:lstStyle/>
        <a:p>
          <a:endParaRPr lang="ru-RU"/>
        </a:p>
      </dgm:t>
    </dgm:pt>
    <dgm:pt modelId="{2361DC92-6EE1-4E27-BD39-60B9D3052315}">
      <dgm:prSet phldrT="[Текст]" custT="1"/>
      <dgm:spPr/>
      <dgm:t>
        <a:bodyPr/>
        <a:lstStyle/>
        <a:p>
          <a:r>
            <a:rPr lang="ru-RU" sz="20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Подгрупповая</a:t>
          </a:r>
          <a:endParaRPr lang="ru-RU" sz="20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0A91FC1-B0AE-45CB-914B-BCE86523F64E}" type="parTrans" cxnId="{CCF81EC1-BEDE-45A4-A8AD-AE701F32724E}">
      <dgm:prSet/>
      <dgm:spPr/>
      <dgm:t>
        <a:bodyPr/>
        <a:lstStyle/>
        <a:p>
          <a:endParaRPr lang="ru-RU"/>
        </a:p>
      </dgm:t>
    </dgm:pt>
    <dgm:pt modelId="{ABD8C1D4-B8F8-4CE3-8775-2784DC11D307}" type="sibTrans" cxnId="{CCF81EC1-BEDE-45A4-A8AD-AE701F32724E}">
      <dgm:prSet/>
      <dgm:spPr/>
      <dgm:t>
        <a:bodyPr/>
        <a:lstStyle/>
        <a:p>
          <a:endParaRPr lang="ru-RU"/>
        </a:p>
      </dgm:t>
    </dgm:pt>
    <dgm:pt modelId="{B5B1C184-B91A-4C1D-B784-504E8271E55C}">
      <dgm:prSet phldrT="[Текст]"/>
      <dgm:spPr/>
      <dgm:t>
        <a:bodyPr/>
        <a:lstStyle/>
        <a:p>
          <a:r>
            <a:rPr lang="ru-RU" b="0" i="0" dirty="0" smtClean="0">
              <a:solidFill>
                <a:schemeClr val="tx1"/>
              </a:solidFill>
            </a:rPr>
            <a:t>Семинары-практикумы</a:t>
          </a:r>
          <a:endParaRPr lang="ru-RU" dirty="0">
            <a:solidFill>
              <a:schemeClr val="tx1"/>
            </a:solidFill>
          </a:endParaRPr>
        </a:p>
      </dgm:t>
    </dgm:pt>
    <dgm:pt modelId="{E12D9108-6ECB-4C7B-8D7F-694EB8505790}" type="parTrans" cxnId="{087ECAD3-18D7-4675-9FFC-91A4F2994B95}">
      <dgm:prSet/>
      <dgm:spPr/>
      <dgm:t>
        <a:bodyPr/>
        <a:lstStyle/>
        <a:p>
          <a:endParaRPr lang="ru-RU"/>
        </a:p>
      </dgm:t>
    </dgm:pt>
    <dgm:pt modelId="{8A8170D7-FA13-4359-AF5A-6B835A1150B1}" type="sibTrans" cxnId="{087ECAD3-18D7-4675-9FFC-91A4F2994B95}">
      <dgm:prSet/>
      <dgm:spPr/>
      <dgm:t>
        <a:bodyPr/>
        <a:lstStyle/>
        <a:p>
          <a:endParaRPr lang="ru-RU"/>
        </a:p>
      </dgm:t>
    </dgm:pt>
    <dgm:pt modelId="{8BA9E604-8B69-465C-BFE0-E94BF48CC31C}">
      <dgm:prSet phldrT="[Текст]" custT="1"/>
      <dgm:spPr/>
      <dgm:t>
        <a:bodyPr/>
        <a:lstStyle/>
        <a:p>
          <a:r>
            <a:rPr lang="ru-RU" sz="20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Индивидуальная</a:t>
          </a:r>
          <a:endParaRPr lang="ru-RU" sz="20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D9E175-199F-43E3-9991-1154CD9BB483}" type="parTrans" cxnId="{35A3B523-B35D-4117-9985-C782A121DA99}">
      <dgm:prSet/>
      <dgm:spPr/>
      <dgm:t>
        <a:bodyPr/>
        <a:lstStyle/>
        <a:p>
          <a:endParaRPr lang="ru-RU"/>
        </a:p>
      </dgm:t>
    </dgm:pt>
    <dgm:pt modelId="{010461A7-1D35-4D16-A083-4698CAB3A587}" type="sibTrans" cxnId="{35A3B523-B35D-4117-9985-C782A121DA99}">
      <dgm:prSet/>
      <dgm:spPr/>
      <dgm:t>
        <a:bodyPr/>
        <a:lstStyle/>
        <a:p>
          <a:endParaRPr lang="ru-RU"/>
        </a:p>
      </dgm:t>
    </dgm:pt>
    <dgm:pt modelId="{EEDDD54D-AC9D-4603-B342-AD28C03C162F}">
      <dgm:prSet phldrT="[Текст]"/>
      <dgm:spPr/>
      <dgm:t>
        <a:bodyPr/>
        <a:lstStyle/>
        <a:p>
          <a:r>
            <a:rPr lang="ru-RU" b="0" i="0" dirty="0" smtClean="0">
              <a:solidFill>
                <a:schemeClr val="tx1"/>
              </a:solidFill>
            </a:rPr>
            <a:t>Беседы</a:t>
          </a:r>
          <a:endParaRPr lang="ru-RU" dirty="0">
            <a:solidFill>
              <a:schemeClr val="tx1"/>
            </a:solidFill>
          </a:endParaRPr>
        </a:p>
      </dgm:t>
    </dgm:pt>
    <dgm:pt modelId="{B3A58B51-D5A0-4AE5-9A56-24DA16A0B5B2}" type="parTrans" cxnId="{CE53B9C8-BB5D-4F1A-9A51-66A1B5E574C9}">
      <dgm:prSet/>
      <dgm:spPr/>
      <dgm:t>
        <a:bodyPr/>
        <a:lstStyle/>
        <a:p>
          <a:endParaRPr lang="ru-RU"/>
        </a:p>
      </dgm:t>
    </dgm:pt>
    <dgm:pt modelId="{4E006452-AEE8-4876-BAAB-98753C1BB35B}" type="sibTrans" cxnId="{CE53B9C8-BB5D-4F1A-9A51-66A1B5E574C9}">
      <dgm:prSet/>
      <dgm:spPr/>
      <dgm:t>
        <a:bodyPr/>
        <a:lstStyle/>
        <a:p>
          <a:endParaRPr lang="ru-RU"/>
        </a:p>
      </dgm:t>
    </dgm:pt>
    <dgm:pt modelId="{375CC12D-6F95-4C2C-9360-0A6DD24EEF16}">
      <dgm:prSet custT="1"/>
      <dgm:spPr/>
      <dgm:t>
        <a:bodyPr/>
        <a:lstStyle/>
        <a:p>
          <a:r>
            <a:rPr lang="ru-RU" sz="2000" dirty="0" smtClean="0"/>
            <a:t>Дискуссия</a:t>
          </a:r>
          <a:endParaRPr lang="ru-RU" sz="2000" dirty="0"/>
        </a:p>
      </dgm:t>
    </dgm:pt>
    <dgm:pt modelId="{DD05F3C4-2DF8-48B6-8AB6-6814E5757EA7}" type="parTrans" cxnId="{28E361A6-8755-4328-8416-E5D806D3F62A}">
      <dgm:prSet/>
      <dgm:spPr/>
      <dgm:t>
        <a:bodyPr/>
        <a:lstStyle/>
        <a:p>
          <a:endParaRPr lang="ru-RU"/>
        </a:p>
      </dgm:t>
    </dgm:pt>
    <dgm:pt modelId="{496DA630-27E3-4D63-A4F0-40EADC29C7B7}" type="sibTrans" cxnId="{28E361A6-8755-4328-8416-E5D806D3F62A}">
      <dgm:prSet/>
      <dgm:spPr/>
      <dgm:t>
        <a:bodyPr/>
        <a:lstStyle/>
        <a:p>
          <a:endParaRPr lang="ru-RU"/>
        </a:p>
      </dgm:t>
    </dgm:pt>
    <dgm:pt modelId="{A2B34026-9A9B-4F58-9BD3-8D9F83F6D30C}">
      <dgm:prSet custT="1"/>
      <dgm:spPr/>
      <dgm:t>
        <a:bodyPr/>
        <a:lstStyle/>
        <a:p>
          <a:r>
            <a:rPr lang="ru-RU" sz="2000" dirty="0" smtClean="0"/>
            <a:t>Круглый стол</a:t>
          </a:r>
          <a:endParaRPr lang="ru-RU" sz="2000" dirty="0"/>
        </a:p>
      </dgm:t>
    </dgm:pt>
    <dgm:pt modelId="{E930FB40-FCD9-4069-B111-15E7989A0AE2}" type="parTrans" cxnId="{270FAFBD-AEB9-43F3-860A-5FD39786660D}">
      <dgm:prSet/>
      <dgm:spPr/>
      <dgm:t>
        <a:bodyPr/>
        <a:lstStyle/>
        <a:p>
          <a:endParaRPr lang="ru-RU"/>
        </a:p>
      </dgm:t>
    </dgm:pt>
    <dgm:pt modelId="{95B4EC1B-3A34-4EA8-AE8D-7D261701A131}" type="sibTrans" cxnId="{270FAFBD-AEB9-43F3-860A-5FD39786660D}">
      <dgm:prSet/>
      <dgm:spPr/>
      <dgm:t>
        <a:bodyPr/>
        <a:lstStyle/>
        <a:p>
          <a:endParaRPr lang="ru-RU"/>
        </a:p>
      </dgm:t>
    </dgm:pt>
    <dgm:pt modelId="{5F89BA9E-8BE8-47E0-8679-5ACE27C84156}">
      <dgm:prSet custT="1"/>
      <dgm:spPr/>
      <dgm:t>
        <a:bodyPr/>
        <a:lstStyle/>
        <a:p>
          <a:r>
            <a:rPr lang="ru-RU" sz="2000" dirty="0" smtClean="0"/>
            <a:t>Мини-лекторий</a:t>
          </a:r>
          <a:endParaRPr lang="ru-RU" sz="2000" dirty="0"/>
        </a:p>
      </dgm:t>
    </dgm:pt>
    <dgm:pt modelId="{F1D6AF34-AB78-4848-91E5-DE2853497EFC}" type="parTrans" cxnId="{F92138C4-B36B-4BA8-834B-FF8B17264877}">
      <dgm:prSet/>
      <dgm:spPr/>
      <dgm:t>
        <a:bodyPr/>
        <a:lstStyle/>
        <a:p>
          <a:endParaRPr lang="ru-RU"/>
        </a:p>
      </dgm:t>
    </dgm:pt>
    <dgm:pt modelId="{A5914CE4-952A-4D31-9211-B73C7BBEDC63}" type="sibTrans" cxnId="{F92138C4-B36B-4BA8-834B-FF8B17264877}">
      <dgm:prSet/>
      <dgm:spPr/>
      <dgm:t>
        <a:bodyPr/>
        <a:lstStyle/>
        <a:p>
          <a:endParaRPr lang="ru-RU"/>
        </a:p>
      </dgm:t>
    </dgm:pt>
    <dgm:pt modelId="{03978864-984C-41C7-BA94-C476420270FF}">
      <dgm:prSet custT="1"/>
      <dgm:spPr/>
      <dgm:t>
        <a:bodyPr/>
        <a:lstStyle/>
        <a:p>
          <a:r>
            <a:rPr lang="ru-RU" sz="2000" dirty="0" smtClean="0"/>
            <a:t>Совместные праздники, развлечения</a:t>
          </a:r>
          <a:endParaRPr lang="ru-RU" sz="2000" dirty="0"/>
        </a:p>
      </dgm:t>
    </dgm:pt>
    <dgm:pt modelId="{EF48AB5F-1E49-4A40-98A6-CF8D5B7E2546}" type="parTrans" cxnId="{D621469C-C5DD-435A-8EF8-D1A0C8155001}">
      <dgm:prSet/>
      <dgm:spPr/>
      <dgm:t>
        <a:bodyPr/>
        <a:lstStyle/>
        <a:p>
          <a:endParaRPr lang="ru-RU"/>
        </a:p>
      </dgm:t>
    </dgm:pt>
    <dgm:pt modelId="{86CEDD38-6384-4B5F-BF96-09E74BED335E}" type="sibTrans" cxnId="{D621469C-C5DD-435A-8EF8-D1A0C8155001}">
      <dgm:prSet/>
      <dgm:spPr/>
      <dgm:t>
        <a:bodyPr/>
        <a:lstStyle/>
        <a:p>
          <a:endParaRPr lang="ru-RU"/>
        </a:p>
      </dgm:t>
    </dgm:pt>
    <dgm:pt modelId="{091D66EA-8EC5-4867-AC7A-E77C02096454}">
      <dgm:prSet/>
      <dgm:spPr/>
      <dgm:t>
        <a:bodyPr/>
        <a:lstStyle/>
        <a:p>
          <a:r>
            <a:rPr lang="ru-RU" dirty="0" smtClean="0"/>
            <a:t>Мастер-классы</a:t>
          </a:r>
          <a:endParaRPr lang="ru-RU" dirty="0"/>
        </a:p>
      </dgm:t>
    </dgm:pt>
    <dgm:pt modelId="{677551F7-DA3A-40C8-BA8A-A124AA7B17F8}" type="parTrans" cxnId="{AA85CB01-FFC1-4526-9EF0-985D4A7E714A}">
      <dgm:prSet/>
      <dgm:spPr/>
      <dgm:t>
        <a:bodyPr/>
        <a:lstStyle/>
        <a:p>
          <a:endParaRPr lang="ru-RU"/>
        </a:p>
      </dgm:t>
    </dgm:pt>
    <dgm:pt modelId="{A095DB57-3650-4679-B27F-967495CD8F0B}" type="sibTrans" cxnId="{AA85CB01-FFC1-4526-9EF0-985D4A7E714A}">
      <dgm:prSet/>
      <dgm:spPr/>
      <dgm:t>
        <a:bodyPr/>
        <a:lstStyle/>
        <a:p>
          <a:endParaRPr lang="ru-RU"/>
        </a:p>
      </dgm:t>
    </dgm:pt>
    <dgm:pt modelId="{EACB575A-AFD7-42C7-A8E0-DF6AA7D6378F}">
      <dgm:prSet/>
      <dgm:spPr/>
      <dgm:t>
        <a:bodyPr/>
        <a:lstStyle/>
        <a:p>
          <a:r>
            <a:rPr lang="ru-RU" b="0" i="0" dirty="0" smtClean="0">
              <a:solidFill>
                <a:schemeClr val="tx1"/>
              </a:solidFill>
            </a:rPr>
            <a:t>Консультации</a:t>
          </a:r>
          <a:endParaRPr lang="ru-RU" dirty="0">
            <a:solidFill>
              <a:schemeClr val="tx1"/>
            </a:solidFill>
          </a:endParaRPr>
        </a:p>
      </dgm:t>
    </dgm:pt>
    <dgm:pt modelId="{04F5E632-9829-4F2D-9331-15929F0ED6F1}" type="parTrans" cxnId="{17F85B7F-5211-4D04-AF96-5A4BABCBA2DE}">
      <dgm:prSet/>
      <dgm:spPr/>
      <dgm:t>
        <a:bodyPr/>
        <a:lstStyle/>
        <a:p>
          <a:endParaRPr lang="ru-RU"/>
        </a:p>
      </dgm:t>
    </dgm:pt>
    <dgm:pt modelId="{1FAD1353-FB07-475F-B300-0AC5C1317B0C}" type="sibTrans" cxnId="{17F85B7F-5211-4D04-AF96-5A4BABCBA2DE}">
      <dgm:prSet/>
      <dgm:spPr/>
      <dgm:t>
        <a:bodyPr/>
        <a:lstStyle/>
        <a:p>
          <a:endParaRPr lang="ru-RU"/>
        </a:p>
      </dgm:t>
    </dgm:pt>
    <dgm:pt modelId="{0FDF1C47-844D-4A84-8ED8-9B8D26F4C5A7}">
      <dgm:prSet/>
      <dgm:spPr/>
      <dgm:t>
        <a:bodyPr/>
        <a:lstStyle/>
        <a:p>
          <a:r>
            <a:rPr lang="ru-RU" b="0" i="0" dirty="0" smtClean="0">
              <a:solidFill>
                <a:schemeClr val="tx1"/>
              </a:solidFill>
            </a:rPr>
            <a:t>Посещение семьи</a:t>
          </a:r>
        </a:p>
      </dgm:t>
    </dgm:pt>
    <dgm:pt modelId="{27A49B6B-34A0-416D-AC81-48A987C24046}" type="parTrans" cxnId="{DC429F04-772E-49A5-B32C-240EE234180D}">
      <dgm:prSet/>
      <dgm:spPr/>
      <dgm:t>
        <a:bodyPr/>
        <a:lstStyle/>
        <a:p>
          <a:endParaRPr lang="ru-RU"/>
        </a:p>
      </dgm:t>
    </dgm:pt>
    <dgm:pt modelId="{05AF95B7-AFC1-4631-9DE5-69139FC56657}" type="sibTrans" cxnId="{DC429F04-772E-49A5-B32C-240EE234180D}">
      <dgm:prSet/>
      <dgm:spPr/>
      <dgm:t>
        <a:bodyPr/>
        <a:lstStyle/>
        <a:p>
          <a:endParaRPr lang="ru-RU"/>
        </a:p>
      </dgm:t>
    </dgm:pt>
    <dgm:pt modelId="{B6D323B9-438B-4ED4-9A23-CEAE2E738600}" type="pres">
      <dgm:prSet presAssocID="{FB990AE5-B9CE-470A-8DF3-D912FDEB2E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BC986C-CDDE-4E0A-92B3-61F03F27A667}" type="pres">
      <dgm:prSet presAssocID="{7C674295-687C-4689-BD09-46778DAC9265}" presName="linNode" presStyleCnt="0"/>
      <dgm:spPr/>
    </dgm:pt>
    <dgm:pt modelId="{7F5A70CA-4309-443F-A74A-3945C99622EB}" type="pres">
      <dgm:prSet presAssocID="{7C674295-687C-4689-BD09-46778DAC9265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C91A7-1E67-471E-B83C-B8C39B544E4D}" type="pres">
      <dgm:prSet presAssocID="{7C674295-687C-4689-BD09-46778DAC9265}" presName="descendantText" presStyleLbl="alignAccFollowNode1" presStyleIdx="0" presStyleCnt="3" custScaleY="138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DAFA2-B01B-4C62-9CCE-DEE52B665F51}" type="pres">
      <dgm:prSet presAssocID="{B7EE2CC5-C932-4ECF-A112-7DA53B7E4DCC}" presName="sp" presStyleCnt="0"/>
      <dgm:spPr/>
    </dgm:pt>
    <dgm:pt modelId="{D62E214B-B206-4F59-92E4-586912401A94}" type="pres">
      <dgm:prSet presAssocID="{2361DC92-6EE1-4E27-BD39-60B9D3052315}" presName="linNode" presStyleCnt="0"/>
      <dgm:spPr/>
    </dgm:pt>
    <dgm:pt modelId="{8DA6B17A-63A8-4CB8-9547-26373100ABF2}" type="pres">
      <dgm:prSet presAssocID="{2361DC92-6EE1-4E27-BD39-60B9D305231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D73BD-008F-4498-A6A7-11B4E96A1ACF}" type="pres">
      <dgm:prSet presAssocID="{2361DC92-6EE1-4E27-BD39-60B9D305231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9BF39D-0B9D-4558-AC05-BD6A20D94EF5}" type="pres">
      <dgm:prSet presAssocID="{ABD8C1D4-B8F8-4CE3-8775-2784DC11D307}" presName="sp" presStyleCnt="0"/>
      <dgm:spPr/>
    </dgm:pt>
    <dgm:pt modelId="{49AABA2C-524F-4225-BCF9-8C7589CC1DEF}" type="pres">
      <dgm:prSet presAssocID="{8BA9E604-8B69-465C-BFE0-E94BF48CC31C}" presName="linNode" presStyleCnt="0"/>
      <dgm:spPr/>
    </dgm:pt>
    <dgm:pt modelId="{E1B94045-50CF-44D6-97E4-313CAB044567}" type="pres">
      <dgm:prSet presAssocID="{8BA9E604-8B69-465C-BFE0-E94BF48CC31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9093E-8E21-48AA-AEB2-A22F9C54583B}" type="pres">
      <dgm:prSet presAssocID="{8BA9E604-8B69-465C-BFE0-E94BF48CC31C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2138C4-B36B-4BA8-834B-FF8B17264877}" srcId="{7C674295-687C-4689-BD09-46778DAC9265}" destId="{5F89BA9E-8BE8-47E0-8679-5ACE27C84156}" srcOrd="3" destOrd="0" parTransId="{F1D6AF34-AB78-4848-91E5-DE2853497EFC}" sibTransId="{A5914CE4-952A-4D31-9211-B73C7BBEDC63}"/>
    <dgm:cxn modelId="{270FAFBD-AEB9-43F3-860A-5FD39786660D}" srcId="{7C674295-687C-4689-BD09-46778DAC9265}" destId="{A2B34026-9A9B-4F58-9BD3-8D9F83F6D30C}" srcOrd="2" destOrd="0" parTransId="{E930FB40-FCD9-4069-B111-15E7989A0AE2}" sibTransId="{95B4EC1B-3A34-4EA8-AE8D-7D261701A131}"/>
    <dgm:cxn modelId="{0633B131-0BCB-4FEE-8D2E-23DF9BE26EF0}" type="presOf" srcId="{EEDDD54D-AC9D-4603-B342-AD28C03C162F}" destId="{2829093E-8E21-48AA-AEB2-A22F9C54583B}" srcOrd="0" destOrd="0" presId="urn:microsoft.com/office/officeart/2005/8/layout/vList5"/>
    <dgm:cxn modelId="{17F85B7F-5211-4D04-AF96-5A4BABCBA2DE}" srcId="{8BA9E604-8B69-465C-BFE0-E94BF48CC31C}" destId="{EACB575A-AFD7-42C7-A8E0-DF6AA7D6378F}" srcOrd="1" destOrd="0" parTransId="{04F5E632-9829-4F2D-9331-15929F0ED6F1}" sibTransId="{1FAD1353-FB07-475F-B300-0AC5C1317B0C}"/>
    <dgm:cxn modelId="{4DB06813-8D92-4210-ADF7-06D0D5C7670F}" type="presOf" srcId="{0FDF1C47-844D-4A84-8ED8-9B8D26F4C5A7}" destId="{2829093E-8E21-48AA-AEB2-A22F9C54583B}" srcOrd="0" destOrd="2" presId="urn:microsoft.com/office/officeart/2005/8/layout/vList5"/>
    <dgm:cxn modelId="{8329B7B5-BC0A-4B8B-BAB9-12E2B4AEF31B}" srcId="{7C674295-687C-4689-BD09-46778DAC9265}" destId="{5BE92D6F-4F82-4694-96D5-8A3772849C0C}" srcOrd="0" destOrd="0" parTransId="{3B1BC4E2-67DB-4D3B-8A6C-6B3418836812}" sibTransId="{E37D13FA-383F-45BB-A238-4810A138EDA6}"/>
    <dgm:cxn modelId="{EB57CEA8-C3F4-4BB1-84BC-43E87AD6F8ED}" srcId="{FB990AE5-B9CE-470A-8DF3-D912FDEB2E87}" destId="{7C674295-687C-4689-BD09-46778DAC9265}" srcOrd="0" destOrd="0" parTransId="{8A6F3428-7BBA-4681-80A1-7A079A1B7EEF}" sibTransId="{B7EE2CC5-C932-4ECF-A112-7DA53B7E4DCC}"/>
    <dgm:cxn modelId="{35A3B523-B35D-4117-9985-C782A121DA99}" srcId="{FB990AE5-B9CE-470A-8DF3-D912FDEB2E87}" destId="{8BA9E604-8B69-465C-BFE0-E94BF48CC31C}" srcOrd="2" destOrd="0" parTransId="{28D9E175-199F-43E3-9991-1154CD9BB483}" sibTransId="{010461A7-1D35-4D16-A083-4698CAB3A587}"/>
    <dgm:cxn modelId="{AA85CB01-FFC1-4526-9EF0-985D4A7E714A}" srcId="{2361DC92-6EE1-4E27-BD39-60B9D3052315}" destId="{091D66EA-8EC5-4867-AC7A-E77C02096454}" srcOrd="1" destOrd="0" parTransId="{677551F7-DA3A-40C8-BA8A-A124AA7B17F8}" sibTransId="{A095DB57-3650-4679-B27F-967495CD8F0B}"/>
    <dgm:cxn modelId="{20EC9763-D40B-449F-9718-05BA6D323315}" type="presOf" srcId="{5F89BA9E-8BE8-47E0-8679-5ACE27C84156}" destId="{4E2C91A7-1E67-471E-B83C-B8C39B544E4D}" srcOrd="0" destOrd="3" presId="urn:microsoft.com/office/officeart/2005/8/layout/vList5"/>
    <dgm:cxn modelId="{73666C38-BEB2-4AA6-BD03-BBC3EF875C41}" type="presOf" srcId="{5BE92D6F-4F82-4694-96D5-8A3772849C0C}" destId="{4E2C91A7-1E67-471E-B83C-B8C39B544E4D}" srcOrd="0" destOrd="0" presId="urn:microsoft.com/office/officeart/2005/8/layout/vList5"/>
    <dgm:cxn modelId="{EFB0ABFB-1721-4F2C-9AF8-AEE68FBCC4FA}" type="presOf" srcId="{A2B34026-9A9B-4F58-9BD3-8D9F83F6D30C}" destId="{4E2C91A7-1E67-471E-B83C-B8C39B544E4D}" srcOrd="0" destOrd="2" presId="urn:microsoft.com/office/officeart/2005/8/layout/vList5"/>
    <dgm:cxn modelId="{301F336D-A7D5-40E4-926C-0A41CC579D85}" type="presOf" srcId="{B5B1C184-B91A-4C1D-B784-504E8271E55C}" destId="{1CDD73BD-008F-4498-A6A7-11B4E96A1ACF}" srcOrd="0" destOrd="0" presId="urn:microsoft.com/office/officeart/2005/8/layout/vList5"/>
    <dgm:cxn modelId="{CCF81EC1-BEDE-45A4-A8AD-AE701F32724E}" srcId="{FB990AE5-B9CE-470A-8DF3-D912FDEB2E87}" destId="{2361DC92-6EE1-4E27-BD39-60B9D3052315}" srcOrd="1" destOrd="0" parTransId="{00A91FC1-B0AE-45CB-914B-BCE86523F64E}" sibTransId="{ABD8C1D4-B8F8-4CE3-8775-2784DC11D307}"/>
    <dgm:cxn modelId="{AB22F5D3-4ACB-40A9-8390-F4A3D757E8E3}" type="presOf" srcId="{8BA9E604-8B69-465C-BFE0-E94BF48CC31C}" destId="{E1B94045-50CF-44D6-97E4-313CAB044567}" srcOrd="0" destOrd="0" presId="urn:microsoft.com/office/officeart/2005/8/layout/vList5"/>
    <dgm:cxn modelId="{DC429F04-772E-49A5-B32C-240EE234180D}" srcId="{8BA9E604-8B69-465C-BFE0-E94BF48CC31C}" destId="{0FDF1C47-844D-4A84-8ED8-9B8D26F4C5A7}" srcOrd="2" destOrd="0" parTransId="{27A49B6B-34A0-416D-AC81-48A987C24046}" sibTransId="{05AF95B7-AFC1-4631-9DE5-69139FC56657}"/>
    <dgm:cxn modelId="{EE64488B-FD5E-4EC0-AA50-0D7327EE13C6}" type="presOf" srcId="{FB990AE5-B9CE-470A-8DF3-D912FDEB2E87}" destId="{B6D323B9-438B-4ED4-9A23-CEAE2E738600}" srcOrd="0" destOrd="0" presId="urn:microsoft.com/office/officeart/2005/8/layout/vList5"/>
    <dgm:cxn modelId="{FC6A3E71-D768-4D92-997C-F068BACBB17A}" type="presOf" srcId="{EACB575A-AFD7-42C7-A8E0-DF6AA7D6378F}" destId="{2829093E-8E21-48AA-AEB2-A22F9C54583B}" srcOrd="0" destOrd="1" presId="urn:microsoft.com/office/officeart/2005/8/layout/vList5"/>
    <dgm:cxn modelId="{5D9F63E4-31D7-4F11-8425-7275B4E5FA09}" type="presOf" srcId="{375CC12D-6F95-4C2C-9360-0A6DD24EEF16}" destId="{4E2C91A7-1E67-471E-B83C-B8C39B544E4D}" srcOrd="0" destOrd="1" presId="urn:microsoft.com/office/officeart/2005/8/layout/vList5"/>
    <dgm:cxn modelId="{D0AA161A-F193-4A7D-8001-0D090DE84271}" type="presOf" srcId="{2361DC92-6EE1-4E27-BD39-60B9D3052315}" destId="{8DA6B17A-63A8-4CB8-9547-26373100ABF2}" srcOrd="0" destOrd="0" presId="urn:microsoft.com/office/officeart/2005/8/layout/vList5"/>
    <dgm:cxn modelId="{5EC8A087-F3C1-42F0-A021-90F7D3346535}" type="presOf" srcId="{03978864-984C-41C7-BA94-C476420270FF}" destId="{4E2C91A7-1E67-471E-B83C-B8C39B544E4D}" srcOrd="0" destOrd="4" presId="urn:microsoft.com/office/officeart/2005/8/layout/vList5"/>
    <dgm:cxn modelId="{67050E7C-0C2C-4EDE-8A64-E00673D08030}" type="presOf" srcId="{091D66EA-8EC5-4867-AC7A-E77C02096454}" destId="{1CDD73BD-008F-4498-A6A7-11B4E96A1ACF}" srcOrd="0" destOrd="1" presId="urn:microsoft.com/office/officeart/2005/8/layout/vList5"/>
    <dgm:cxn modelId="{CE53B9C8-BB5D-4F1A-9A51-66A1B5E574C9}" srcId="{8BA9E604-8B69-465C-BFE0-E94BF48CC31C}" destId="{EEDDD54D-AC9D-4603-B342-AD28C03C162F}" srcOrd="0" destOrd="0" parTransId="{B3A58B51-D5A0-4AE5-9A56-24DA16A0B5B2}" sibTransId="{4E006452-AEE8-4876-BAAB-98753C1BB35B}"/>
    <dgm:cxn modelId="{087ECAD3-18D7-4675-9FFC-91A4F2994B95}" srcId="{2361DC92-6EE1-4E27-BD39-60B9D3052315}" destId="{B5B1C184-B91A-4C1D-B784-504E8271E55C}" srcOrd="0" destOrd="0" parTransId="{E12D9108-6ECB-4C7B-8D7F-694EB8505790}" sibTransId="{8A8170D7-FA13-4359-AF5A-6B835A1150B1}"/>
    <dgm:cxn modelId="{D621469C-C5DD-435A-8EF8-D1A0C8155001}" srcId="{7C674295-687C-4689-BD09-46778DAC9265}" destId="{03978864-984C-41C7-BA94-C476420270FF}" srcOrd="4" destOrd="0" parTransId="{EF48AB5F-1E49-4A40-98A6-CF8D5B7E2546}" sibTransId="{86CEDD38-6384-4B5F-BF96-09E74BED335E}"/>
    <dgm:cxn modelId="{F44D89BA-7204-486D-975E-0C2970CBBAD2}" type="presOf" srcId="{7C674295-687C-4689-BD09-46778DAC9265}" destId="{7F5A70CA-4309-443F-A74A-3945C99622EB}" srcOrd="0" destOrd="0" presId="urn:microsoft.com/office/officeart/2005/8/layout/vList5"/>
    <dgm:cxn modelId="{28E361A6-8755-4328-8416-E5D806D3F62A}" srcId="{7C674295-687C-4689-BD09-46778DAC9265}" destId="{375CC12D-6F95-4C2C-9360-0A6DD24EEF16}" srcOrd="1" destOrd="0" parTransId="{DD05F3C4-2DF8-48B6-8AB6-6814E5757EA7}" sibTransId="{496DA630-27E3-4D63-A4F0-40EADC29C7B7}"/>
    <dgm:cxn modelId="{2F1691FB-34F9-4F15-A574-5CD42D3D2378}" type="presParOf" srcId="{B6D323B9-438B-4ED4-9A23-CEAE2E738600}" destId="{FABC986C-CDDE-4E0A-92B3-61F03F27A667}" srcOrd="0" destOrd="0" presId="urn:microsoft.com/office/officeart/2005/8/layout/vList5"/>
    <dgm:cxn modelId="{64AC19E0-3B5A-4335-9695-4FF32BDEED3C}" type="presParOf" srcId="{FABC986C-CDDE-4E0A-92B3-61F03F27A667}" destId="{7F5A70CA-4309-443F-A74A-3945C99622EB}" srcOrd="0" destOrd="0" presId="urn:microsoft.com/office/officeart/2005/8/layout/vList5"/>
    <dgm:cxn modelId="{B004107D-1ED1-45C3-BC5B-E878E7B7604B}" type="presParOf" srcId="{FABC986C-CDDE-4E0A-92B3-61F03F27A667}" destId="{4E2C91A7-1E67-471E-B83C-B8C39B544E4D}" srcOrd="1" destOrd="0" presId="urn:microsoft.com/office/officeart/2005/8/layout/vList5"/>
    <dgm:cxn modelId="{5F3CCCDB-DACC-4242-858A-6E42F4332BDB}" type="presParOf" srcId="{B6D323B9-438B-4ED4-9A23-CEAE2E738600}" destId="{58EDAFA2-B01B-4C62-9CCE-DEE52B665F51}" srcOrd="1" destOrd="0" presId="urn:microsoft.com/office/officeart/2005/8/layout/vList5"/>
    <dgm:cxn modelId="{1E097FA6-BDEA-43B5-A647-C09946682E38}" type="presParOf" srcId="{B6D323B9-438B-4ED4-9A23-CEAE2E738600}" destId="{D62E214B-B206-4F59-92E4-586912401A94}" srcOrd="2" destOrd="0" presId="urn:microsoft.com/office/officeart/2005/8/layout/vList5"/>
    <dgm:cxn modelId="{DA58BB4D-A034-44F7-9677-F41BDF904C4B}" type="presParOf" srcId="{D62E214B-B206-4F59-92E4-586912401A94}" destId="{8DA6B17A-63A8-4CB8-9547-26373100ABF2}" srcOrd="0" destOrd="0" presId="urn:microsoft.com/office/officeart/2005/8/layout/vList5"/>
    <dgm:cxn modelId="{A4F61415-475A-43C1-BBED-3F52172CCE9F}" type="presParOf" srcId="{D62E214B-B206-4F59-92E4-586912401A94}" destId="{1CDD73BD-008F-4498-A6A7-11B4E96A1ACF}" srcOrd="1" destOrd="0" presId="urn:microsoft.com/office/officeart/2005/8/layout/vList5"/>
    <dgm:cxn modelId="{8BFFE6DC-E868-4B4B-AB8E-C846E50F1DA4}" type="presParOf" srcId="{B6D323B9-438B-4ED4-9A23-CEAE2E738600}" destId="{2E9BF39D-0B9D-4558-AC05-BD6A20D94EF5}" srcOrd="3" destOrd="0" presId="urn:microsoft.com/office/officeart/2005/8/layout/vList5"/>
    <dgm:cxn modelId="{521C5663-6754-4300-BBE6-F43A958A5744}" type="presParOf" srcId="{B6D323B9-438B-4ED4-9A23-CEAE2E738600}" destId="{49AABA2C-524F-4225-BCF9-8C7589CC1DEF}" srcOrd="4" destOrd="0" presId="urn:microsoft.com/office/officeart/2005/8/layout/vList5"/>
    <dgm:cxn modelId="{2EDCA7D9-3038-4640-A952-9DC55E5A7B46}" type="presParOf" srcId="{49AABA2C-524F-4225-BCF9-8C7589CC1DEF}" destId="{E1B94045-50CF-44D6-97E4-313CAB044567}" srcOrd="0" destOrd="0" presId="urn:microsoft.com/office/officeart/2005/8/layout/vList5"/>
    <dgm:cxn modelId="{C2DCFED8-3637-4632-81C6-1A82CC608A36}" type="presParOf" srcId="{49AABA2C-524F-4225-BCF9-8C7589CC1DEF}" destId="{2829093E-8E21-48AA-AEB2-A22F9C54583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2C91A7-1E67-471E-B83C-B8C39B544E4D}">
      <dsp:nvSpPr>
        <dsp:cNvPr id="0" name=""/>
        <dsp:cNvSpPr/>
      </dsp:nvSpPr>
      <dsp:spPr>
        <a:xfrm rot="5400000">
          <a:off x="4809982" y="-1848359"/>
          <a:ext cx="1561360" cy="52618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Собрание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Дискуссия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Круглый стол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Мини-лекторий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Совместные праздники, развлечения</a:t>
          </a:r>
          <a:endParaRPr lang="ru-RU" sz="2000" kern="1200" dirty="0"/>
        </a:p>
      </dsp:txBody>
      <dsp:txXfrm rot="5400000">
        <a:off x="4809982" y="-1848359"/>
        <a:ext cx="1561360" cy="5261800"/>
      </dsp:txXfrm>
    </dsp:sp>
    <dsp:sp modelId="{7F5A70CA-4309-443F-A74A-3945C99622EB}">
      <dsp:nvSpPr>
        <dsp:cNvPr id="0" name=""/>
        <dsp:cNvSpPr/>
      </dsp:nvSpPr>
      <dsp:spPr>
        <a:xfrm>
          <a:off x="0" y="77568"/>
          <a:ext cx="2959762" cy="14099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Коллективная</a:t>
          </a:r>
          <a:endParaRPr lang="ru-RU" sz="20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77568"/>
        <a:ext cx="2959762" cy="1409943"/>
      </dsp:txXfrm>
    </dsp:sp>
    <dsp:sp modelId="{1CDD73BD-008F-4498-A6A7-11B4E96A1ACF}">
      <dsp:nvSpPr>
        <dsp:cNvPr id="0" name=""/>
        <dsp:cNvSpPr/>
      </dsp:nvSpPr>
      <dsp:spPr>
        <a:xfrm rot="5400000">
          <a:off x="5032150" y="-294782"/>
          <a:ext cx="1127954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 smtClean="0">
              <a:solidFill>
                <a:schemeClr val="tx1"/>
              </a:solidFill>
            </a:rPr>
            <a:t>Семинары-практикумы</a:t>
          </a:r>
          <a:endParaRPr lang="ru-RU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Мастер-классы</a:t>
          </a:r>
          <a:endParaRPr lang="ru-RU" sz="2000" kern="1200" dirty="0"/>
        </a:p>
      </dsp:txBody>
      <dsp:txXfrm rot="5400000">
        <a:off x="5032150" y="-294782"/>
        <a:ext cx="1127954" cy="5266944"/>
      </dsp:txXfrm>
    </dsp:sp>
    <dsp:sp modelId="{8DA6B17A-63A8-4CB8-9547-26373100ABF2}">
      <dsp:nvSpPr>
        <dsp:cNvPr id="0" name=""/>
        <dsp:cNvSpPr/>
      </dsp:nvSpPr>
      <dsp:spPr>
        <a:xfrm>
          <a:off x="0" y="1633718"/>
          <a:ext cx="2962656" cy="14099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Подгрупповая</a:t>
          </a:r>
          <a:endParaRPr lang="ru-RU" sz="20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633718"/>
        <a:ext cx="2962656" cy="1409943"/>
      </dsp:txXfrm>
    </dsp:sp>
    <dsp:sp modelId="{2829093E-8E21-48AA-AEB2-A22F9C54583B}">
      <dsp:nvSpPr>
        <dsp:cNvPr id="0" name=""/>
        <dsp:cNvSpPr/>
      </dsp:nvSpPr>
      <dsp:spPr>
        <a:xfrm rot="5400000">
          <a:off x="5032150" y="1185658"/>
          <a:ext cx="1127954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 smtClean="0">
              <a:solidFill>
                <a:schemeClr val="tx1"/>
              </a:solidFill>
            </a:rPr>
            <a:t>Беседы</a:t>
          </a:r>
          <a:endParaRPr lang="ru-RU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 smtClean="0">
              <a:solidFill>
                <a:schemeClr val="tx1"/>
              </a:solidFill>
            </a:rPr>
            <a:t>Консультации</a:t>
          </a:r>
          <a:endParaRPr lang="ru-RU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 smtClean="0">
              <a:solidFill>
                <a:schemeClr val="tx1"/>
              </a:solidFill>
            </a:rPr>
            <a:t>Посещение семьи</a:t>
          </a:r>
        </a:p>
      </dsp:txBody>
      <dsp:txXfrm rot="5400000">
        <a:off x="5032150" y="1185658"/>
        <a:ext cx="1127954" cy="5266944"/>
      </dsp:txXfrm>
    </dsp:sp>
    <dsp:sp modelId="{E1B94045-50CF-44D6-97E4-313CAB044567}">
      <dsp:nvSpPr>
        <dsp:cNvPr id="0" name=""/>
        <dsp:cNvSpPr/>
      </dsp:nvSpPr>
      <dsp:spPr>
        <a:xfrm>
          <a:off x="0" y="3114158"/>
          <a:ext cx="2962656" cy="14099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Индивидуальная</a:t>
          </a:r>
          <a:endParaRPr lang="ru-RU" sz="20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114158"/>
        <a:ext cx="2962656" cy="1409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553-95E6-450D-B823-734AD42DB721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7A8-1104-49A1-8D4B-5AB59C0A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4270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553-95E6-450D-B823-734AD42DB721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7A8-1104-49A1-8D4B-5AB59C0A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2198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553-95E6-450D-B823-734AD42DB721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7A8-1104-49A1-8D4B-5AB59C0A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559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553-95E6-450D-B823-734AD42DB721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7A8-1104-49A1-8D4B-5AB59C0A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142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553-95E6-450D-B823-734AD42DB721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7A8-1104-49A1-8D4B-5AB59C0A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093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553-95E6-450D-B823-734AD42DB721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7A8-1104-49A1-8D4B-5AB59C0A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805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553-95E6-450D-B823-734AD42DB721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7A8-1104-49A1-8D4B-5AB59C0A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316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553-95E6-450D-B823-734AD42DB721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7A8-1104-49A1-8D4B-5AB59C0A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933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553-95E6-450D-B823-734AD42DB721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7A8-1104-49A1-8D4B-5AB59C0A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7406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553-95E6-450D-B823-734AD42DB721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7A8-1104-49A1-8D4B-5AB59C0A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570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1553-95E6-450D-B823-734AD42DB721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387A8-1104-49A1-8D4B-5AB59C0A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19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61553-95E6-450D-B823-734AD42DB721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387A8-1104-49A1-8D4B-5AB59C0AAA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262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43.pn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neposedy.uomur.org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</a:t>
            </a: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КАЗЁННОЕ </a:t>
            </a: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ДОШКОЛЬНОЕ </a:t>
            </a: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ОБРАЗОВАТЕЛЬНОЕ </a:t>
            </a: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УЧРЕЖДЕНИЕ    </a:t>
            </a:r>
            <a:b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«ДЕТСКИЙ САД «НЕПОСЕДЫ»</a:t>
            </a: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ВОСПИТАТЕЛЯ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БАЙНАЗАРОВОЙ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ТАТЬЯНЫ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АНАТОЛЬЕВНЫ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:\WP_001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44824"/>
            <a:ext cx="3600400" cy="480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Педагогические методы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/>
          <a:lstStyle/>
          <a:p>
            <a:pPr lvl="0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Проектирование                                                       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совместная  деятельность  взрослого и детей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над  определённой  практической  проблемой</a:t>
            </a:r>
          </a:p>
          <a:p>
            <a:pPr lvl="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lvl="0">
              <a:buNone/>
            </a:pP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Моделирование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совместная  деятельность  воспитателя и детей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  развитию мышления дошкольников с помощью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специальных схем, моделей, которые в наглядной,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доступной для ребенка форме воспроизводят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скрытые свойства и связи того или иного объекта</a:t>
            </a:r>
          </a:p>
          <a:p>
            <a:pPr lvl="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pPr lvl="0">
              <a:buNone/>
            </a:pPr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дошкольника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индивидуальные  образовательные достижения</a:t>
            </a:r>
          </a:p>
          <a:p>
            <a:pPr lvl="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F:\фотки для аттестации\SDC14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420888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6228184" y="4725144"/>
            <a:ext cx="2210516" cy="1872208"/>
          </a:xfrm>
          <a:prstGeom prst="flowChartAlternateProcess">
            <a:avLst/>
          </a:prstGeom>
          <a:blipFill rotWithShape="0">
            <a:blip r:embed="rId3" cstate="print"/>
            <a:stretch>
              <a:fillRect/>
            </a:stretch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-3981279"/>
              <a:satOff val="22610"/>
              <a:lumOff val="179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 descr="d:\Documents\фотки группы малыши\SDC19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692696"/>
            <a:ext cx="2208245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332656"/>
            <a:ext cx="2736304" cy="5400600"/>
          </a:xfrm>
        </p:spPr>
        <p:txBody>
          <a:bodyPr>
            <a:normAutofit/>
          </a:bodyPr>
          <a:lstStyle/>
          <a:p>
            <a:pPr marL="342900" indent="-342900" algn="l" fontAlgn="auto"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элементы развивающего обучения</a:t>
            </a:r>
            <a:b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решение проблемно-игровых и  практических  ситуаций  на основе  личностно-ориентированного  подхода</a:t>
            </a:r>
            <a:b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F:\фотки для аттестации\WP_00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2296798" cy="3062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 descr="F:\фотки для аттестации\WP_000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356992"/>
            <a:ext cx="2314800" cy="30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F:\фотки для аттестации\SDC18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6328" y="620688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Экспериментальная       деятельность</a:t>
            </a:r>
            <a:br>
              <a:rPr lang="ru-RU" alt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4818" name="Picture 2" descr="d:\Documents\Мамулино\мама\фото детей\SDC11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124744"/>
            <a:ext cx="2908504" cy="218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9" name="Picture 3" descr="F:\фотки группы малыши\фотки группы малыши\SDC18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24744"/>
            <a:ext cx="3024336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F:\фотки для аттестации\SDC186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149080"/>
            <a:ext cx="3128865" cy="234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G:\садик_фото\зимнее развлечение во 2мл группе\SDC138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3468651" cy="2601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987824" y="3356992"/>
            <a:ext cx="30598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познавательного интереса к окружающему миру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3928" y="3861048"/>
            <a:ext cx="2044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явлениям,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процессам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Проект «Зеленый огород на окне»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d:\Documents\фото средняя группа\SDC14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882" y="4077072"/>
            <a:ext cx="316835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3795" name="Picture 3" descr="d:\Documents\Мамулино\Новая папка (3)\SDC13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2952328" cy="22142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2" name="Picture 2" descr="F:\фотки для аттестации\SDC14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124744"/>
            <a:ext cx="3072342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3" name="Picture 3" descr="F:\фотки для аттестации\WP_0006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77072"/>
            <a:ext cx="3134405" cy="23508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2699792" y="3429000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Цель: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расширять представления детей об окружающем мире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Проект «Создание благоприятной предметно-пространственной среды в соответствии с ФГОС ДО»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Documents\фотки группы малыши\Копия SDC193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365104"/>
            <a:ext cx="2924141" cy="2193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Documents\фотки группы малыши\SDC19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365104"/>
            <a:ext cx="2991816" cy="2243862"/>
          </a:xfrm>
          <a:prstGeom prst="rect">
            <a:avLst/>
          </a:prstGeom>
          <a:noFill/>
        </p:spPr>
      </p:pic>
      <p:pic>
        <p:nvPicPr>
          <p:cNvPr id="4100" name="Picture 4" descr="d:\Documents\фотки группы малыши\SDC19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2952328" cy="2214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F:\фотки_для_аттестации\WP_0006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700808"/>
            <a:ext cx="2918381" cy="2188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F:\фотки_для_аттестации\WP_0006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772816"/>
            <a:ext cx="2638836" cy="351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275856" y="5445224"/>
            <a:ext cx="26642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Обеспечение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психоэмоционального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физического развития детей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Проект «Малыши – крепыши»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Documents\фотки группы малыши\SDC19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420888"/>
            <a:ext cx="2232248" cy="2976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d:\Documents\фотки группы малыши\SDC19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221088"/>
            <a:ext cx="3104861" cy="2328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67544" y="5517232"/>
            <a:ext cx="244827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оздание педагогами и родителями условий для сохранения, сбережения здоровья детей младшего дошкольного возраста.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d:\Documents\Мамулино\мама\фото 1мл гр\SDC11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3012094" cy="225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429000"/>
            <a:ext cx="2808312" cy="2103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d:\Documents\Мамулино\мама\фото детей\SDC114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196752"/>
            <a:ext cx="2976331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Творческая группа по познавательному развитию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 fontScale="925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600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работы по познавательному развитию детей дошкольного возраста в условиях введения ФГОС.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600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Формирование элементарных математических представлений. 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Развитие познавательно-исследовательской деятельности. 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Ознакомление с предметным окружением. 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Ознакомление с социальным миром. 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Ознакомление с миром природы.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Новая_папка_(2)\DSC01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116163" cy="233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Documents\фотки группы малыши\SDC19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32656"/>
            <a:ext cx="307234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Documents\фотки группы малыши\SDC190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068960"/>
            <a:ext cx="248427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2780928"/>
            <a:ext cx="3779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Интеллектуальный турнир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Умники и умницы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6228184" y="3356992"/>
            <a:ext cx="2771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Покормите птиц зимой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21505" name="Picture 1" descr="F:\Новая_папка\музей\SAM_08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540" y="3861048"/>
            <a:ext cx="2654618" cy="1990964"/>
          </a:xfrm>
          <a:prstGeom prst="rect">
            <a:avLst/>
          </a:prstGeom>
          <a:noFill/>
        </p:spPr>
      </p:pic>
      <p:pic>
        <p:nvPicPr>
          <p:cNvPr id="21506" name="Picture 2" descr="F:\фото_сказка\SDC196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221088"/>
            <a:ext cx="2476534" cy="18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воспитанников в конкурсах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i="1" dirty="0" smtClean="0"/>
              <a:t>      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Институциональный уровень: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2012 – конкурс юных чтецов «Природа в стихах русских поэтов» (победитель в номинациями«Самое яркое исполнение»);</a:t>
            </a: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 Муниципальный уровень: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2010 –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Городской интеллектуальный турнир «Умный ребёнок - 2010» (победитель в номинации «Самый сообразительный»);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2010 – Городской конкурс юных чтецов «Мой воспитатель – самый лучший» (победитель в номинации «Самое жизнерадостное исполнение»);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2012 – Городской экологический праздник «Северный край» (участник);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Всероссийский уровень:</a:t>
            </a:r>
          </a:p>
          <a:p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2013 - творческий конкурс поделок   «Осенние  фантазии»  - 2 участника (дипломы  участников)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2015 – Всероссийский творческий конкурс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Рассударики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(номинация «Декоративно-прикладное творчество», работа «Снеговик», лауреат);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2015 - Всероссийский творческий конкурс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Рассударики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(номинация «Рисунок», работа: « Рисование методом тычка «На 8 марта подарю мимозы маме!», дипломант);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2015 - Всероссийский творческий конкурс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Рассударики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(номинация «Декоративно-прикладное творчество», Коллективная работа по лепке из пластилина «Осеннее дерево»)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ЛИЧНЫЕ СВЕДЕНИЯ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Высшее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Наименование учебного заведения: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Тюменский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государственный университет</a:t>
            </a:r>
          </a:p>
          <a:p>
            <a:pPr>
              <a:buNone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Педагогика и психология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 - психолог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Год окончания: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2003г.</a:t>
            </a:r>
          </a:p>
          <a:p>
            <a:pPr>
              <a:buNone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 лет</a:t>
            </a:r>
          </a:p>
          <a:p>
            <a:pPr>
              <a:buNone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 работы в МКДОУ «ДС «Непоседы»: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воспитанников в конкурсах</a:t>
            </a:r>
            <a:endParaRPr lang="ru-RU" dirty="0"/>
          </a:p>
        </p:txBody>
      </p:sp>
      <p:pic>
        <p:nvPicPr>
          <p:cNvPr id="1026" name="Picture 2" descr="C:\Documents and Settings\Admin\Рабочий стол\копии дипломов\Изображение 0081 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294" y="1768929"/>
            <a:ext cx="1695450" cy="2380151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копии дипломов\Изображение 0081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700808"/>
            <a:ext cx="1715418" cy="2408458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копии дипломов\Изображение 0081 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700808"/>
            <a:ext cx="1715418" cy="2408458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копии дипломов\Изображение 0081 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293096"/>
            <a:ext cx="1641200" cy="2304256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копии дипломов\Изображение 0081 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4221088"/>
            <a:ext cx="1673788" cy="23500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Мониторинг усвоения образовательной программы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Формы работы с родителями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/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39552" y="148478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Documents\фотки группы малыши\SDC18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16632"/>
            <a:ext cx="2346462" cy="312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39" name="Picture 3" descr="d:\Documents\фотки группы малыши\SDC19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0" name="Picture 4" descr="d:\Documents\Мамулино\фотки мамы\SDC12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2"/>
            <a:ext cx="278431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1" name="Picture 5" descr="d:\Documents\Мамулино\фотки мамы\SDC129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077072"/>
            <a:ext cx="278431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2" name="Picture 6" descr="F:\Новая_папка\снежные постройки\151220124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548680"/>
            <a:ext cx="2976489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3" name="Picture 7" descr="F:\фотки_для_аттестации\SDC149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3933056"/>
            <a:ext cx="2952328" cy="2214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611560" y="6237312"/>
            <a:ext cx="19442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Чаепитие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мамы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275856" y="3212976"/>
            <a:ext cx="266429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Семинар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практикум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Изготавливаем игрушки своими руками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987824" y="6165304"/>
            <a:ext cx="30963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НОД по развитию речи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Путешествие с Красной шапочкой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588224" y="6309320"/>
            <a:ext cx="1979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Театральная пятница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084168" y="2996952"/>
            <a:ext cx="2771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Снежные постройки для детей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827584" y="2780928"/>
            <a:ext cx="16196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именинника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" name="Picture 2" descr="d:\Documents\фотки группы малыши\SDC18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0"/>
            <a:ext cx="2346462" cy="312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Доля родителей, участвующих в мероприятиях группы и ДОУ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F:\фото_сказка\SDC19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340768"/>
            <a:ext cx="5466671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Группа 4"/>
          <p:cNvGrpSpPr/>
          <p:nvPr/>
        </p:nvGrpSpPr>
        <p:grpSpPr>
          <a:xfrm>
            <a:off x="755576" y="5661248"/>
            <a:ext cx="1782127" cy="572154"/>
            <a:chOff x="142419" y="429115"/>
            <a:chExt cx="1782127" cy="572154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42419" y="429115"/>
              <a:ext cx="1782127" cy="572154"/>
            </a:xfrm>
            <a:prstGeom prst="round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170349" y="457045"/>
              <a:ext cx="1726267" cy="5162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2013 год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62%</a:t>
              </a:r>
              <a:endParaRPr lang="ru-RU" sz="12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10"/>
          <p:cNvGrpSpPr/>
          <p:nvPr/>
        </p:nvGrpSpPr>
        <p:grpSpPr>
          <a:xfrm>
            <a:off x="3419872" y="5661248"/>
            <a:ext cx="1782127" cy="572154"/>
            <a:chOff x="2079148" y="429115"/>
            <a:chExt cx="1782127" cy="572154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079148" y="429115"/>
              <a:ext cx="1782127" cy="572154"/>
            </a:xfrm>
            <a:prstGeom prst="round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107078" y="457045"/>
              <a:ext cx="1726267" cy="5162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2014 год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73%</a:t>
              </a:r>
              <a:endParaRPr lang="ru-RU" sz="12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Группа 13"/>
          <p:cNvGrpSpPr/>
          <p:nvPr/>
        </p:nvGrpSpPr>
        <p:grpSpPr>
          <a:xfrm>
            <a:off x="6084168" y="5661248"/>
            <a:ext cx="1782127" cy="572154"/>
            <a:chOff x="4015878" y="429115"/>
            <a:chExt cx="1782127" cy="572154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015878" y="429115"/>
              <a:ext cx="1782127" cy="572154"/>
            </a:xfrm>
            <a:prstGeom prst="round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4043808" y="457045"/>
              <a:ext cx="1726267" cy="5162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2015 год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r>
                <a:rPr lang="en-US" sz="1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r>
                <a:rPr lang="ru-RU" sz="1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%</a:t>
              </a:r>
              <a:endParaRPr lang="ru-RU" sz="12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родителей и детей в городских конкурсах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i="1" dirty="0" smtClean="0"/>
              <a:t>     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Городской уровень: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2013 – Городской конкурс посвящённый Дню матери «Золотые руки мамы» (диплом победителя  2 степени в номинации «Ленточное творчество»);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2013 – Городской конкурс детского творчества «Город один, а народов много» (диплом победителя 1 место);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2010 - участие в выставке «Народная кукла» (в городском краеведческом музее -  6 семей);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2012 -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участие в выставке «Цветы – красоты земли» (в городском краеведческом музее -  7 семей);</a:t>
            </a:r>
          </a:p>
          <a:p>
            <a:pPr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      Всероссийский уровень:</a:t>
            </a:r>
          </a:p>
          <a:p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2015 - Всероссийский конкурс «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Талантоха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» (изготовление поделки совместно с родителями для участия в номинации «Художественное творчество», диплом участника).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Создание и развитие предметно-пространственной среды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10" y="980728"/>
            <a:ext cx="19442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412776"/>
            <a:ext cx="199822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388773"/>
            <a:ext cx="2016224" cy="268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052736"/>
            <a:ext cx="2052227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1921292" cy="256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365104"/>
            <a:ext cx="284380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7746" y="3933057"/>
            <a:ext cx="199822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Создание и развитие предметно-пространственной среды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526" y="1556792"/>
            <a:ext cx="210623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700808"/>
            <a:ext cx="3014392" cy="226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628800"/>
            <a:ext cx="210623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653136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627676"/>
            <a:ext cx="2736304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563126"/>
            <a:ext cx="2798368" cy="209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581128"/>
            <a:ext cx="758141" cy="568606"/>
          </a:xfrm>
          <a:prstGeom prst="roundRect">
            <a:avLst>
              <a:gd name="adj" fmla="val 2800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Нетрадиционное оборудование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124744"/>
            <a:ext cx="2804129" cy="210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933056"/>
            <a:ext cx="297633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05064"/>
            <a:ext cx="3168352" cy="237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980728"/>
            <a:ext cx="21602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581128"/>
            <a:ext cx="1730697" cy="208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39552" y="3501008"/>
            <a:ext cx="24117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Тропинки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здоровья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635896" y="4005064"/>
            <a:ext cx="22677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Киндер-массажёры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228184" y="3429000"/>
            <a:ext cx="24837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Волшебные капельки</a:t>
            </a: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Взаимодействие с учреждениями  города</a:t>
            </a:r>
            <a:r>
              <a:rPr lang="ru-RU" sz="29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/>
            </a:r>
            <a:br>
              <a:rPr lang="ru-RU" sz="29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Documents and Settings\Admin\Рабочий стол\фото в портфолио\SDC11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836712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3" name="Picture 3" descr="C:\Documents and Settings\Admin\Рабочий стол\фото в портфолио\SAM_0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08720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4" name="Picture 4" descr="C:\Documents and Settings\Admin\Рабочий стол\фото в портфолио\SDC19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861048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I:\фото музей под гр 2013\DSCN02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837044"/>
            <a:ext cx="3600400" cy="240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51520" y="3356992"/>
            <a:ext cx="4320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 выходного дня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- совместное посещение детей и родителей эколого-краеведческого музея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148064" y="3429000"/>
            <a:ext cx="30598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открытых дверей в школе №6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5868144" y="6309320"/>
            <a:ext cx="2051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Волшебные клубочки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07504" y="6237312"/>
            <a:ext cx="4608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Семинар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Социализация детей раннего возраста в соответствии с ФГОС ДО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1600200"/>
            <a:ext cx="4690864" cy="452596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2009 – «Современные образовательные технологии в дошкольных образовательных учреждениях» (ГОУ ДПО Ямало-Ненецком окружном институте повышения квалификации работников образования)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2014 – «Комплексное развитие детей в условиях вариативности дошкольного образования в контексте ФГОС ДО» (ГАОУ ДПО ЯНАО «Региональный институт развития образования»)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Documents\документы мамы\Изображение 008 01лрл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77072"/>
            <a:ext cx="3168352" cy="2256650"/>
          </a:xfrm>
          <a:prstGeom prst="rect">
            <a:avLst/>
          </a:prstGeom>
          <a:noFill/>
        </p:spPr>
      </p:pic>
      <p:pic>
        <p:nvPicPr>
          <p:cNvPr id="4" name="Picture 2" descr="d:\Documents\документы мамы\Изображение 0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3096344" cy="2205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526384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2093" y="332656"/>
            <a:ext cx="3276658" cy="2457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044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93418"/>
            <a:ext cx="3240360" cy="232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899592" y="2852936"/>
            <a:ext cx="2736304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еминар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практикум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условий для развития речевой деятельности детей дошкольного возраста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9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6084168" y="2852936"/>
            <a:ext cx="2051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Масляничная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ярмарка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49155" name="Picture 3" descr="F:\фотки_для_аттестации\WP_0006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0162" y="3212977"/>
            <a:ext cx="232225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292080" y="6381328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150" dirty="0" smtClean="0">
                <a:solidFill>
                  <a:srgbClr val="000000"/>
                </a:solidFill>
                <a:latin typeface="Times New Roman"/>
                <a:ea typeface="Lucida Sans Unicode"/>
                <a:cs typeface="Tahoma"/>
              </a:rPr>
              <a:t>Городская акция «За здоровый образ жизни»</a:t>
            </a:r>
            <a:endParaRPr lang="ru-RU" sz="1400" dirty="0"/>
          </a:p>
        </p:txBody>
      </p:sp>
      <p:pic>
        <p:nvPicPr>
          <p:cNvPr id="1026" name="Picture 2" descr="G:\День_победы\IMG_7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843050"/>
            <a:ext cx="3347632" cy="25108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Взаимодействие с педагогами и специалистами 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/>
            </a:r>
            <a:b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Oval 18"/>
          <p:cNvSpPr>
            <a:spLocks noChangeArrowheads="1"/>
          </p:cNvSpPr>
          <p:nvPr/>
        </p:nvSpPr>
        <p:spPr bwMode="auto">
          <a:xfrm>
            <a:off x="2699792" y="2852936"/>
            <a:ext cx="3143272" cy="2214578"/>
          </a:xfrm>
          <a:prstGeom prst="ellipse">
            <a:avLst/>
          </a:prstGeom>
          <a:solidFill>
            <a:srgbClr val="F8062E"/>
          </a:solidFill>
          <a:ln w="12700" cap="sq">
            <a:solidFill>
              <a:srgbClr val="0070C0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Организационная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развития образовательного процесса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Прямоугольная выноска 51"/>
          <p:cNvSpPr/>
          <p:nvPr/>
        </p:nvSpPr>
        <p:spPr>
          <a:xfrm>
            <a:off x="3131840" y="1412776"/>
            <a:ext cx="2439996" cy="1143008"/>
          </a:xfrm>
          <a:prstGeom prst="wedgeRectCallout">
            <a:avLst>
              <a:gd name="adj1" fmla="val -7840"/>
              <a:gd name="adj2" fmla="val 843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 профилактики</a:t>
            </a:r>
          </a:p>
        </p:txBody>
      </p:sp>
      <p:sp>
        <p:nvSpPr>
          <p:cNvPr id="53" name="AutoShape 20"/>
          <p:cNvSpPr>
            <a:spLocks noChangeArrowheads="1"/>
          </p:cNvSpPr>
          <p:nvPr/>
        </p:nvSpPr>
        <p:spPr bwMode="auto">
          <a:xfrm>
            <a:off x="5724128" y="1772816"/>
            <a:ext cx="2768600" cy="1320796"/>
          </a:xfrm>
          <a:prstGeom prst="wedgeRectCallout">
            <a:avLst>
              <a:gd name="adj1" fmla="val -52273"/>
              <a:gd name="adj2" fmla="val 87882"/>
            </a:avLst>
          </a:prstGeom>
          <a:solidFill>
            <a:srgbClr val="7AE6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 algn="ctr">
              <a:defRPr/>
            </a:pPr>
            <a:endParaRPr lang="ru-RU" sz="2000" b="1" dirty="0"/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 здоровья</a:t>
            </a:r>
          </a:p>
        </p:txBody>
      </p:sp>
      <p:sp>
        <p:nvSpPr>
          <p:cNvPr id="54" name="AutoShape 23"/>
          <p:cNvSpPr>
            <a:spLocks noChangeArrowheads="1"/>
          </p:cNvSpPr>
          <p:nvPr/>
        </p:nvSpPr>
        <p:spPr bwMode="auto">
          <a:xfrm>
            <a:off x="6012160" y="3861048"/>
            <a:ext cx="2844831" cy="1500197"/>
          </a:xfrm>
          <a:prstGeom prst="wedgeRectCallout">
            <a:avLst>
              <a:gd name="adj1" fmla="val -65767"/>
              <a:gd name="adj2" fmla="val -57844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chemeClr val="bg2"/>
            </a:outerShdw>
          </a:effectLst>
        </p:spPr>
        <p:txBody>
          <a:bodyPr anchor="ctr" anchorCtr="1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Творческая группа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познавательному развитию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AutoShape 25"/>
          <p:cNvSpPr>
            <a:spLocks noChangeArrowheads="1"/>
          </p:cNvSpPr>
          <p:nvPr/>
        </p:nvSpPr>
        <p:spPr bwMode="auto">
          <a:xfrm>
            <a:off x="3707904" y="5445224"/>
            <a:ext cx="3176613" cy="1143007"/>
          </a:xfrm>
          <a:prstGeom prst="wedgeRectCallout">
            <a:avLst>
              <a:gd name="adj1" fmla="val -32779"/>
              <a:gd name="adj2" fmla="val -89587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>
                <a:lumMod val="20000"/>
                <a:lumOff val="80000"/>
              </a:schemeClr>
            </a:solidFill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chemeClr val="bg2"/>
            </a:outerShdw>
          </a:effectLst>
        </p:spPr>
        <p:txBody>
          <a:bodyPr anchor="ctr" anchorCtr="1"/>
          <a:lstStyle/>
          <a:p>
            <a:pPr algn="ctr">
              <a:defRPr/>
            </a:pPr>
            <a:r>
              <a:rPr lang="ru-RU" sz="2400" dirty="0"/>
              <a:t>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Консультативный пункт</a:t>
            </a:r>
          </a:p>
        </p:txBody>
      </p:sp>
      <p:sp>
        <p:nvSpPr>
          <p:cNvPr id="56" name="AutoShape 19"/>
          <p:cNvSpPr>
            <a:spLocks noChangeArrowheads="1"/>
          </p:cNvSpPr>
          <p:nvPr/>
        </p:nvSpPr>
        <p:spPr bwMode="auto">
          <a:xfrm>
            <a:off x="899592" y="5229200"/>
            <a:ext cx="2571768" cy="1214446"/>
          </a:xfrm>
          <a:prstGeom prst="wedgeRectCallout">
            <a:avLst>
              <a:gd name="adj1" fmla="val 48386"/>
              <a:gd name="adj2" fmla="val -77458"/>
            </a:avLst>
          </a:prstGeom>
          <a:solidFill>
            <a:srgbClr val="E56E0B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chemeClr val="bg2"/>
            </a:outerShdw>
          </a:effectLst>
        </p:spPr>
        <p:txBody>
          <a:bodyPr anchor="ctr" anchorCtr="1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 педагогов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auto">
          <a:xfrm>
            <a:off x="251520" y="2564904"/>
            <a:ext cx="2520950" cy="1117600"/>
          </a:xfrm>
          <a:prstGeom prst="wedgeRectCallout">
            <a:avLst>
              <a:gd name="adj1" fmla="val 54030"/>
              <a:gd name="adj2" fmla="val 83581"/>
            </a:avLst>
          </a:prstGeom>
          <a:solidFill>
            <a:srgbClr val="00B0F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chemeClr val="bg2"/>
            </a:outerShdw>
          </a:effectLst>
        </p:spPr>
        <p:txBody>
          <a:bodyPr anchor="ctr" anchorCtr="1"/>
          <a:lstStyle/>
          <a:p>
            <a:pPr algn="ctr">
              <a:defRPr/>
            </a:pPr>
            <a:r>
              <a:rPr lang="ru-RU" sz="2000" dirty="0"/>
              <a:t>  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ПМПк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Диссеминация опыта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ГМО по речевому развитию в МБДОУ ДС «Солнышко» на тему: «Игровые творческие проекты в развитии связной речи детей старшего дошкольного возраста», 2013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Городская сетевая площадка «Формирование коммуникативной компетенции дошкольников средствами игровой деятельности»   МБДОУ ДС «Сказка», 2013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П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едагогический совет педагогов МБДОУ ДС «Золушка» от 15.05.13. на тему: «Результаты проектной деятельности», 2013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Городской семинар – практикум в рамках городской сетевой площадки: «Формирование навыков сотрудничества у детей дошкольного возраста средствами игровой деятельности», 2014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Семинар </a:t>
            </a:r>
            <a:r>
              <a:rPr lang="ru-RU" sz="1600" dirty="0" smtClean="0">
                <a:latin typeface="Times New Roman"/>
                <a:ea typeface="Times New Roman"/>
              </a:rPr>
              <a:t>«Использование информационно-коммуникационных технологий в работе с детьми младшего дошкольного возраста»,2015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Размещение информации о деятельности группы  на официальном сайте учреждения (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neposedy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uomur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org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в рубрике группы «Малыши»)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Разработала электронное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международном образовательном портале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Маам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maam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user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leomurka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9412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Мое участие в профессиональных конкурсах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Муниципальный уровень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2010 – смотр-конкурс «Новогодний фейерверк-2010» (номинация «Лучшее новогоднее оформление группы», 2 место);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2011 – смотр-конкурс предметно-развивающей среды групп и кабинетов (победитель в номинации «Развивающая среда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малышенй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2011 – смотр-конкурс зимнего оформления на территории детского сада «Зимняя сказка» (2 место);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2012 -участник муниципального этапа Всероссийского конкурса профессионального    мастерства «Воспитатель года России – 2012» (диплом участника);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2012 – смотр – конкурс «Образовательная среда – 2012» (грамота, 2 место);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2012 – смотр-конкурс зимних построек «Зимняя сказка» (3 место);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2012 -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Городской  конкурс «На лучшее название детского сада» в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Муравленко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(участник);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2012 - Городской смотр-конкурс «Лучшее комплексное благоустройство  прилегающей территории, оформление фасадов и вывесок предприятий, организаций, учреждений ко Дню города» (участник);</a:t>
            </a:r>
          </a:p>
          <a:p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2012 - Конкурс  «На  лучшее  оформление патриотического  уголка» (участие);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2012 – Городская выставка творческих работ «Цветы – живая красота земли» (участник)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2013 -  фестиваль народного творчества «Таежная симфония» (участник);</a:t>
            </a:r>
          </a:p>
          <a:p>
            <a:pPr>
              <a:buNone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Окружной уровень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2013 - Окружной конкурс инновационных проектов («Организация образовательного пространства ДОУ в соответствии с требованиями к структуре основной общеобразовательной программы дошкольного образования», участник).</a:t>
            </a:r>
          </a:p>
          <a:p>
            <a:pPr>
              <a:buNone/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     Всероссийский уровень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2013 – ежемесячный конкурс «Лучший сценарий праздника» (конспект праздника по речевому развитию «На помощь Красной Шапочке», сертификат, публикация материала);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2014 – Международный ежемесячный конкурс «Лучший конспект занятия» (конспект занятия по познавательно-речевому развитию «Кто у бабушки живёт», сертификат, публикация материала); 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2014 - Международный ежемесячный конкурс «Лучший конспект занятия» (конспект НОД в первой младшей группе «Мишка в гости к нам пришёл», сертификат, публикация материала);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2015 –Всероссийский творческий конкурс «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Рассударики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» (номинация «Декоративно-прикладное творчество», работа в технике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квиллинга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«Бабочка и цветы», 3 место);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2015 -  Всероссийский творческий конкурс «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Рассударики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» (номинация «Творческие работы и методические разработки педагогов», НОД «Город, в котором я живу!», диплом);</a:t>
            </a:r>
          </a:p>
          <a:p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196751"/>
            <a:ext cx="8229600" cy="4464497"/>
          </a:xfrm>
        </p:spPr>
        <p:txBody>
          <a:bodyPr>
            <a:normAutofit fontScale="85000" lnSpcReduction="20000"/>
          </a:bodyPr>
          <a:lstStyle/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2015 - Всероссийский творческий конкурс «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Рассударики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» (номинация «Декоративно-прикладное творчество», работа на тему «Снеговик», диплом);</a:t>
            </a: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2015 - Всероссийский творческий конкурс «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Рассударики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» (номинация «Педагогические проекты», работа «Нравственно-патриотическое  воспитание», дипломант);</a:t>
            </a: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2015 - Всероссийский творческий конкурс «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Рассударики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» (номинация «Творческие работы и разработки педагогов», методическое пособие «Сенсорные капельки», лауреат);</a:t>
            </a: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2015 – Всероссийский конкурс «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Вопросита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» (блиц-олимпиада «Методика воспитательной работы», диплом, 2 место);</a:t>
            </a: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2015 – 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XII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Всероссийский творческий конкурс «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Талантоха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» (номинация «Творческие работы и методические разработки педагогов», конспект «Сказочная страна профессий», лауреат);</a:t>
            </a: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2015 - Всероссийский конкурс «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Вопросита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» (блиц-олимпиада «Система деятельности педагога дошкольной образовательной группы в контексте ФГОС ДО», диплом, 3 место);</a:t>
            </a: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2015 - Всероссийский конкурс «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Вопросита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» (блиц-олимпиада «Педагогические технологии», диплом, 3 место)</a:t>
            </a:r>
          </a:p>
          <a:p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88640"/>
            <a:ext cx="14656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548680"/>
            <a:ext cx="1595587" cy="224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15899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Documents and Settings\Admin\Рабочий стол\копии дипломов\Изображение 00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9600" y="548680"/>
            <a:ext cx="1528993" cy="2160240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копии дипломов\Изображение 0081 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789040"/>
            <a:ext cx="1589913" cy="2232248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копии дипломов\Изображение 0081 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3284984"/>
            <a:ext cx="1612843" cy="2264442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копии дипломов\Изображение 0081 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980728"/>
            <a:ext cx="1571402" cy="2206259"/>
          </a:xfrm>
          <a:prstGeom prst="rect">
            <a:avLst/>
          </a:prstGeom>
          <a:noFill/>
        </p:spPr>
      </p:pic>
      <p:pic>
        <p:nvPicPr>
          <p:cNvPr id="2054" name="Picture 6" descr="C:\Documents and Settings\Admin\Рабочий стол\копии дипломов\Изображение 0081 0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304" y="3645024"/>
            <a:ext cx="1589913" cy="2232248"/>
          </a:xfrm>
          <a:prstGeom prst="rect">
            <a:avLst/>
          </a:prstGeom>
          <a:noFill/>
        </p:spPr>
      </p:pic>
      <p:pic>
        <p:nvPicPr>
          <p:cNvPr id="2055" name="Picture 7" descr="C:\Documents and Settings\Admin\Рабочий стол\копии дипломов\Изображение 0081 00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75215" y="2420888"/>
            <a:ext cx="1487338" cy="2088232"/>
          </a:xfrm>
          <a:prstGeom prst="rect">
            <a:avLst/>
          </a:prstGeom>
          <a:noFill/>
        </p:spPr>
      </p:pic>
      <p:pic>
        <p:nvPicPr>
          <p:cNvPr id="2056" name="Picture 8" descr="C:\Documents and Settings\Admin\Рабочий стол\копии дипломов\Изображение 0081 0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2120" y="3284984"/>
            <a:ext cx="1499394" cy="2105160"/>
          </a:xfrm>
          <a:prstGeom prst="rect">
            <a:avLst/>
          </a:prstGeom>
          <a:noFill/>
        </p:spPr>
      </p:pic>
      <p:pic>
        <p:nvPicPr>
          <p:cNvPr id="2057" name="Picture 9" descr="C:\Documents and Settings\Admin\Рабочий стол\копии дипломов\Изображение 0081 00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87272" y="4653136"/>
            <a:ext cx="1436050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Перспективы работы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 г.- изучение  нормативно-правовых документов в области образовательной системы, приоритетных направлений в образовании  в РФ, в том числе по внедрению ФГОС ДО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 г. – разработка персонифицированной программы профессионального развития</a:t>
            </a:r>
          </a:p>
          <a:p>
            <a:pPr lvl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 г. - издание сборника  авторских методических разработок по проектной  деятельности 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– 2018гг.- участие во  Всероссийском  конкурсе «Педагогическое развитие»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\фотки группы малыши\SDC19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Моё профессиональное кредо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Научить ребёнка – это создать ему условия</a:t>
            </a:r>
          </a:p>
          <a:p>
            <a:pPr>
              <a:buNone/>
            </a:pP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полного овладения своими</a:t>
            </a:r>
          </a:p>
          <a:p>
            <a:pPr>
              <a:buNone/>
            </a:pP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собственными способностями.</a:t>
            </a:r>
          </a:p>
          <a:p>
            <a:pPr>
              <a:buNone/>
            </a:pP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(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Л.В.Макаруль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НОРМАТИВНО – ПРАВОВЫЕ ДОКУМЕНТЫ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Конвенция ООН о правах ребенка  от  20.11.1989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Федеральный закон «Об образовании  в Российской Федерации» </a:t>
            </a:r>
          </a:p>
          <a:p>
            <a:pPr marL="285750" indent="-28575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от 29.12.2012 № 273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Федеральный закон  «Об основах системы  профилактики, безнадзорности и правонарушений несовершеннолетних» </a:t>
            </a:r>
            <a:r>
              <a:rPr lang="ru-RU" sz="2200" dirty="0" smtClean="0"/>
              <a:t>от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24.06.1999 №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120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Федеральный закон «Об основных гарантиях прав ребенка в РФ» </a:t>
            </a:r>
            <a:r>
              <a:rPr lang="ru-RU" sz="2200" dirty="0" smtClean="0"/>
              <a:t>от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24.07.1998  № 124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Федеральный государственный образовательный стандарт дошкольного образования (утвержден приказом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от 17.10.2013 № 1155)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Программа развития системы образования ЯНАО на 2011-2015 годы</a:t>
            </a:r>
            <a:r>
              <a:rPr lang="ru-RU" sz="2200" b="1" dirty="0" smtClean="0"/>
              <a:t>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Устав МКДОУ «ДС «Непоседы» (утвержден постановлением Администрации города от 27.02.2014 № 96)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Основная образовательная программа МКДОУ «ДС «Непоседы»  (утверждена приказом от 01.07.14. №10)</a:t>
            </a:r>
          </a:p>
          <a:p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Программно-методическое обеспечение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shagdo.ru/pars_docs/refs/1044/1043762/1043762_html_10a7224f.pn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2736304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627" y="980728"/>
            <a:ext cx="199330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971600" y="1268760"/>
            <a:ext cx="302433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Основная общеобразовательная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программа дошкольного образования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331640" y="4005064"/>
            <a:ext cx="19797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Утверждена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Приказом заведующего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МКДОУ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ДС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Непоседы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01.07.14 №6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444208" y="1844824"/>
            <a:ext cx="2520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Программа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рождения до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школы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 редакцией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Н.Е.Вераксы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Т.С.Комаровой, М.А.Васильевой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429000"/>
            <a:ext cx="2080667" cy="289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251520" y="4825534"/>
            <a:ext cx="525658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психических и физических качеств в соответствии с возрастными и индивидуальными особенностями, подготовка к жизни в современном обществе, к обучению в школе, обеспечение безопасности жизнедеятельности дошкольника.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Социоигровые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технологии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96136" y="1124744"/>
            <a:ext cx="3024336" cy="5001419"/>
          </a:xfrm>
        </p:spPr>
        <p:txBody>
          <a:bodyPr>
            <a:normAutofit fontScale="62500" lnSpcReduction="20000"/>
          </a:bodyPr>
          <a:lstStyle/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спонтанные детские объединения  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по половому признаку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по коммуникативному признаку  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по какому-либо общему признаку, сходству, жизненным ситуациям, действиям  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по наглядному материалу  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путём образования пар, троек, четвёрок, шестёрок по общему делу  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по общему развитию  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по темпу выполнения 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5008" y="10485784"/>
            <a:ext cx="1735622" cy="130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 descr="d:\Documents\Мамулино\мама\фото 1мл гр\SAM_0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525" y="4077072"/>
            <a:ext cx="2832315" cy="2124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F:\фотки для аттестации\SDC14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2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G:\садик_фото\наши традиции\Театральная пятниц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717032"/>
            <a:ext cx="2167286" cy="288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d:\Documents\фотки группы малыши\SDC191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908720"/>
            <a:ext cx="1944217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Информационно-коммуникативные технологии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F:\фото сказка\SDC19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4048" y="3717032"/>
            <a:ext cx="3020153" cy="2265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788024" y="5949280"/>
            <a:ext cx="360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Детско-родительский литературный досуг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Мои любимые сказки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посвящённый году литературы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15363" name="Picture 3" descr="d:\Documents\Мамулино\Новая папка (3)\SDC13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2856317" cy="214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F:\фотки для аттестации\SDC14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645024"/>
            <a:ext cx="3097893" cy="2323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F:\фотки для аттестации\SDC185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620688"/>
            <a:ext cx="2809862" cy="2107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292080" y="2780928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Городской семинар-практикум: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«Формирование навыков сотрудничества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 детей дошкольного возраста 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средствами игровой деятельности»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02128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Детско-родительское мероприятие: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«Уральская кухня»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852936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Выступление на педсовете: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«Формирование компетенций у детей 4-5 лет»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технологии </a:t>
            </a:r>
            <a:r>
              <a:rPr lang="ru-RU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d:\Documents\Мамулино\Новая папка (3)\SDC133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764704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d:\Documents\Мамулино\фотки мамы\SDC12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21088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F:\фотки для аттестации\WP_000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916832"/>
            <a:ext cx="199822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F:\фотки для аттестации\WP_0006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368" y="792136"/>
            <a:ext cx="2846373" cy="2134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F:\фотки для аттестации\SDC185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293096"/>
            <a:ext cx="2892588" cy="216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059832" y="692696"/>
            <a:ext cx="2520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Технология сохранения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и стимулирования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здоровья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Технология обучения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здоровому образу жизни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4549676"/>
            <a:ext cx="2664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Средний процент посещаемости детьми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группы: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   2012 – 2013 учебный год: 72%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2013 – 2014 учебный год: 74%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2014 – 2015 учебный год: 61%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TC101790492[[fn=Тетрадь для рисования]]</Template>
  <TotalTime>965</TotalTime>
  <Words>1825</Words>
  <Application>Microsoft Office PowerPoint</Application>
  <PresentationFormat>Экран (4:3)</PresentationFormat>
  <Paragraphs>240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ЛИЧНЫЕ СВЕДЕНИЯ</vt:lpstr>
      <vt:lpstr>КУРСЫ ПОВЫШЕНИЯ КВАЛИФИКАЦИИ</vt:lpstr>
      <vt:lpstr>Моё профессиональное кредо</vt:lpstr>
      <vt:lpstr>НОРМАТИВНО – ПРАВОВЫЕ ДОКУМЕНТЫ</vt:lpstr>
      <vt:lpstr>Программно-методическое обеспечение</vt:lpstr>
      <vt:lpstr>Социоигровые технологии</vt:lpstr>
      <vt:lpstr>Информационно-коммуникативные технологии </vt:lpstr>
      <vt:lpstr>Здоровьесберегающие технологии  </vt:lpstr>
      <vt:lpstr>Педагогические методы  </vt:lpstr>
      <vt:lpstr>      - элементы развивающего обучения  - решение проблемно-игровых и  практических  ситуаций  на основе  личностно-ориентированного  подхода   </vt:lpstr>
      <vt:lpstr>Экспериментальная       деятельность </vt:lpstr>
      <vt:lpstr>Проект «Зеленый огород на окне» </vt:lpstr>
      <vt:lpstr>Проект «Создание благоприятной предметно-пространственной среды в соответствии с ФГОС ДО»</vt:lpstr>
      <vt:lpstr>Проект «Малыши – крепыши» </vt:lpstr>
      <vt:lpstr>Творческая группа по познавательному развитию</vt:lpstr>
      <vt:lpstr>Слайд 17</vt:lpstr>
      <vt:lpstr>Участие воспитанников в конкурсах</vt:lpstr>
      <vt:lpstr>Слайд 19</vt:lpstr>
      <vt:lpstr>Участие воспитанников в конкурсах</vt:lpstr>
      <vt:lpstr>Мониторинг усвоения образовательной программы</vt:lpstr>
      <vt:lpstr>Формы работы с родителями </vt:lpstr>
      <vt:lpstr>Слайд 23</vt:lpstr>
      <vt:lpstr>Доля родителей, участвующих в мероприятиях группы и ДОУ </vt:lpstr>
      <vt:lpstr>Участие родителей и детей в городских конкурсах </vt:lpstr>
      <vt:lpstr>Создание и развитие предметно-пространственной среды </vt:lpstr>
      <vt:lpstr>Создание и развитие предметно-пространственной среды</vt:lpstr>
      <vt:lpstr>Нетрадиционное оборудование</vt:lpstr>
      <vt:lpstr>Взаимодействие с учреждениями  города </vt:lpstr>
      <vt:lpstr>Слайд 30</vt:lpstr>
      <vt:lpstr>Взаимодействие с педагогами и специалистами  </vt:lpstr>
      <vt:lpstr>Диссеминация опыта  </vt:lpstr>
      <vt:lpstr>Мое участие в профессиональных конкурсах</vt:lpstr>
      <vt:lpstr>Слайд 34</vt:lpstr>
      <vt:lpstr>Слайд 35</vt:lpstr>
      <vt:lpstr>Слайд 36</vt:lpstr>
      <vt:lpstr>Перспективы работы</vt:lpstr>
      <vt:lpstr>Слайд 38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Admin</cp:lastModifiedBy>
  <cp:revision>113</cp:revision>
  <dcterms:created xsi:type="dcterms:W3CDTF">2014-01-09T14:40:55Z</dcterms:created>
  <dcterms:modified xsi:type="dcterms:W3CDTF">2016-12-07T15:35:27Z</dcterms:modified>
</cp:coreProperties>
</file>