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9" r:id="rId5"/>
    <p:sldId id="261" r:id="rId6"/>
    <p:sldId id="260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903C5-DC28-4251-94A4-E7DC7AAB42F3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A399-03FC-48AC-8119-A91B2B12D2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903C5-DC28-4251-94A4-E7DC7AAB42F3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A399-03FC-48AC-8119-A91B2B12D2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903C5-DC28-4251-94A4-E7DC7AAB42F3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A399-03FC-48AC-8119-A91B2B12D2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903C5-DC28-4251-94A4-E7DC7AAB42F3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A399-03FC-48AC-8119-A91B2B12D2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903C5-DC28-4251-94A4-E7DC7AAB42F3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A399-03FC-48AC-8119-A91B2B12D2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903C5-DC28-4251-94A4-E7DC7AAB42F3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A399-03FC-48AC-8119-A91B2B12D2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903C5-DC28-4251-94A4-E7DC7AAB42F3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A399-03FC-48AC-8119-A91B2B12D2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903C5-DC28-4251-94A4-E7DC7AAB42F3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A399-03FC-48AC-8119-A91B2B12D2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903C5-DC28-4251-94A4-E7DC7AAB42F3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A399-03FC-48AC-8119-A91B2B12D2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903C5-DC28-4251-94A4-E7DC7AAB42F3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A399-03FC-48AC-8119-A91B2B12D2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903C5-DC28-4251-94A4-E7DC7AAB42F3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A399-03FC-48AC-8119-A91B2B12D2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903C5-DC28-4251-94A4-E7DC7AAB42F3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9A399-03FC-48AC-8119-A91B2B12D24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2%D0%BE%D0%BB%D1%8C%D1%84%D1%80%D0%B0%D0%BC" TargetMode="External"/><Relationship Id="rId2" Type="http://schemas.openxmlformats.org/officeDocument/2006/relationships/hyperlink" Target="https://ru.wikipedia.org/wiki/%D0%98%D1%81%D0%BA%D1%83%D1%81%D1%81%D1%82%D0%B2%D0%B5%D0%BD%D0%BD%D1%8B%D0%B9_%D0%B8%D1%81%D1%82%D0%BE%D1%87%D0%BD%D0%B8%D0%BA_%D1%81%D0%B2%D0%B5%D1%82%D0%B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u.wikipedia.org/wiki/%D0%93%D0%B0%D0%BB%D0%BE%D0%B3%D0%B5%D0%BD" TargetMode="External"/><Relationship Id="rId4" Type="http://schemas.openxmlformats.org/officeDocument/2006/relationships/hyperlink" Target="https://ru.wikipedia.org/wiki/%D0%98%D0%BD%D0%B5%D1%80%D1%82%D0%BD%D1%8B%D0%B9_%D0%B3%D0%B0%D0%B7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3573016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Всероссийский конкурс для школьников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«</a:t>
            </a:r>
            <a:r>
              <a:rPr lang="ru-RU" sz="2800" dirty="0" smtClean="0"/>
              <a:t>Мои первые открытия</a:t>
            </a:r>
            <a:r>
              <a:rPr lang="ru-RU" sz="2800" dirty="0" smtClean="0"/>
              <a:t>»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Исследовательская работа</a:t>
            </a:r>
            <a:br>
              <a:rPr lang="ru-RU" sz="2800" dirty="0" smtClean="0"/>
            </a:br>
            <a:r>
              <a:rPr lang="ru-RU" sz="2800" dirty="0" smtClean="0"/>
              <a:t>«Какая лампочка лучше»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356992"/>
            <a:ext cx="9144000" cy="350100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 smtClean="0"/>
              <a:t>Выполнила: Зеленина Кристина Ученица 5 «Б» класса</a:t>
            </a:r>
          </a:p>
          <a:p>
            <a:r>
              <a:rPr lang="ru-RU" dirty="0" smtClean="0"/>
              <a:t>Руководитель: Лобышева Ирина Сергеевна </a:t>
            </a:r>
            <a:endParaRPr lang="ru-RU" dirty="0" smtClean="0"/>
          </a:p>
          <a:p>
            <a:r>
              <a:rPr lang="ru-RU" dirty="0"/>
              <a:t>Муниципальное  Бюджетное Образовательное  учреждение </a:t>
            </a:r>
            <a:br>
              <a:rPr lang="ru-RU" dirty="0"/>
            </a:br>
            <a:r>
              <a:rPr lang="ru-RU" dirty="0"/>
              <a:t>«Средняя Образовательная школа №51» г. Улан-Удэ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7161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Мир ламп накаливания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/>
            <a:r>
              <a:rPr lang="ru-RU" b="1" dirty="0" err="1" smtClean="0"/>
              <a:t>Ла́мпа</a:t>
            </a:r>
            <a:r>
              <a:rPr lang="ru-RU" b="1" dirty="0" smtClean="0"/>
              <a:t> </a:t>
            </a:r>
            <a:r>
              <a:rPr lang="ru-RU" b="1" dirty="0" err="1" smtClean="0"/>
              <a:t>нака́ливания</a:t>
            </a:r>
            <a:r>
              <a:rPr lang="ru-RU" dirty="0" smtClean="0"/>
              <a:t> — </a:t>
            </a:r>
            <a:r>
              <a:rPr lang="ru-RU" dirty="0" smtClean="0">
                <a:hlinkClick r:id="rId2" tooltip="Искусственный источник света"/>
              </a:rPr>
              <a:t>искусственный источник света</a:t>
            </a:r>
            <a:r>
              <a:rPr lang="ru-RU" dirty="0" smtClean="0"/>
              <a:t>, в котором свет испускает </a:t>
            </a:r>
            <a:r>
              <a:rPr lang="ru-RU" i="1" dirty="0" smtClean="0"/>
              <a:t>тело накала</a:t>
            </a:r>
            <a:r>
              <a:rPr lang="ru-RU" dirty="0" smtClean="0"/>
              <a:t>, нагреваемое электрическим током до высокой температуры. В качестве тела накала чаще всего используется спираль из тугоплавкого металла (чаще всего — </a:t>
            </a:r>
            <a:r>
              <a:rPr lang="ru-RU" dirty="0" smtClean="0">
                <a:hlinkClick r:id="rId3" tooltip="Вольфрам"/>
              </a:rPr>
              <a:t>вольфрама</a:t>
            </a:r>
            <a:r>
              <a:rPr lang="ru-RU" dirty="0" smtClean="0"/>
              <a:t>), либо угольная нить. Чтобы исключить окисление тела накала при контакте с воздухом, его помещают в </a:t>
            </a:r>
            <a:r>
              <a:rPr lang="ru-RU" dirty="0" err="1" smtClean="0"/>
              <a:t>вакумированную</a:t>
            </a:r>
            <a:r>
              <a:rPr lang="ru-RU" dirty="0" smtClean="0"/>
              <a:t> колбу, либо колбу, заполненную </a:t>
            </a:r>
            <a:r>
              <a:rPr lang="ru-RU" dirty="0" smtClean="0">
                <a:hlinkClick r:id="rId4" tooltip="Инертный газ"/>
              </a:rPr>
              <a:t>инертными газами</a:t>
            </a:r>
            <a:r>
              <a:rPr lang="ru-RU" dirty="0" smtClean="0"/>
              <a:t> или парами </a:t>
            </a:r>
            <a:r>
              <a:rPr lang="ru-RU" dirty="0" smtClean="0">
                <a:hlinkClick r:id="rId5" tooltip="Галоген"/>
              </a:rPr>
              <a:t>галогенов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zer\Desktop\1359386260_mir-v-lamochke-8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7161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 smtClean="0"/>
              <a:t>Энергосберегающая  лампа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 smtClean="0"/>
              <a:t>Нашу жизнь невозможно представить без искусственного освещения. Конструкции квартир, домов, помещений и офисных зданий предполагают наличие искусственного освещения. Для жизни и работы людям просто необходимо освещение с применением ламп. </a:t>
            </a:r>
          </a:p>
          <a:p>
            <a:r>
              <a:rPr lang="ru-RU" dirty="0" smtClean="0"/>
              <a:t>По традиции мы для освещения своих квартир применяем обычные лампочки накаливания. В зависимости от потребностей необходимого освещения используем различные мощности этих ламп – 40 Вт, 60 Вт, 100 Вт.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Uzer\Desktop\90561705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80528" y="-603448"/>
            <a:ext cx="9324528" cy="164305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Преимущество 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9958052"/>
              </p:ext>
            </p:extLst>
          </p:nvPr>
        </p:nvGraphicFramePr>
        <p:xfrm>
          <a:off x="0" y="1052736"/>
          <a:ext cx="9144000" cy="6879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1143524">
                <a:tc>
                  <a:txBody>
                    <a:bodyPr/>
                    <a:lstStyle/>
                    <a:p>
                      <a:r>
                        <a:rPr lang="ru-RU" dirty="0" smtClean="0"/>
                        <a:t>Лампа</a:t>
                      </a:r>
                      <a:r>
                        <a:rPr lang="ru-RU" baseline="0" dirty="0" smtClean="0"/>
                        <a:t> накаливания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Энергосберегающая</a:t>
                      </a:r>
                      <a:r>
                        <a:rPr lang="ru-RU" baseline="0" dirty="0" smtClean="0"/>
                        <a:t> лампа</a:t>
                      </a:r>
                      <a:endParaRPr lang="ru-RU" dirty="0"/>
                    </a:p>
                  </a:txBody>
                  <a:tcPr/>
                </a:tc>
              </a:tr>
              <a:tr h="5736148">
                <a:tc>
                  <a:txBody>
                    <a:bodyPr/>
                    <a:lstStyle/>
                    <a:p>
                      <a:r>
                        <a:rPr lang="ru-RU" dirty="0" smtClean="0"/>
                        <a:t>Принцип действия лампы накаливания основан на явлении нагрева проводника при прохождении через него электрического тока. Вольфрамовая нить накала при подключении к источнику тока раскаляется до высокой температуры, в результате чего излучает свет. Световой поток, излучаемый нитью накала, близок к естественному, дневному свету, поэтому не вызывает дискомфорта при длительном использовании.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Существенный недостаток - небольшой срок службы лампы - до 1000 часов.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Коэффициент полезного действия у энергосберегающей лампы очень высокий и световая отдача примерно в 5 раз больше чем у традиционной лампочки накаливания. Например, энергосберегающая лампочка мощностью 20 Вт создает световой поток равный световому потоку обычной лампы накаливания 100 Вт. Благодаря такому соотношению энергосберегающие лампы позволяют экономить экономию на 80% при этом без потерь освещенности комнаты привычного для вас. Причем, в процессе долгой эксплуатации от обычной лампочки накаливания световой поток со временем уменьшается из-за выгорания вольфрамовой нити накаливания, и она хуже освещает комнату, а у энергосберегающих ламп такого недостатка нет.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7161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Что же лучше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3718712"/>
              </p:ext>
            </p:extLst>
          </p:nvPr>
        </p:nvGraphicFramePr>
        <p:xfrm>
          <a:off x="0" y="1743054"/>
          <a:ext cx="9144000" cy="204121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572000"/>
                <a:gridCol w="4572000"/>
              </a:tblGrid>
              <a:tr h="852491">
                <a:tc>
                  <a:txBody>
                    <a:bodyPr/>
                    <a:lstStyle/>
                    <a:p>
                      <a:r>
                        <a:rPr lang="ru-RU" dirty="0" smtClean="0"/>
                        <a:t>Лампа накаливания.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Энергосберегающая лампа.</a:t>
                      </a:r>
                      <a:endParaRPr lang="ru-RU" dirty="0"/>
                    </a:p>
                  </a:txBody>
                  <a:tcPr/>
                </a:tc>
              </a:tr>
              <a:tr h="852491">
                <a:tc>
                  <a:txBody>
                    <a:bodyPr/>
                    <a:lstStyle/>
                    <a:p>
                      <a:r>
                        <a:rPr lang="ru-RU" dirty="0" smtClean="0"/>
                        <a:t>20+3,024*1000=3044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руб</a:t>
                      </a:r>
                      <a:r>
                        <a:rPr lang="ru-RU" baseline="0" dirty="0" smtClean="0"/>
                        <a:t> – одна лампочка</a:t>
                      </a:r>
                    </a:p>
                    <a:p>
                      <a:r>
                        <a:rPr lang="ru-RU" baseline="0" dirty="0" smtClean="0"/>
                        <a:t>5 ламп: 3044*5=15220 </a:t>
                      </a:r>
                      <a:r>
                        <a:rPr lang="ru-RU" baseline="0" dirty="0" err="1" smtClean="0"/>
                        <a:t>руб</a:t>
                      </a:r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200+3,024*5000+100</a:t>
                      </a:r>
                      <a:r>
                        <a:rPr lang="ru-RU" baseline="0" dirty="0" smtClean="0"/>
                        <a:t>= 15420 </a:t>
                      </a:r>
                      <a:r>
                        <a:rPr lang="ru-RU" baseline="0" dirty="0" err="1" smtClean="0"/>
                        <a:t>руб</a:t>
                      </a:r>
                      <a:endParaRPr lang="ru-RU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043608" y="3505538"/>
            <a:ext cx="69847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>
                <a:solidFill>
                  <a:prstClr val="black"/>
                </a:solidFill>
              </a:rPr>
              <a:t>ЛАМПА НАКАЛИВАНИЯ </a:t>
            </a:r>
            <a:r>
              <a:rPr lang="ru-RU" dirty="0">
                <a:solidFill>
                  <a:prstClr val="black"/>
                </a:solidFill>
              </a:rPr>
              <a:t>НАИБОЛЕЕ </a:t>
            </a:r>
            <a:r>
              <a:rPr lang="ru-RU" dirty="0" smtClean="0">
                <a:solidFill>
                  <a:prstClr val="black"/>
                </a:solidFill>
              </a:rPr>
              <a:t>ЭКОНОМИЧНЕЕ, НО МЕНЕЕ ЯРКАЯ И С МАЛЕНЬКИМ СРОКОМ СЛУЖБЫ.  </a:t>
            </a:r>
          </a:p>
          <a:p>
            <a:pPr lvl="0"/>
            <a:r>
              <a:rPr lang="ru-RU" dirty="0" smtClean="0">
                <a:solidFill>
                  <a:prstClr val="black"/>
                </a:solidFill>
              </a:rPr>
              <a:t>ТАК КАК ОНА СГОРАЕТ РАНЬШЕ, ЧЕМ ЧЕРЕЗ 1000 ЧАСОВ, ТО ВСЕ ТАКИ ВЫГОДНЕЕ ЭНЕРГОСБЕРЕАЮЩАЯ.</a:t>
            </a:r>
            <a:endParaRPr lang="ru-RU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Спасибо за внимание…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322</Words>
  <Application>Microsoft Office PowerPoint</Application>
  <PresentationFormat>Экран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Всероссийский конкурс для школьников «Мои первые открытия» Исследовательская работа «Какая лампочка лучше»</vt:lpstr>
      <vt:lpstr>Мир ламп накаливания </vt:lpstr>
      <vt:lpstr>Презентация PowerPoint</vt:lpstr>
      <vt:lpstr>Энергосберегающая  лампа </vt:lpstr>
      <vt:lpstr>Презентация PowerPoint</vt:lpstr>
      <vt:lpstr>Преимущество </vt:lpstr>
      <vt:lpstr>Что же лучше </vt:lpstr>
      <vt:lpstr>Спасибо за внимание…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 Бюджетное Образовательное  учреждение  «Средняя Образовательная школа №51» Научно-практическая конференция «Наука и Дети» Исследовательская работа</dc:title>
  <dc:creator>Uzer</dc:creator>
  <cp:lastModifiedBy>user</cp:lastModifiedBy>
  <cp:revision>17</cp:revision>
  <dcterms:created xsi:type="dcterms:W3CDTF">2016-01-26T06:25:34Z</dcterms:created>
  <dcterms:modified xsi:type="dcterms:W3CDTF">2016-02-03T08:33:02Z</dcterms:modified>
</cp:coreProperties>
</file>