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07" autoAdjust="0"/>
  </p:normalViewPr>
  <p:slideViewPr>
    <p:cSldViewPr>
      <p:cViewPr varScale="1">
        <p:scale>
          <a:sx n="86" d="100"/>
          <a:sy n="86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58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42B32ED-6C60-4E47-85E2-DBF5D54708C4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BF99DE-A1FD-49FD-9463-1BA200C2FC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857232"/>
            <a:ext cx="6172200" cy="2857520"/>
          </a:xfrm>
        </p:spPr>
        <p:txBody>
          <a:bodyPr>
            <a:normAutofit/>
          </a:bodyPr>
          <a:lstStyle/>
          <a:p>
            <a:pPr lvl="0" indent="571500" algn="ctr" fontAlgn="base"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«Познавательный центр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 «поисковое поле»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теме «Вода»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(проект предназначен для детей старшего дошкольного возраста  с ЗПР).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Подготовила  воспитатель высшей категории</a:t>
            </a:r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dirty="0" err="1" smtClean="0">
                <a:solidFill>
                  <a:schemeClr val="tx1"/>
                </a:solidFill>
              </a:rPr>
              <a:t>Гариева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Л.В.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88640"/>
            <a:ext cx="4585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МБУ ДС №120 «Сказочный» г.о.Тольятти</a:t>
            </a: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064896" cy="8390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</a:rPr>
              <a:t>Дидактическая игра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 «Вода и её состояние</a:t>
            </a: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27784" y="1196752"/>
            <a:ext cx="2952328" cy="527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Расширить представления о воде, её значении для окружающего, её свойствах:  три  состояния. Находить различные жидкости в окружающем пространстве.</a:t>
            </a:r>
          </a:p>
          <a:p>
            <a:pPr>
              <a:buNone/>
            </a:pPr>
            <a:r>
              <a:rPr lang="ru-RU" b="1" dirty="0" smtClean="0"/>
              <a:t>Материал:</a:t>
            </a:r>
            <a:r>
              <a:rPr lang="ru-RU" dirty="0" smtClean="0"/>
              <a:t> схемы –условные обозначения  состояния воды: пар, капля, лёд; картинки где встречается вода в 3 состояниях.</a:t>
            </a:r>
          </a:p>
          <a:p>
            <a:pPr>
              <a:buNone/>
            </a:pPr>
            <a:r>
              <a:rPr lang="ru-RU" b="1" dirty="0" smtClean="0"/>
              <a:t>Ход: </a:t>
            </a:r>
            <a:r>
              <a:rPr lang="ru-RU" dirty="0" smtClean="0"/>
              <a:t>Каждый играющий выбирает себе символ и выбирает картинки с этим состоянием воды. </a:t>
            </a:r>
          </a:p>
          <a:p>
            <a:endParaRPr lang="ru-RU" dirty="0"/>
          </a:p>
        </p:txBody>
      </p:sp>
      <p:pic>
        <p:nvPicPr>
          <p:cNvPr id="4" name="Рисунок 3" descr="загруженное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052736"/>
            <a:ext cx="2705100" cy="2016224"/>
          </a:xfrm>
          <a:prstGeom prst="rect">
            <a:avLst/>
          </a:prstGeom>
        </p:spPr>
      </p:pic>
      <p:pic>
        <p:nvPicPr>
          <p:cNvPr id="5" name="Рисунок 4" descr="загруженное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9040"/>
            <a:ext cx="2448272" cy="1930524"/>
          </a:xfrm>
          <a:prstGeom prst="rect">
            <a:avLst/>
          </a:prstGeom>
        </p:spPr>
      </p:pic>
      <p:pic>
        <p:nvPicPr>
          <p:cNvPr id="6" name="Рисунок 5" descr="загруженное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789040"/>
            <a:ext cx="2609850" cy="1944216"/>
          </a:xfrm>
          <a:prstGeom prst="rect">
            <a:avLst/>
          </a:prstGeom>
        </p:spPr>
      </p:pic>
      <p:pic>
        <p:nvPicPr>
          <p:cNvPr id="7" name="Рисунок 6" descr="загруженное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1052736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896544" cy="13010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</a:t>
            </a:r>
            <a:r>
              <a:rPr lang="ru-RU" b="1" dirty="0" smtClean="0">
                <a:solidFill>
                  <a:schemeClr val="tx1"/>
                </a:solidFill>
              </a:rPr>
              <a:t>Дидактическая игра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        «Вода вокруг нас»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6848" cy="4873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Уточнить значение воды для всего живого на земле. Закреплять умения  устанавливать причинно-следственные связи, добиваться результатов, размышлять, отстаивать свое мнение, обобщать.</a:t>
            </a:r>
          </a:p>
          <a:p>
            <a:endParaRPr lang="ru-RU" dirty="0"/>
          </a:p>
        </p:txBody>
      </p:sp>
      <p:pic>
        <p:nvPicPr>
          <p:cNvPr id="4" name="Рисунок 3" descr="загруженное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791350"/>
            <a:ext cx="2736304" cy="1820886"/>
          </a:xfrm>
          <a:prstGeom prst="rect">
            <a:avLst/>
          </a:prstGeom>
        </p:spPr>
      </p:pic>
      <p:pic>
        <p:nvPicPr>
          <p:cNvPr id="5" name="Рисунок 4" descr="images (2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645025"/>
            <a:ext cx="3528392" cy="2880320"/>
          </a:xfrm>
          <a:prstGeom prst="rect">
            <a:avLst/>
          </a:prstGeom>
        </p:spPr>
      </p:pic>
      <p:pic>
        <p:nvPicPr>
          <p:cNvPr id="6" name="Рисунок 5" descr="images (1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0745" y="260648"/>
            <a:ext cx="3462130" cy="32095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chemeClr val="tx1"/>
                </a:solidFill>
              </a:rPr>
              <a:t>Дидактическая игра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 «Вода - помощница»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27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62872" cy="4873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Закреплять знания детей </a:t>
            </a:r>
          </a:p>
          <a:p>
            <a:pPr>
              <a:buNone/>
            </a:pPr>
            <a:r>
              <a:rPr lang="ru-RU" b="1" dirty="0" smtClean="0"/>
              <a:t>Материал: </a:t>
            </a:r>
            <a:r>
              <a:rPr lang="ru-RU" dirty="0" smtClean="0"/>
              <a:t>карточка с изображением  </a:t>
            </a:r>
          </a:p>
          <a:p>
            <a:pPr>
              <a:buNone/>
            </a:pPr>
            <a:r>
              <a:rPr lang="ru-RU" b="1" dirty="0" smtClean="0"/>
              <a:t>Лото «Обитатели водоёмов»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Закреплять знания детей об обитателях водоёма.</a:t>
            </a:r>
          </a:p>
          <a:p>
            <a:pPr>
              <a:buNone/>
            </a:pPr>
            <a:r>
              <a:rPr lang="ru-RU" b="1" dirty="0" smtClean="0"/>
              <a:t>Материал: </a:t>
            </a:r>
            <a:r>
              <a:rPr lang="ru-RU" dirty="0" smtClean="0"/>
              <a:t>карточка с изображением  водоёма, картинки животных и птиц.</a:t>
            </a:r>
          </a:p>
          <a:p>
            <a:pPr>
              <a:buNone/>
            </a:pPr>
            <a:r>
              <a:rPr lang="ru-RU" b="1" dirty="0" smtClean="0"/>
              <a:t>Ход: </a:t>
            </a:r>
            <a:r>
              <a:rPr lang="ru-RU" dirty="0" smtClean="0"/>
              <a:t>На середину стола положить картинку с изображением водоёма. Играющие выбирают из предложенных картинок только обитателей водоёма.</a:t>
            </a:r>
          </a:p>
          <a:p>
            <a:endParaRPr lang="ru-RU" dirty="0"/>
          </a:p>
        </p:txBody>
      </p:sp>
      <p:pic>
        <p:nvPicPr>
          <p:cNvPr id="4" name="Рисунок 3" descr="загруженное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3563" y="1700808"/>
            <a:ext cx="3256869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Игра – моделирование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«Рождение лужицы»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82752" cy="4873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учить детей моделировать образования  лужицы.</a:t>
            </a:r>
          </a:p>
          <a:p>
            <a:pPr>
              <a:buNone/>
            </a:pPr>
            <a:r>
              <a:rPr lang="ru-RU" b="1" dirty="0" smtClean="0"/>
              <a:t>Материал: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Ход: </a:t>
            </a:r>
            <a:r>
              <a:rPr lang="ru-RU" dirty="0" smtClean="0"/>
              <a:t>Дети моделируют образование лужи.</a:t>
            </a:r>
          </a:p>
          <a:p>
            <a:endParaRPr lang="ru-RU" dirty="0"/>
          </a:p>
        </p:txBody>
      </p:sp>
      <p:pic>
        <p:nvPicPr>
          <p:cNvPr id="4" name="Рисунок 3" descr="images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4129" y="1556791"/>
            <a:ext cx="3556974" cy="2664297"/>
          </a:xfrm>
          <a:prstGeom prst="rect">
            <a:avLst/>
          </a:prstGeo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4166" y="4365104"/>
            <a:ext cx="3372169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+mn-lt"/>
              </a:rPr>
              <a:t>Уголок </a:t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+mn-lt"/>
              </a:rPr>
              <a:t>Совушка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 – умная головушка»</a:t>
            </a:r>
            <a:endParaRPr lang="ru-RU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62872" cy="4873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Образовательные задачи: </a:t>
            </a:r>
            <a:r>
              <a:rPr lang="ru-RU" dirty="0" smtClean="0"/>
              <a:t>Формирование умения самостоятельно «работать» с книгой, «добывать» нужную информацию. Накопление познава­тельного опыта.</a:t>
            </a:r>
          </a:p>
          <a:p>
            <a:pPr>
              <a:buNone/>
            </a:pPr>
            <a:r>
              <a:rPr lang="ru-RU" b="1" dirty="0" smtClean="0"/>
              <a:t>Предполагаемая деятельность детей:  </a:t>
            </a:r>
            <a:r>
              <a:rPr lang="ru-RU" dirty="0" smtClean="0"/>
              <a:t>Рассматривание, чтение, слушание, составление коллекций, гербариев, систематизация (раскладывание) наглядных материалов</a:t>
            </a:r>
          </a:p>
          <a:p>
            <a:pPr>
              <a:buNone/>
            </a:pPr>
            <a:r>
              <a:rPr lang="ru-RU" b="1" dirty="0" smtClean="0"/>
              <a:t>Материал: </a:t>
            </a:r>
            <a:r>
              <a:rPr lang="ru-RU" dirty="0" smtClean="0"/>
              <a:t>Познавательная литература, наглядный материал для накопления познавательного опыта: реальные объекты, предметы, материалы, муляжи, иллюстрации, рисунки, аудио-, видеокассеты, коллекции, макеты, гербарии и </a:t>
            </a:r>
            <a:r>
              <a:rPr lang="ru-RU" dirty="0" err="1" smtClean="0"/>
              <a:t>пр</a:t>
            </a:r>
            <a:r>
              <a:rPr lang="ru-RU" dirty="0" smtClean="0"/>
              <a:t>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ages (1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700808"/>
            <a:ext cx="3672408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Художественная литература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о воде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330824" cy="4873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Обогатить знания детей о воде.</a:t>
            </a:r>
          </a:p>
          <a:p>
            <a:pPr>
              <a:buNone/>
            </a:pPr>
            <a:r>
              <a:rPr lang="ru-RU" b="1" dirty="0" smtClean="0"/>
              <a:t>Список книг для чтения детям: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«По щучьему велению» русская народная сказка, </a:t>
            </a:r>
            <a:r>
              <a:rPr lang="ru-RU" dirty="0" err="1" smtClean="0"/>
              <a:t>С.Погореловский</a:t>
            </a:r>
            <a:r>
              <a:rPr lang="ru-RU" dirty="0" smtClean="0"/>
              <a:t> «Родник иссяк, ручей ослаб», С.Маршак «Водопровод», И.Бунин «Родник», А.С.Пушкин «Сказка о рыбаке и рыбке», Ф.Тютчев «Весенние воды» </a:t>
            </a:r>
            <a:r>
              <a:rPr lang="ru-RU" dirty="0" err="1" smtClean="0"/>
              <a:t>А.Веденский</a:t>
            </a:r>
            <a:r>
              <a:rPr lang="ru-RU" dirty="0" smtClean="0"/>
              <a:t> «Песенка о дожде», Н.Заболоцкий «На реке», Г.Снегирев «К морю», М.Ю.Лермонтов «Дары Терека», М.Ильина «Приключения воды», Гаршин «Лягушка - путешественница», Г.Х.Андерсен «Русалочка»</a:t>
            </a:r>
          </a:p>
          <a:p>
            <a:endParaRPr lang="ru-RU" dirty="0"/>
          </a:p>
        </p:txBody>
      </p:sp>
      <p:pic>
        <p:nvPicPr>
          <p:cNvPr id="4" name="Рисунок 3" descr="загруженное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9" y="1916832"/>
            <a:ext cx="3846173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24766" cy="9175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</a:t>
            </a:r>
            <a:r>
              <a:rPr lang="ru-RU" sz="2700" b="1" dirty="0" smtClean="0">
                <a:solidFill>
                  <a:schemeClr val="tx1"/>
                </a:solidFill>
              </a:rPr>
              <a:t>Уголок  моделирования</a:t>
            </a:r>
            <a:r>
              <a:rPr lang="ru-RU" sz="2700" dirty="0" smtClean="0">
                <a:solidFill>
                  <a:schemeClr val="tx1"/>
                </a:solidFill>
              </a:rPr>
              <a:t/>
            </a:r>
            <a:br>
              <a:rPr lang="ru-RU" sz="2700" dirty="0" smtClean="0">
                <a:solidFill>
                  <a:schemeClr val="tx1"/>
                </a:solidFill>
              </a:rPr>
            </a:br>
            <a:endParaRPr lang="ru-RU" sz="27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618856" cy="4873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ru-RU" b="1" dirty="0" smtClean="0"/>
              <a:t>Содержит в себе:</a:t>
            </a:r>
            <a:r>
              <a:rPr lang="ru-RU" dirty="0" smtClean="0"/>
              <a:t>  различные виды моделей, используемых в курсе «Окружающий мир» (структурные, функциональные; предметные, предметно - схематические, графические, постановочные).</a:t>
            </a:r>
          </a:p>
          <a:p>
            <a:r>
              <a:rPr lang="ru-RU" b="1" dirty="0" smtClean="0"/>
              <a:t>Образовательные задачи: </a:t>
            </a:r>
            <a:r>
              <a:rPr lang="ru-RU" dirty="0" smtClean="0"/>
              <a:t>Формирование умения самостоятельно «работать» , «добывать» нужную информацию. Способствует  накоплению познава­тельного опыта.</a:t>
            </a:r>
          </a:p>
          <a:p>
            <a:r>
              <a:rPr lang="ru-RU" b="1" dirty="0" smtClean="0"/>
              <a:t>Предполагаемая деятельность детей: </a:t>
            </a:r>
            <a:r>
              <a:rPr lang="ru-RU" dirty="0" smtClean="0"/>
              <a:t>«чтение», рисование моделей и действий с </a:t>
            </a:r>
            <a:r>
              <a:rPr lang="ru-RU" dirty="0" err="1" smtClean="0"/>
              <a:t>ними.Составлять</a:t>
            </a:r>
            <a:r>
              <a:rPr lang="ru-RU" dirty="0" smtClean="0"/>
              <a:t> готовый алгоритм по результатам опытов, исследований, </a:t>
            </a:r>
            <a:r>
              <a:rPr lang="ru-RU" dirty="0" err="1" smtClean="0"/>
              <a:t>эксперементов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Материал:</a:t>
            </a:r>
            <a:r>
              <a:rPr lang="ru-RU" dirty="0" smtClean="0"/>
              <a:t>   различные виды моделей (структурные, функциональные; предметные, предметно - схематические, графические, постановочные), и т.д. </a:t>
            </a:r>
            <a:r>
              <a:rPr lang="ru-RU" dirty="0" err="1" smtClean="0"/>
              <a:t>Цвеные</a:t>
            </a:r>
            <a:r>
              <a:rPr lang="ru-RU" dirty="0" smtClean="0"/>
              <a:t> карандаши, папка «Достижений», ткань различная, бумага и т.д.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700808"/>
            <a:ext cx="1943100" cy="2352675"/>
          </a:xfrm>
          <a:prstGeom prst="rect">
            <a:avLst/>
          </a:prstGeom>
        </p:spPr>
      </p:pic>
      <p:pic>
        <p:nvPicPr>
          <p:cNvPr id="5" name="Рисунок 4" descr="images (2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221088"/>
            <a:ext cx="2295525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         Уголок природы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546848" cy="48737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/>
              <a:t>Образовательные задачи: Расширение познавательного опыта, его использование в трудовой деятельности.</a:t>
            </a:r>
          </a:p>
          <a:p>
            <a:r>
              <a:rPr lang="ru-RU" dirty="0" err="1" smtClean="0"/>
              <a:t>Предпологаемая</a:t>
            </a:r>
            <a:r>
              <a:rPr lang="ru-RU" dirty="0" smtClean="0"/>
              <a:t> </a:t>
            </a:r>
            <a:r>
              <a:rPr lang="ru-RU" dirty="0" err="1" smtClean="0"/>
              <a:t>деят_ть</a:t>
            </a:r>
            <a:r>
              <a:rPr lang="ru-RU" dirty="0" smtClean="0"/>
              <a:t> детей: наблюдение, проведение опытов, </a:t>
            </a:r>
            <a:r>
              <a:rPr lang="ru-RU" dirty="0" err="1" smtClean="0"/>
              <a:t>эксперементов</a:t>
            </a:r>
            <a:r>
              <a:rPr lang="ru-RU" dirty="0" smtClean="0"/>
              <a:t> и исследований. Труд в ходе </a:t>
            </a:r>
            <a:r>
              <a:rPr lang="ru-RU" dirty="0" err="1" smtClean="0"/>
              <a:t>эксперементов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Характеристика содержания микроблока: перечень материалов и оборудования.</a:t>
            </a:r>
          </a:p>
          <a:p>
            <a:pPr>
              <a:buNone/>
            </a:pPr>
            <a:r>
              <a:rPr lang="ru-RU" dirty="0" smtClean="0"/>
              <a:t>- Растения</a:t>
            </a:r>
          </a:p>
          <a:p>
            <a:pPr>
              <a:buNone/>
            </a:pPr>
            <a:r>
              <a:rPr lang="ru-RU" dirty="0" smtClean="0"/>
              <a:t>- пиктограммы</a:t>
            </a:r>
          </a:p>
          <a:p>
            <a:pPr>
              <a:buNone/>
            </a:pPr>
            <a:r>
              <a:rPr lang="ru-RU" dirty="0" smtClean="0"/>
              <a:t>- лейки, оборудование по уходу за растениями</a:t>
            </a:r>
          </a:p>
          <a:p>
            <a:pPr>
              <a:buNone/>
            </a:pPr>
            <a:r>
              <a:rPr lang="ru-RU" dirty="0" smtClean="0"/>
              <a:t>- календари природы и погоды</a:t>
            </a:r>
          </a:p>
          <a:p>
            <a:pPr>
              <a:buNone/>
            </a:pPr>
            <a:r>
              <a:rPr lang="ru-RU" dirty="0" smtClean="0"/>
              <a:t>- набор карточек с символами погодных явлений</a:t>
            </a:r>
          </a:p>
          <a:p>
            <a:pPr>
              <a:buNone/>
            </a:pPr>
            <a:r>
              <a:rPr lang="ru-RU" dirty="0" smtClean="0"/>
              <a:t>- дневники наблюдений</a:t>
            </a:r>
          </a:p>
          <a:p>
            <a:pPr>
              <a:buNone/>
            </a:pPr>
            <a:r>
              <a:rPr lang="ru-RU" dirty="0" smtClean="0"/>
              <a:t>- различные коллекции </a:t>
            </a:r>
          </a:p>
          <a:p>
            <a:pPr>
              <a:buNone/>
            </a:pPr>
            <a:r>
              <a:rPr lang="ru-RU" dirty="0" smtClean="0"/>
              <a:t>- картотека наблюдений</a:t>
            </a:r>
          </a:p>
          <a:p>
            <a:endParaRPr lang="ru-RU" dirty="0"/>
          </a:p>
        </p:txBody>
      </p:sp>
      <p:pic>
        <p:nvPicPr>
          <p:cNvPr id="4" name="Рисунок 3" descr="images (1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4653136"/>
            <a:ext cx="2143125" cy="1999109"/>
          </a:xfrm>
          <a:prstGeom prst="rect">
            <a:avLst/>
          </a:prstGeom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980728"/>
            <a:ext cx="2466975" cy="1847850"/>
          </a:xfrm>
          <a:prstGeom prst="rect">
            <a:avLst/>
          </a:prstGeom>
        </p:spPr>
      </p:pic>
      <p:pic>
        <p:nvPicPr>
          <p:cNvPr id="6" name="Рисунок 5" descr="загруженное (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429000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Характеристика проекта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/>
              <a:t>	</a:t>
            </a:r>
            <a:r>
              <a:rPr lang="ru-RU" b="1" u="sng" dirty="0" smtClean="0"/>
              <a:t>Дидактические единицы проекта</a:t>
            </a:r>
            <a:r>
              <a:rPr lang="ru-RU" b="1" dirty="0" smtClean="0"/>
              <a:t>:</a:t>
            </a:r>
            <a:r>
              <a:rPr lang="ru-RU" i="1" dirty="0" smtClean="0"/>
              <a:t> </a:t>
            </a:r>
            <a:r>
              <a:rPr lang="ru-RU" dirty="0" smtClean="0"/>
              <a:t>поисково-познавательная деятельность, развивающая предметно-пространственная среда, познавательный центр как дидактически организованное «поисковое поле».</a:t>
            </a:r>
          </a:p>
          <a:p>
            <a:r>
              <a:rPr lang="ru-RU" b="1" dirty="0" smtClean="0"/>
              <a:t>	</a:t>
            </a:r>
            <a:r>
              <a:rPr lang="ru-RU" b="1" u="sng" dirty="0" smtClean="0"/>
              <a:t>Проблема</a:t>
            </a:r>
            <a:r>
              <a:rPr lang="ru-RU" b="1" dirty="0" smtClean="0"/>
              <a:t>:</a:t>
            </a:r>
            <a:r>
              <a:rPr lang="ru-RU" dirty="0" smtClean="0"/>
              <a:t> необходимость создания условий развивающей среды для стимулирования поисковой активности детей.</a:t>
            </a:r>
          </a:p>
          <a:p>
            <a:r>
              <a:rPr lang="ru-RU" b="1" dirty="0" smtClean="0"/>
              <a:t>	</a:t>
            </a:r>
            <a:r>
              <a:rPr lang="ru-RU" b="1" u="sng" dirty="0" smtClean="0"/>
              <a:t>Исследуемая проблема</a:t>
            </a:r>
            <a:r>
              <a:rPr lang="ru-RU" dirty="0" smtClean="0"/>
              <a:t>: создание в группе детского сада познавательного центра как «поискового поля» ребенка по формированию представлений о воде.</a:t>
            </a:r>
          </a:p>
          <a:p>
            <a:r>
              <a:rPr lang="ru-RU" b="1" dirty="0" smtClean="0"/>
              <a:t>	</a:t>
            </a:r>
            <a:r>
              <a:rPr lang="ru-RU" b="1" u="sng" dirty="0" smtClean="0"/>
              <a:t>Тематическое поле</a:t>
            </a:r>
            <a:r>
              <a:rPr lang="ru-RU" b="1" dirty="0" smtClean="0"/>
              <a:t>:</a:t>
            </a:r>
            <a:r>
              <a:rPr lang="ru-RU" dirty="0" smtClean="0"/>
              <a:t> поисковая деятельность детей дошкольного возраста по теме «Вода» по программе «Ребенок в мире поиска».</a:t>
            </a:r>
          </a:p>
          <a:p>
            <a:r>
              <a:rPr lang="ru-RU" b="1" dirty="0" smtClean="0"/>
              <a:t>	</a:t>
            </a:r>
            <a:r>
              <a:rPr lang="ru-RU" b="1" u="sng" dirty="0" smtClean="0"/>
              <a:t>Участники проекта</a:t>
            </a:r>
            <a:r>
              <a:rPr lang="ru-RU" b="1" dirty="0" smtClean="0"/>
              <a:t>: </a:t>
            </a:r>
            <a:r>
              <a:rPr lang="ru-RU" dirty="0" smtClean="0"/>
              <a:t>воспитатели групп.</a:t>
            </a:r>
          </a:p>
          <a:p>
            <a:r>
              <a:rPr lang="ru-RU" b="1" dirty="0" smtClean="0"/>
              <a:t>	</a:t>
            </a:r>
            <a:r>
              <a:rPr lang="ru-RU" b="1" u="sng" dirty="0" smtClean="0"/>
              <a:t>Цель проекта</a:t>
            </a:r>
            <a:r>
              <a:rPr lang="ru-RU" dirty="0" smtClean="0"/>
              <a:t>: разработать содержание микроблоков поисково-познавательного центра в группе </a:t>
            </a:r>
            <a:r>
              <a:rPr lang="ru-RU" dirty="0" smtClean="0"/>
              <a:t>ДОУ </a:t>
            </a:r>
            <a:r>
              <a:rPr lang="ru-RU" dirty="0" smtClean="0"/>
              <a:t>для организации поисковой деятельности детей для реализации программы «Ребенок в мире поиска»  по теме «Вода».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88832" cy="7200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Задачи проектной деятельности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1800" dirty="0" smtClean="0"/>
              <a:t>Разработать план-программу поисковой деятельности детей в микроблоках познавательного центра по теме «Вода» (комплекс поисковых заданий, опытов, экспериментов).</a:t>
            </a:r>
          </a:p>
          <a:p>
            <a:pPr lvl="0"/>
            <a:r>
              <a:rPr lang="ru-RU" sz="1800" dirty="0" smtClean="0"/>
              <a:t>Определить структуру (микроблоки) познавательного центра и содержание микроблоков для реализации разработанного плана-программы поисковой деятельности детей (перечень, характеристика, способ предъявления материалов и оборудования).</a:t>
            </a:r>
          </a:p>
          <a:p>
            <a:pPr lvl="0"/>
            <a:r>
              <a:rPr lang="ru-RU" sz="1800" dirty="0" smtClean="0"/>
              <a:t>Разработать и изготовить необходимый дидактический и методический материал (по каждому представленному микроблоку).</a:t>
            </a:r>
          </a:p>
          <a:p>
            <a:pPr lvl="0"/>
            <a:r>
              <a:rPr lang="ru-RU" sz="1800" dirty="0" smtClean="0"/>
              <a:t>Разработать и оформить «Методическую разработку по организации поисковой деятельности детей по теме «Вода» в познавательном центре».  </a:t>
            </a:r>
          </a:p>
          <a:p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9549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Этапы работы над проектом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romanUcPeriod"/>
            </a:pPr>
            <a:endParaRPr lang="ru-RU" dirty="0" smtClean="0"/>
          </a:p>
          <a:p>
            <a:pPr marL="514350" lvl="0" indent="-514350">
              <a:buFont typeface="+mj-lt"/>
              <a:buAutoNum type="romanUcPeriod"/>
            </a:pPr>
            <a:r>
              <a:rPr lang="ru-RU" dirty="0" smtClean="0"/>
              <a:t>Теоретическое изучение темы с выходом на формулировку проблемы проекта. </a:t>
            </a:r>
          </a:p>
          <a:p>
            <a:pPr marL="514350" lvl="0" indent="-514350">
              <a:buFont typeface="+mj-lt"/>
              <a:buAutoNum type="romanUcPeriod"/>
            </a:pPr>
            <a:r>
              <a:rPr lang="ru-RU" dirty="0" smtClean="0"/>
              <a:t>Анализ проблемы,  определение этапов ее решения.</a:t>
            </a:r>
          </a:p>
          <a:p>
            <a:pPr marL="514350" lvl="0" indent="-514350">
              <a:buFont typeface="+mj-lt"/>
              <a:buAutoNum type="romanUcPeriod"/>
            </a:pPr>
            <a:r>
              <a:rPr lang="ru-RU" dirty="0" smtClean="0"/>
              <a:t>Составление плана реализации проекта: распределение заданий (действий) для каждого члена </a:t>
            </a:r>
            <a:r>
              <a:rPr lang="ru-RU" dirty="0" err="1" smtClean="0"/>
              <a:t>микрогруппы</a:t>
            </a:r>
            <a:r>
              <a:rPr lang="ru-RU" dirty="0" smtClean="0"/>
              <a:t>; координационные встречи внутри </a:t>
            </a:r>
            <a:r>
              <a:rPr lang="ru-RU" dirty="0" err="1" smtClean="0"/>
              <a:t>микрогруппы</a:t>
            </a:r>
            <a:r>
              <a:rPr lang="ru-RU" dirty="0" smtClean="0"/>
              <a:t>; совместный «круглый стол» по обсуждению проблемный аспектов в решении задач проекта. </a:t>
            </a:r>
          </a:p>
          <a:p>
            <a:pPr marL="514350" lvl="0" indent="-514350">
              <a:buFont typeface="+mj-lt"/>
              <a:buAutoNum type="romanUcPeriod"/>
            </a:pPr>
            <a:r>
              <a:rPr lang="ru-RU" dirty="0" smtClean="0"/>
              <a:t>Работа в </a:t>
            </a:r>
            <a:r>
              <a:rPr lang="ru-RU" dirty="0" err="1" smtClean="0"/>
              <a:t>микрогруппах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соответствие с намеченным планом. Обсуждение в малых группах сотрудничества с переходом на коллективное обсуждение - «круглый стол».  </a:t>
            </a:r>
          </a:p>
          <a:p>
            <a:pPr marL="514350" lvl="0" indent="-514350">
              <a:buFont typeface="+mj-lt"/>
              <a:buAutoNum type="romanUcPeriod"/>
            </a:pPr>
            <a:r>
              <a:rPr lang="ru-RU" dirty="0" smtClean="0"/>
              <a:t>Презентация проекта: познавательные центры групп.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marL="514350" indent="-514350"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101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Программные задачи работы с детьми при реализации проекта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Формировать представлений детей  о воде в мире человека, о водных системах в мире природы, ее роли в природе и жизни человека,  о ее агрегатных состояниях, свойствах;</a:t>
            </a:r>
          </a:p>
          <a:p>
            <a:pPr lvl="0"/>
            <a:r>
              <a:rPr lang="ru-RU" dirty="0" smtClean="0"/>
              <a:t>Развивать умения осуществлять разнообразные поисковые действия практического и мыслительного характера; </a:t>
            </a:r>
          </a:p>
          <a:p>
            <a:pPr lvl="0"/>
            <a:r>
              <a:rPr lang="ru-RU" dirty="0" smtClean="0"/>
              <a:t>Развивать умение   организовывать самостоятельную поисковую деятельность (ставить цель, планировать, устанавливать порядок действий, корректировать свои действия и др.);</a:t>
            </a:r>
          </a:p>
          <a:p>
            <a:pPr lvl="0"/>
            <a:r>
              <a:rPr lang="ru-RU" dirty="0" smtClean="0"/>
              <a:t>Развивать  умение  использовать поисковые действия для получения информации о воде; </a:t>
            </a:r>
          </a:p>
          <a:p>
            <a:pPr lvl="0"/>
            <a:r>
              <a:rPr lang="ru-RU" dirty="0" smtClean="0"/>
              <a:t>Стимулировать желание получать информацию о воде, использовать известные и осваивать новые способы познания;</a:t>
            </a:r>
          </a:p>
          <a:p>
            <a:pPr lvl="0"/>
            <a:r>
              <a:rPr lang="ru-RU" dirty="0" smtClean="0"/>
              <a:t>Стимулировать интерес к поисковой деятельности с водой;</a:t>
            </a:r>
          </a:p>
          <a:p>
            <a:pPr lvl="0"/>
            <a:r>
              <a:rPr lang="ru-RU" dirty="0" smtClean="0"/>
              <a:t>Стимулировать желание задавать вопросы познавательного характера о воде, о поисковой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88832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Перечень микроблоков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0"/>
            <a:endParaRPr lang="ru-RU" i="1" dirty="0" smtClean="0">
              <a:solidFill>
                <a:schemeClr val="tx1"/>
              </a:solidFill>
            </a:endParaRPr>
          </a:p>
          <a:p>
            <a:pPr lvl="0"/>
            <a:endParaRPr lang="ru-RU" i="1" dirty="0" smtClean="0">
              <a:solidFill>
                <a:schemeClr val="tx1"/>
              </a:solidFill>
            </a:endParaRPr>
          </a:p>
          <a:p>
            <a:pPr lvl="0"/>
            <a:r>
              <a:rPr lang="ru-RU" i="1" dirty="0" smtClean="0">
                <a:solidFill>
                  <a:schemeClr val="tx1"/>
                </a:solidFill>
              </a:rPr>
              <a:t>ЛАБОЛАТОРИЯ  ПОЧЕМУЧЕК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</a:rPr>
              <a:t>УГОЛОК СОВУШКА-УМНАЯ ГОЛОВУШКА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</a:rPr>
              <a:t>ИГРОТЕКА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</a:rPr>
              <a:t>УГОЛОК ПРИРОДЫ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</a:rPr>
              <a:t>УГОЛОК МОДЕЛИРОВАНИЯ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</a:rPr>
              <a:t>МАСТЕРИЛКА</a:t>
            </a:r>
          </a:p>
          <a:p>
            <a:pPr>
              <a:buNone/>
            </a:pPr>
            <a:endParaRPr lang="ru-RU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Характеристика микроблоков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4042792" cy="54212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Лаборатория «Почемучка»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/>
              <a:t>Образовательные задачи: </a:t>
            </a:r>
            <a:r>
              <a:rPr lang="ru-RU" dirty="0" smtClean="0"/>
              <a:t>Овладение средствами познавательной, деятельности, способами действий, обследования объектов. Расширение познавательного опыта.</a:t>
            </a:r>
          </a:p>
          <a:p>
            <a:pPr>
              <a:buNone/>
            </a:pPr>
            <a:r>
              <a:rPr lang="ru-RU" b="1" dirty="0" smtClean="0"/>
              <a:t>Предполагаемая деятельность детей:</a:t>
            </a:r>
            <a:r>
              <a:rPr lang="ru-RU" dirty="0" smtClean="0"/>
              <a:t> Опыты, эксперименты, исследования.</a:t>
            </a:r>
          </a:p>
          <a:p>
            <a:pPr>
              <a:buNone/>
            </a:pPr>
            <a:r>
              <a:rPr lang="ru-RU" b="1" dirty="0" smtClean="0"/>
              <a:t>Материал:</a:t>
            </a:r>
            <a:r>
              <a:rPr lang="ru-RU" dirty="0" smtClean="0"/>
              <a:t> Материалы для ознакомления с их свойствами (сыпучие, твердые, жидкие и пр.). Оборудование для экспериментов по представленной теме (воронки, тазики, ёмкости и пр.). Приборы (микроскоп, лупа, весы, часы и т.д.). Элементарные устройства, макеты, модели для демонстрации каких-либо явлений, свойств. Наглядные модели познавательной деятельности: алгоритмы (программы) деятельности. Предметы рукотворного мира для обследования и преобразования.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0980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980728"/>
            <a:ext cx="3312368" cy="2749890"/>
          </a:xfrm>
          <a:prstGeom prst="rect">
            <a:avLst/>
          </a:prstGeom>
        </p:spPr>
      </p:pic>
      <p:pic>
        <p:nvPicPr>
          <p:cNvPr id="5" name="Рисунок 4" descr="P105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89040"/>
            <a:ext cx="3672409" cy="27543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931224" cy="95491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Опыты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3682752" cy="527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Опыт №1. «Вода жидкость»</a:t>
            </a:r>
          </a:p>
          <a:p>
            <a:pPr>
              <a:buNone/>
            </a:pPr>
            <a:r>
              <a:rPr lang="ru-RU" dirty="0" smtClean="0"/>
              <a:t>Опыт № 2. «Вода не имеет формы»</a:t>
            </a:r>
          </a:p>
          <a:p>
            <a:pPr>
              <a:buNone/>
            </a:pPr>
            <a:r>
              <a:rPr lang="ru-RU" dirty="0" smtClean="0"/>
              <a:t>Опыт №3 «Вода прозрачная»</a:t>
            </a:r>
          </a:p>
          <a:p>
            <a:pPr>
              <a:buNone/>
            </a:pPr>
            <a:r>
              <a:rPr lang="ru-RU" dirty="0" smtClean="0"/>
              <a:t>Опыт №4 «У воды нет вкуса»</a:t>
            </a:r>
          </a:p>
          <a:p>
            <a:pPr>
              <a:buNone/>
            </a:pPr>
            <a:r>
              <a:rPr lang="ru-RU" dirty="0" smtClean="0"/>
              <a:t>Опыт №5 «У воды нет запаха»</a:t>
            </a:r>
          </a:p>
          <a:p>
            <a:pPr>
              <a:buNone/>
            </a:pPr>
            <a:r>
              <a:rPr lang="ru-RU" dirty="0" smtClean="0"/>
              <a:t>Опыт №6 «При замерзании вода принимает форму сосуда»</a:t>
            </a:r>
          </a:p>
          <a:p>
            <a:pPr>
              <a:buNone/>
            </a:pPr>
            <a:r>
              <a:rPr lang="ru-RU" b="1" dirty="0" smtClean="0"/>
              <a:t>Цель:</a:t>
            </a:r>
            <a:r>
              <a:rPr lang="ru-RU" b="1" i="1" dirty="0" smtClean="0"/>
              <a:t> </a:t>
            </a:r>
            <a:r>
              <a:rPr lang="ru-RU" dirty="0" smtClean="0"/>
              <a:t>Формировать бережное отношение к воде: углублять представление о неживой природе; самостоятельно проводить исследования, размышлять, обобщать результаты опытов; развивать наблюдательность, любознательность.</a:t>
            </a:r>
          </a:p>
          <a:p>
            <a:pPr>
              <a:buNone/>
            </a:pPr>
            <a:r>
              <a:rPr lang="ru-RU" b="1" dirty="0" smtClean="0"/>
              <a:t>Материал:</a:t>
            </a:r>
            <a:r>
              <a:rPr lang="ru-RU" b="1" i="1" dirty="0" smtClean="0"/>
              <a:t> </a:t>
            </a:r>
            <a:r>
              <a:rPr lang="ru-RU" dirty="0" smtClean="0"/>
              <a:t> бутылка ( прозрачная); миска с водой; воронка; стаканы; ложки( деревянные, металлические и пластмассовые); маркер; две резиновые игрушки; лоскутки разных тканей ( лен, хлопок, шёлк, махровую ткань); кусочки бумаги и картона; губка; стаканчик со льдом; шарф; мёд; варение; сахар; ёмкости с дырками.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04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268760"/>
            <a:ext cx="3419872" cy="2564904"/>
          </a:xfrm>
          <a:prstGeom prst="rect">
            <a:avLst/>
          </a:prstGeom>
        </p:spPr>
      </p:pic>
      <p:pic>
        <p:nvPicPr>
          <p:cNvPr id="5" name="Рисунок 4" descr="DSC04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861048"/>
            <a:ext cx="3611893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03232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Игротека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3888432" cy="52469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Образовательные задачи: </a:t>
            </a:r>
            <a:r>
              <a:rPr lang="ru-RU" dirty="0" smtClean="0"/>
              <a:t>Уточнение, систематизация знаний,  умений, навыков, их использование в игровой деятельности.</a:t>
            </a:r>
          </a:p>
          <a:p>
            <a:pPr>
              <a:buNone/>
            </a:pPr>
            <a:r>
              <a:rPr lang="ru-RU" b="1" dirty="0" smtClean="0"/>
              <a:t>Предполагаемая деятельность детей: </a:t>
            </a:r>
            <a:r>
              <a:rPr lang="ru-RU" dirty="0" smtClean="0"/>
              <a:t>игровая деятельность.</a:t>
            </a:r>
          </a:p>
          <a:p>
            <a:pPr>
              <a:buNone/>
            </a:pPr>
            <a:r>
              <a:rPr lang="ru-RU" b="1" dirty="0" smtClean="0"/>
              <a:t>Материал: </a:t>
            </a:r>
            <a:r>
              <a:rPr lang="ru-RU" dirty="0" smtClean="0"/>
              <a:t>Дидактические, подвижные, сюжетные игры, в соответствии с возрастом по разным разделам; Кроссворды по теме «Вода».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04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340768"/>
            <a:ext cx="3672408" cy="2520280"/>
          </a:xfrm>
          <a:prstGeom prst="rect">
            <a:avLst/>
          </a:prstGeom>
        </p:spPr>
      </p:pic>
      <p:pic>
        <p:nvPicPr>
          <p:cNvPr id="5" name="Рисунок 4" descr="DSC04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933056"/>
            <a:ext cx="3528392" cy="26642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124</TotalTime>
  <Words>1125</Words>
  <Application>Microsoft Office PowerPoint</Application>
  <PresentationFormat>Экран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Эркер</vt:lpstr>
      <vt:lpstr>1_Эркер</vt:lpstr>
      <vt:lpstr>Проект «Познавательный центр  как «поисковое поле»   по теме «Вода» (проект предназначен для детей старшего дошкольного возраста  с ЗПР).</vt:lpstr>
      <vt:lpstr>Характеристика проекта</vt:lpstr>
      <vt:lpstr>Задачи проектной деятельности</vt:lpstr>
      <vt:lpstr>Этапы работы над проектом</vt:lpstr>
      <vt:lpstr>Программные задачи работы с детьми при реализации проекта </vt:lpstr>
      <vt:lpstr>Перечень микроблоков</vt:lpstr>
      <vt:lpstr>Характеристика микроблоков</vt:lpstr>
      <vt:lpstr>Опыты</vt:lpstr>
      <vt:lpstr>Игротека</vt:lpstr>
      <vt:lpstr>»  Дидактическая игра  «Вода и её состояние</vt:lpstr>
      <vt:lpstr>           Дидактическая игра          «Вода вокруг нас» </vt:lpstr>
      <vt:lpstr>  Дидактическая игра  «Вода - помощница»  </vt:lpstr>
      <vt:lpstr>Игра – моделирование  «Рождение лужицы» </vt:lpstr>
      <vt:lpstr>Уголок  «Совушка – умная головушка»</vt:lpstr>
      <vt:lpstr>Художественная литература  о воде</vt:lpstr>
      <vt:lpstr>                Уголок  моделирования </vt:lpstr>
      <vt:lpstr>         Уголок природы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«Познавательный центр  как «поисковое поле»   по теме «Вода»</dc:title>
  <dc:creator>Леха</dc:creator>
  <cp:lastModifiedBy>лариса</cp:lastModifiedBy>
  <cp:revision>15</cp:revision>
  <dcterms:created xsi:type="dcterms:W3CDTF">2013-06-01T13:36:26Z</dcterms:created>
  <dcterms:modified xsi:type="dcterms:W3CDTF">2017-01-30T18:15:19Z</dcterms:modified>
</cp:coreProperties>
</file>