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80" r:id="rId12"/>
    <p:sldId id="276" r:id="rId13"/>
    <p:sldId id="277" r:id="rId14"/>
    <p:sldId id="278" r:id="rId15"/>
    <p:sldId id="279" r:id="rId16"/>
    <p:sldId id="264" r:id="rId17"/>
    <p:sldId id="257" r:id="rId18"/>
    <p:sldId id="258" r:id="rId19"/>
    <p:sldId id="259" r:id="rId20"/>
    <p:sldId id="260" r:id="rId21"/>
    <p:sldId id="283" r:id="rId22"/>
    <p:sldId id="282" r:id="rId23"/>
    <p:sldId id="281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D4E6591-C4D3-4D4B-BE55-5C8293A2E97C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67A1950-DB74-442E-983E-A6A84CF67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6591-C4D3-4D4B-BE55-5C8293A2E97C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1950-DB74-442E-983E-A6A84CF67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6591-C4D3-4D4B-BE55-5C8293A2E97C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1950-DB74-442E-983E-A6A84CF67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D4E6591-C4D3-4D4B-BE55-5C8293A2E97C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1950-DB74-442E-983E-A6A84CF67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D4E6591-C4D3-4D4B-BE55-5C8293A2E97C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67A1950-DB74-442E-983E-A6A84CF67CE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D4E6591-C4D3-4D4B-BE55-5C8293A2E97C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67A1950-DB74-442E-983E-A6A84CF67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D4E6591-C4D3-4D4B-BE55-5C8293A2E97C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67A1950-DB74-442E-983E-A6A84CF67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6591-C4D3-4D4B-BE55-5C8293A2E97C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1950-DB74-442E-983E-A6A84CF67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D4E6591-C4D3-4D4B-BE55-5C8293A2E97C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67A1950-DB74-442E-983E-A6A84CF67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D4E6591-C4D3-4D4B-BE55-5C8293A2E97C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67A1950-DB74-442E-983E-A6A84CF67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D4E6591-C4D3-4D4B-BE55-5C8293A2E97C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67A1950-DB74-442E-983E-A6A84CF67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D4E6591-C4D3-4D4B-BE55-5C8293A2E97C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67A1950-DB74-442E-983E-A6A84CF67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2345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36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60977"/>
            <a:ext cx="8020332" cy="648072"/>
          </a:xfrm>
        </p:spPr>
        <p:txBody>
          <a:bodyPr>
            <a:noAutofit/>
          </a:bodyPr>
          <a:lstStyle/>
          <a:p>
            <a:pPr algn="l"/>
            <a:r>
              <a:rPr lang="ru-RU" sz="3500" b="1" i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Проект </a:t>
            </a:r>
            <a:r>
              <a:rPr lang="ru-RU" sz="3500" b="1" i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3500" b="1" i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500" b="1" i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«Патриотическое воспитание»</a:t>
            </a:r>
            <a:r>
              <a:rPr lang="ru-RU" sz="3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35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348880"/>
            <a:ext cx="6120680" cy="4509120"/>
          </a:xfrm>
        </p:spPr>
        <p:txBody>
          <a:bodyPr>
            <a:normAutofit/>
          </a:bodyPr>
          <a:lstStyle/>
          <a:p>
            <a:endParaRPr lang="ru-RU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 descr="фотография города Новый Уренгой, Росс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5478043" cy="345638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695728" y="4941168"/>
            <a:ext cx="24482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mtClean="0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Подготовила: </a:t>
            </a:r>
            <a:endParaRPr lang="ru-RU" b="1" spc="50" dirty="0" smtClean="0">
              <a:ln w="13500">
                <a:solidFill>
                  <a:schemeClr val="bg1"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ru-RU" b="1" spc="50" dirty="0" smtClean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Мареева О.А.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60648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 smtClean="0">
                <a:ln w="135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УДП ООО «Газпром добыча Уренгой»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«Морозко»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-2017-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7564" y="2243089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Тема: «Памятники Нового Уренгоя</a:t>
            </a:r>
          </a:p>
          <a:p>
            <a:pPr lvl="0"/>
            <a:r>
              <a:rPr lang="ru-RU" sz="2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                      </a:t>
            </a:r>
            <a:r>
              <a:rPr lang="ru-RU" sz="2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– это </a:t>
            </a:r>
            <a:r>
              <a:rPr lang="ru-RU" sz="2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память о наших </a:t>
            </a:r>
            <a:r>
              <a:rPr lang="ru-RU" sz="2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героях».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45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4045640"/>
              </p:ext>
            </p:extLst>
          </p:nvPr>
        </p:nvGraphicFramePr>
        <p:xfrm>
          <a:off x="755576" y="2636912"/>
          <a:ext cx="7632848" cy="3240360"/>
        </p:xfrm>
        <a:graphic>
          <a:graphicData uri="http://schemas.openxmlformats.org/drawingml/2006/table">
            <a:tbl>
              <a:tblPr/>
              <a:tblGrid>
                <a:gridCol w="2520280"/>
                <a:gridCol w="2592288"/>
                <a:gridCol w="2520280"/>
              </a:tblGrid>
              <a:tr h="1705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Беседа «Памятник Первому Поезду».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Игры с конструктором «Поезд»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Выяснение  причины появления памятника, вызвать интерес к истории рождения города.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Коллективная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постройка из конструктора «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Лего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534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Экскурсия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родителей с детьми к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памятнику «Первый Поезд Нового Уренгоя»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Формирование знаний об истории зарождения города.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фотографии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2603097"/>
              </p:ext>
            </p:extLst>
          </p:nvPr>
        </p:nvGraphicFramePr>
        <p:xfrm>
          <a:off x="755575" y="1628800"/>
          <a:ext cx="7632849" cy="1008112"/>
        </p:xfrm>
        <a:graphic>
          <a:graphicData uri="http://schemas.openxmlformats.org/drawingml/2006/table">
            <a:tbl>
              <a:tblPr/>
              <a:tblGrid>
                <a:gridCol w="2520281"/>
                <a:gridCol w="2592288"/>
                <a:gridCol w="2520280"/>
              </a:tblGrid>
              <a:tr h="680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Виды деятельности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Форма регистрации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01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79712" y="476672"/>
            <a:ext cx="50946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План реализации проекта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 неделя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7177628"/>
              </p:ext>
            </p:extLst>
          </p:nvPr>
        </p:nvGraphicFramePr>
        <p:xfrm>
          <a:off x="539551" y="2708920"/>
          <a:ext cx="8064897" cy="3096344"/>
        </p:xfrm>
        <a:graphic>
          <a:graphicData uri="http://schemas.openxmlformats.org/drawingml/2006/table">
            <a:tbl>
              <a:tblPr/>
              <a:tblGrid>
                <a:gridCol w="2688299"/>
                <a:gridCol w="2688299"/>
                <a:gridCol w="2688299"/>
              </a:tblGrid>
              <a:tr h="1830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Разговор с детьми о 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Памятнике буровой скважине и людям а Новом Уренгое.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Декоративно-прикладное творчество «Цветы к памятнику»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Формирование представлений детей о работе газодобытчиков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творческих способностей детей.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Конспект комплексного мероприятия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Поделки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детей.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265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7.Экскурсия родителей с детьми к памятнику буровой скважине  и людям в Новом Уренгое.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Содействие сотрудничеству детей и взрослых в изучении истории города. 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Фотографии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23728" y="548680"/>
            <a:ext cx="5112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План реализации </a:t>
            </a:r>
            <a:r>
              <a:rPr lang="ru-RU" sz="2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проекта</a:t>
            </a:r>
            <a:endParaRPr lang="ru-RU" sz="28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 </a:t>
            </a:r>
            <a:r>
              <a:rPr lang="ru-RU" sz="2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неделя</a:t>
            </a:r>
            <a:endParaRPr lang="ru-RU" sz="28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5293140"/>
              </p:ext>
            </p:extLst>
          </p:nvPr>
        </p:nvGraphicFramePr>
        <p:xfrm>
          <a:off x="539551" y="1772816"/>
          <a:ext cx="8064897" cy="1006348"/>
        </p:xfrm>
        <a:graphic>
          <a:graphicData uri="http://schemas.openxmlformats.org/drawingml/2006/table">
            <a:tbl>
              <a:tblPr/>
              <a:tblGrid>
                <a:gridCol w="2688299"/>
                <a:gridCol w="2688299"/>
                <a:gridCol w="2688299"/>
              </a:tblGrid>
              <a:tr h="706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Виды деятельности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Форма регистрации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9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8706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45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1060325"/>
              </p:ext>
            </p:extLst>
          </p:nvPr>
        </p:nvGraphicFramePr>
        <p:xfrm>
          <a:off x="683568" y="2564904"/>
          <a:ext cx="7992888" cy="3361742"/>
        </p:xfrm>
        <a:graphic>
          <a:graphicData uri="http://schemas.openxmlformats.org/drawingml/2006/table">
            <a:tbl>
              <a:tblPr/>
              <a:tblGrid>
                <a:gridCol w="2664296"/>
                <a:gridCol w="2664296"/>
                <a:gridCol w="2664296"/>
              </a:tblGrid>
              <a:tr h="201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Беседа о мемориале Памяти «Вечный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огонь».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Спортивное состязание «Будущие защитники Отечества»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Формирование представлений о трех войнах: великой отечественной, афганской и чеченской. Развитие познавательной и речевой активности детей дошкольного возраста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Конспект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спортивного состязания.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345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Экскурсия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родителей с детьми к Мемориалу Памяти («Вечному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огню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Формирование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осознанного, бережного отношения к «Вечному огню».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фотографии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4358411"/>
              </p:ext>
            </p:extLst>
          </p:nvPr>
        </p:nvGraphicFramePr>
        <p:xfrm>
          <a:off x="683568" y="1556792"/>
          <a:ext cx="7992888" cy="1006348"/>
        </p:xfrm>
        <a:graphic>
          <a:graphicData uri="http://schemas.openxmlformats.org/drawingml/2006/table">
            <a:tbl>
              <a:tblPr/>
              <a:tblGrid>
                <a:gridCol w="2664296"/>
                <a:gridCol w="2664296"/>
                <a:gridCol w="2664296"/>
              </a:tblGrid>
              <a:tr h="560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Виды деятельности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Форма регистрации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64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95736" y="404664"/>
            <a:ext cx="5112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План реализации </a:t>
            </a:r>
            <a:r>
              <a:rPr lang="ru-RU" sz="2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проекта</a:t>
            </a:r>
            <a:endParaRPr lang="ru-RU" sz="28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 </a:t>
            </a:r>
            <a:r>
              <a:rPr lang="ru-RU" sz="28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неделя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45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72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3063495"/>
              </p:ext>
            </p:extLst>
          </p:nvPr>
        </p:nvGraphicFramePr>
        <p:xfrm>
          <a:off x="683568" y="2276872"/>
          <a:ext cx="7992888" cy="4092227"/>
        </p:xfrm>
        <a:graphic>
          <a:graphicData uri="http://schemas.openxmlformats.org/drawingml/2006/table">
            <a:tbl>
              <a:tblPr/>
              <a:tblGrid>
                <a:gridCol w="3038021"/>
                <a:gridCol w="2794627"/>
                <a:gridCol w="2160240"/>
              </a:tblGrid>
              <a:tr h="1656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 Беседа о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памятнике С.А. Оруджеву.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Художественно-изобразительная деятельность «Памятник буровой скважине и людям».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Знакомство с трудовым подвигом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легендарного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земляка.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творческого продукта изобразительной деятельности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Выставка рисунков детей и родителей.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816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 Экскурсия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родителей с детьми к памятнику С.А.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Оруджева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Фотографии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619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12.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Фотоотчет «Мы помним, мы знаем…»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Викторина «О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чем рассказывают памятники?»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Закрепление знаний о памятниках Нового Уренгоя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Повышение уровня патриотического воспитания.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Фотовыставка.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Конспект викторины.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35696" y="188640"/>
            <a:ext cx="5238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План реализации проекта.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 </a:t>
            </a:r>
            <a:r>
              <a:rPr lang="ru-RU" sz="28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неделя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5857815"/>
              </p:ext>
            </p:extLst>
          </p:nvPr>
        </p:nvGraphicFramePr>
        <p:xfrm>
          <a:off x="683568" y="1196752"/>
          <a:ext cx="7992888" cy="1077830"/>
        </p:xfrm>
        <a:graphic>
          <a:graphicData uri="http://schemas.openxmlformats.org/drawingml/2006/table">
            <a:tbl>
              <a:tblPr/>
              <a:tblGrid>
                <a:gridCol w="3024336"/>
                <a:gridCol w="2808312"/>
                <a:gridCol w="2160240"/>
              </a:tblGrid>
              <a:tr h="733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Виды деятельности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Форма регистрации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44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45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674400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Результаты:</a:t>
            </a:r>
          </a:p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</a:t>
            </a:r>
            <a:r>
              <a:rPr lang="ru-RU" sz="2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Альбом вызвал интерес у всех родителей. Оказалось, некоторые мамы не знали о существовании памятника, например, бородинскому хлебу и комару.</a:t>
            </a:r>
          </a:p>
          <a:p>
            <a:r>
              <a:rPr lang="ru-RU" sz="2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Экскурсии прошли очень активно, что способствовало общению взрослых и родителей в патриотическом ключе. К памятникам были возложены цветы, которые дети вместе с родителями сделали своими руками. </a:t>
            </a:r>
          </a:p>
          <a:p>
            <a:r>
              <a:rPr lang="ru-RU" sz="2000" b="1" spc="5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Родители посетили даже малоизвестный «Памятник  комару» в Новом Уренгое и принесли фотографии в детский сад, что доставило детям немало удовольствия.</a:t>
            </a:r>
          </a:p>
          <a:p>
            <a:r>
              <a:rPr lang="ru-RU" sz="2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</a:t>
            </a:r>
            <a:r>
              <a:rPr lang="ru-RU" sz="2000" b="1" spc="50" dirty="0" err="1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Фотостенд</a:t>
            </a:r>
            <a:r>
              <a:rPr lang="ru-RU" sz="2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украсил не только групповое помещение, но и  детский сад.</a:t>
            </a:r>
          </a:p>
          <a:p>
            <a:r>
              <a:rPr lang="ru-RU" sz="2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Спортивные состязания «Мы – будущие защитники Отечества» прошли с большой воодушевленностью, завершились дружеской победой и вызвали всплеск радостных эмоций у детей.</a:t>
            </a:r>
            <a:endParaRPr lang="ru-RU" sz="2000" b="1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45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/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				</a:t>
            </a:r>
            <a:r>
              <a:rPr lang="ru-RU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</a:t>
            </a:r>
            <a:r>
              <a:rPr lang="ru-RU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приложение</a:t>
            </a:r>
            <a:endParaRPr lang="ru-RU" sz="3200" b="1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АЛЬБОМ</a:t>
            </a:r>
          </a:p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dirty="0" smtClean="0">
              <a:ln w="1905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«Памятники </a:t>
            </a:r>
          </a:p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Нового Уренгоя»</a:t>
            </a:r>
            <a:endParaRPr lang="ru-RU" sz="44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45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Памятник Буровой скважине и людям</a:t>
            </a:r>
            <a:endParaRPr lang="ru-RU" b="1" dirty="0">
              <a:ln w="1905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882808"/>
            <a:ext cx="5338936" cy="4572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Возник</a:t>
            </a:r>
            <a:r>
              <a:rPr lang="ru-RU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22 сентября 1973 г.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в связи с освоением </a:t>
            </a:r>
            <a:r>
              <a:rPr lang="ru-RU" b="1" dirty="0" err="1" smtClean="0">
                <a:solidFill>
                  <a:schemeClr val="bg1"/>
                </a:solidFill>
              </a:rPr>
              <a:t>Уренгойского</a:t>
            </a:r>
            <a:r>
              <a:rPr lang="ru-RU" b="1" dirty="0" smtClean="0">
                <a:solidFill>
                  <a:schemeClr val="bg1"/>
                </a:solidFill>
              </a:rPr>
              <a:t> газоконденсатного месторождения. считается днём основания Нового Уренгоя. В этот день геологи забили колышек с табличкой "Новый Уренгой" на месте ведения работ. В 1975 г., когда газовики завершили бурение первой эксплуатационной скважины, Новый Уренгой был зарегистрирован как посёлок. В 1975 г. был построен аэропорт и произведён первый технический рейс. В 1977 г. проложена железная дорога Сургут - Новый Уренгой.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3794" name="Picture 2" descr="Skvadg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216357" cy="482453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45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12345\Downloads\1 поезд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5791200" cy="325755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/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Памятник первому поезду</a:t>
            </a:r>
            <a:endParaRPr lang="ru-RU" sz="42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1412776"/>
            <a:ext cx="277180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</a:rPr>
              <a:t>Часть привокзальной площади занимает небольшой сквер, где и размещен монумент, посвященный 30-летию прибытия первого поезда. Участок, отданный под благоустройство, расширен максимально, его границы доходят вплоть до улицы 26 съезда КПСС.</a:t>
            </a:r>
            <a:endParaRPr lang="ru-RU" sz="1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45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Памятник Пионерам освоения</a:t>
            </a:r>
            <a:endParaRPr lang="ru-RU" b="1" dirty="0">
              <a:ln w="1905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980728"/>
            <a:ext cx="4644008" cy="53732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6400" b="1" dirty="0" smtClean="0">
                <a:solidFill>
                  <a:schemeClr val="bg1"/>
                </a:solidFill>
              </a:rPr>
              <a:t>    Памятник Пионерам освоения Уренгоя</a:t>
            </a:r>
          </a:p>
          <a:p>
            <a:pPr>
              <a:buNone/>
            </a:pPr>
            <a:r>
              <a:rPr lang="ru-RU" sz="6400" b="1" dirty="0" smtClean="0">
                <a:solidFill>
                  <a:schemeClr val="bg1"/>
                </a:solidFill>
              </a:rPr>
              <a:t>торжественно открыли в 2003 году, к 25</a:t>
            </a:r>
          </a:p>
          <a:p>
            <a:pPr>
              <a:buNone/>
            </a:pPr>
            <a:r>
              <a:rPr lang="ru-RU" sz="6400" b="1" dirty="0" smtClean="0">
                <a:solidFill>
                  <a:schemeClr val="bg1"/>
                </a:solidFill>
              </a:rPr>
              <a:t>летнему юбилею ООО"</a:t>
            </a:r>
            <a:r>
              <a:rPr lang="ru-RU" sz="6400" b="1" dirty="0" err="1" smtClean="0">
                <a:solidFill>
                  <a:schemeClr val="bg1"/>
                </a:solidFill>
              </a:rPr>
              <a:t>Уренгойгазпром</a:t>
            </a:r>
            <a:r>
              <a:rPr lang="ru-RU" sz="6400" b="1" dirty="0" smtClean="0">
                <a:solidFill>
                  <a:schemeClr val="bg1"/>
                </a:solidFill>
              </a:rPr>
              <a:t>",</a:t>
            </a:r>
          </a:p>
          <a:p>
            <a:pPr>
              <a:buNone/>
            </a:pPr>
            <a:r>
              <a:rPr lang="ru-RU" sz="6400" b="1" dirty="0" smtClean="0">
                <a:solidFill>
                  <a:schemeClr val="bg1"/>
                </a:solidFill>
              </a:rPr>
              <a:t>Автор памятника Николай Распопов,</a:t>
            </a:r>
          </a:p>
          <a:p>
            <a:pPr>
              <a:buNone/>
            </a:pPr>
            <a:r>
              <a:rPr lang="ru-RU" sz="6400" b="1" dirty="0" smtClean="0">
                <a:solidFill>
                  <a:schemeClr val="bg1"/>
                </a:solidFill>
              </a:rPr>
              <a:t>заслуженный художник России. </a:t>
            </a:r>
          </a:p>
          <a:p>
            <a:pPr>
              <a:buNone/>
            </a:pPr>
            <a:endParaRPr lang="ru-RU" sz="6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6400" b="1" dirty="0" smtClean="0">
                <a:solidFill>
                  <a:schemeClr val="bg1"/>
                </a:solidFill>
              </a:rPr>
              <a:t>        Памятник, высотой 12 метров и весом 3</a:t>
            </a:r>
          </a:p>
          <a:p>
            <a:pPr>
              <a:buNone/>
            </a:pPr>
            <a:r>
              <a:rPr lang="ru-RU" sz="6400" b="1" dirty="0" smtClean="0">
                <a:solidFill>
                  <a:schemeClr val="bg1"/>
                </a:solidFill>
              </a:rPr>
              <a:t>тонны, установлен на площади у здания</a:t>
            </a:r>
          </a:p>
          <a:p>
            <a:pPr>
              <a:buNone/>
            </a:pPr>
            <a:r>
              <a:rPr lang="ru-RU" sz="6400" b="1" dirty="0" smtClean="0">
                <a:solidFill>
                  <a:schemeClr val="bg1"/>
                </a:solidFill>
              </a:rPr>
              <a:t>газопромыслового управления. На</a:t>
            </a:r>
          </a:p>
          <a:p>
            <a:pPr>
              <a:buNone/>
            </a:pPr>
            <a:r>
              <a:rPr lang="ru-RU" sz="6400" b="1" dirty="0" smtClean="0">
                <a:solidFill>
                  <a:schemeClr val="bg1"/>
                </a:solidFill>
              </a:rPr>
              <a:t>гранитном постаменте стоит</a:t>
            </a:r>
          </a:p>
          <a:p>
            <a:pPr>
              <a:buNone/>
            </a:pPr>
            <a:r>
              <a:rPr lang="ru-RU" sz="6400" b="1" dirty="0" smtClean="0">
                <a:solidFill>
                  <a:schemeClr val="bg1"/>
                </a:solidFill>
              </a:rPr>
              <a:t>выполненная из меди женщина,</a:t>
            </a:r>
          </a:p>
          <a:p>
            <a:pPr>
              <a:buNone/>
            </a:pPr>
            <a:r>
              <a:rPr lang="ru-RU" sz="6400" b="1" dirty="0" smtClean="0">
                <a:solidFill>
                  <a:schemeClr val="bg1"/>
                </a:solidFill>
              </a:rPr>
              <a:t>олицетворяющая образ Родины. Левая</a:t>
            </a:r>
          </a:p>
          <a:p>
            <a:pPr>
              <a:buNone/>
            </a:pPr>
            <a:r>
              <a:rPr lang="ru-RU" sz="6400" b="1" dirty="0" smtClean="0">
                <a:solidFill>
                  <a:schemeClr val="bg1"/>
                </a:solidFill>
              </a:rPr>
              <a:t>рука сдерживает мощь земли,</a:t>
            </a:r>
          </a:p>
          <a:p>
            <a:pPr>
              <a:buNone/>
            </a:pPr>
            <a:r>
              <a:rPr lang="ru-RU" sz="6400" b="1" dirty="0" smtClean="0">
                <a:solidFill>
                  <a:schemeClr val="bg1"/>
                </a:solidFill>
              </a:rPr>
              <a:t>успокаивает и смягчает эту стихию, а в</a:t>
            </a:r>
          </a:p>
          <a:p>
            <a:pPr>
              <a:buNone/>
            </a:pPr>
            <a:r>
              <a:rPr lang="ru-RU" sz="6400" b="1" dirty="0" smtClean="0">
                <a:solidFill>
                  <a:schemeClr val="bg1"/>
                </a:solidFill>
              </a:rPr>
              <a:t>правой руке женщина держит чашу с</a:t>
            </a:r>
          </a:p>
          <a:p>
            <a:pPr>
              <a:buNone/>
            </a:pPr>
            <a:r>
              <a:rPr lang="ru-RU" sz="6400" b="1" dirty="0" smtClean="0">
                <a:solidFill>
                  <a:schemeClr val="bg1"/>
                </a:solidFill>
              </a:rPr>
              <a:t>факелом, указывая путь и приглашая</a:t>
            </a:r>
          </a:p>
          <a:p>
            <a:pPr>
              <a:buNone/>
            </a:pPr>
            <a:r>
              <a:rPr lang="ru-RU" sz="6400" b="1" dirty="0" smtClean="0">
                <a:solidFill>
                  <a:schemeClr val="bg1"/>
                </a:solidFill>
              </a:rPr>
              <a:t>следовать по пути первопроходцев. </a:t>
            </a:r>
          </a:p>
          <a:p>
            <a:pPr>
              <a:buNone/>
            </a:pPr>
            <a:r>
              <a:rPr lang="ru-RU" sz="6400" b="1" dirty="0" smtClean="0">
                <a:solidFill>
                  <a:schemeClr val="bg1"/>
                </a:solidFill>
              </a:rPr>
              <a:t>В основании памятника заложена</a:t>
            </a:r>
          </a:p>
          <a:p>
            <a:pPr>
              <a:buNone/>
            </a:pPr>
            <a:r>
              <a:rPr lang="ru-RU" sz="6400" b="1" dirty="0" smtClean="0">
                <a:solidFill>
                  <a:schemeClr val="bg1"/>
                </a:solidFill>
              </a:rPr>
              <a:t>капсула с обращением к потомкам.</a:t>
            </a:r>
          </a:p>
          <a:p>
            <a:pPr>
              <a:buNone/>
            </a:pPr>
            <a:r>
              <a:rPr lang="ru-RU" sz="6400" b="1" dirty="0" smtClean="0">
                <a:solidFill>
                  <a:schemeClr val="bg1"/>
                </a:solidFill>
              </a:rPr>
              <a:t>Вскрыть капсулу должны в 50летний</a:t>
            </a:r>
          </a:p>
          <a:p>
            <a:pPr>
              <a:buNone/>
            </a:pPr>
            <a:r>
              <a:rPr lang="ru-RU" sz="6400" b="1" dirty="0" smtClean="0">
                <a:solidFill>
                  <a:schemeClr val="bg1"/>
                </a:solidFill>
              </a:rPr>
              <a:t>юбилей ООО "</a:t>
            </a:r>
            <a:r>
              <a:rPr lang="ru-RU" sz="6400" b="1" dirty="0" err="1" smtClean="0">
                <a:solidFill>
                  <a:schemeClr val="bg1"/>
                </a:solidFill>
              </a:rPr>
              <a:t>Уренгойгазпром</a:t>
            </a:r>
            <a:r>
              <a:rPr lang="ru-RU" sz="6400" b="1" dirty="0" smtClean="0">
                <a:solidFill>
                  <a:schemeClr val="bg1"/>
                </a:solidFill>
              </a:rPr>
              <a:t>", то есть в</a:t>
            </a:r>
          </a:p>
          <a:p>
            <a:pPr>
              <a:buNone/>
            </a:pPr>
            <a:r>
              <a:rPr lang="ru-RU" sz="6400" b="1" dirty="0" smtClean="0">
                <a:solidFill>
                  <a:schemeClr val="bg1"/>
                </a:solidFill>
              </a:rPr>
              <a:t>2028 году. </a:t>
            </a:r>
            <a:r>
              <a:rPr lang="ru-RU" sz="6400" dirty="0" smtClean="0"/>
              <a:t/>
            </a:r>
            <a:br>
              <a:rPr lang="ru-RU" sz="6400" dirty="0" smtClean="0"/>
            </a:br>
            <a:endParaRPr lang="ru-RU" sz="6400" dirty="0" smtClean="0"/>
          </a:p>
        </p:txBody>
      </p:sp>
      <p:pic>
        <p:nvPicPr>
          <p:cNvPr id="27650" name="Picture 2" descr="http://новый-уренгой.рф/img/pamyatnik-pioneram.jpg"/>
          <p:cNvPicPr>
            <a:picLocks noChangeAspect="1" noChangeArrowheads="1"/>
          </p:cNvPicPr>
          <p:nvPr/>
        </p:nvPicPr>
        <p:blipFill>
          <a:blip r:embed="rId3" cstate="print"/>
          <a:srcRect b="10262"/>
          <a:stretch>
            <a:fillRect/>
          </a:stretch>
        </p:blipFill>
        <p:spPr bwMode="auto">
          <a:xfrm>
            <a:off x="251520" y="2420888"/>
            <a:ext cx="4356992" cy="367240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345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6588224" cy="1399032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Мемориал Памяти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1052736"/>
            <a:ext cx="3394720" cy="5805264"/>
          </a:xfrm>
        </p:spPr>
        <p:txBody>
          <a:bodyPr>
            <a:normAutofit/>
          </a:bodyPr>
          <a:lstStyle/>
          <a:p>
            <a:endParaRPr lang="ru-RU" sz="1050" dirty="0" smtClean="0"/>
          </a:p>
          <a:p>
            <a:endParaRPr lang="ru-RU" sz="1050" dirty="0" smtClean="0"/>
          </a:p>
          <a:p>
            <a:endParaRPr lang="ru-RU" sz="1050" dirty="0" smtClean="0"/>
          </a:p>
          <a:p>
            <a:endParaRPr lang="ru-RU" sz="1050" dirty="0"/>
          </a:p>
        </p:txBody>
      </p:sp>
      <p:pic>
        <p:nvPicPr>
          <p:cNvPr id="5123" name="Picture 3" descr="C:\Users\12345\Downloads\вечный ого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5628117" cy="422108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868144" y="404664"/>
            <a:ext cx="32758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Открытие Мемориала произошло 4 ноября 2005 года, памяти погибшим в последних трех войнах.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Площадь памяти - это напоминание о тех, кто самоотверженно защищал Родину в годы Великой Отечественной войны, кто погиб во время вооруженных конфликтов в Афганистане, Чечне, других горячих точках при исполнении служебного долга.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 виду мемориал представляет собой три большие колоны, которые объединяются стягом. У подножия столпов установлен вечный огонь.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45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56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1540" y="836712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Вид проекта: </a:t>
            </a:r>
            <a:r>
              <a:rPr lang="ru-RU" sz="2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познавательно-информационный, групповой.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6980" y="2204864"/>
            <a:ext cx="84249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Продолжительность:</a:t>
            </a: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среднесрочный</a:t>
            </a:r>
          </a:p>
          <a:p>
            <a:r>
              <a:rPr lang="ru-RU" sz="2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			  (5недель).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573016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Участники:</a:t>
            </a: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дошкольники старшего и подготовительного возраста, воспитатели,  родители воспитанников, инструктор по физической культуре детского сада.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345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991633" cy="1721346"/>
          </a:xfrm>
        </p:spPr>
        <p:txBody>
          <a:bodyPr>
            <a:noAutofit/>
          </a:bodyPr>
          <a:lstStyle/>
          <a:p>
            <a:r>
              <a:rPr lang="ru-RU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Памятник </a:t>
            </a:r>
            <a:br>
              <a:rPr lang="ru-RU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Бородинскому </a:t>
            </a:r>
            <a:br>
              <a:rPr lang="ru-RU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хлебу</a:t>
            </a:r>
            <a:endParaRPr lang="ru-RU" b="1" dirty="0">
              <a:ln w="1905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147" name="Picture 3" descr="C:\Users\12345\Downloads\хлеб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5269321" cy="306995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561856" y="394692"/>
            <a:ext cx="35821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Памятник посвящен двухсотлетию Отечественной войны 1812 года. Какое отношение современная буханка серого хлеба имеет к славному прошлому нашей страны? Этот сорт многие ассоциируют с Бородинским сражением и называют поминальным хлебом. Кориандр, которым его посыпают, является символом картечи, а чёрный цвет — горя, которое постигло всю Россию во время Отечественной войны. Ещё одна версия гласит, что рецепт придумал учёный-химик Александр Бородин, когда путешествовал по Италии.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44824"/>
            <a:ext cx="468052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05304" y="620688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Памятник С. А. Оруджеву </a:t>
            </a:r>
            <a:r>
              <a:rPr lang="ru-RU" sz="4200" b="1" dirty="0">
                <a:ln w="19050">
                  <a:solidFill>
                    <a:srgbClr val="D2D2D2">
                      <a:tint val="1000"/>
                    </a:srgbClr>
                  </a:solidFill>
                  <a:prstDash val="solid"/>
                </a:ln>
                <a:solidFill>
                  <a:srgbClr val="9C007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4200" b="1" dirty="0">
                <a:ln w="19050">
                  <a:solidFill>
                    <a:srgbClr val="D2D2D2">
                      <a:tint val="1000"/>
                    </a:srgbClr>
                  </a:solidFill>
                  <a:prstDash val="solid"/>
                </a:ln>
                <a:solidFill>
                  <a:srgbClr val="9C007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484784"/>
            <a:ext cx="36724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Торжественное открытие памятника </a:t>
            </a:r>
            <a:r>
              <a:rPr lang="ru-RU" b="1" dirty="0" err="1">
                <a:solidFill>
                  <a:schemeClr val="bg1"/>
                </a:solidFill>
              </a:rPr>
              <a:t>Сабиту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Атаевичу</a:t>
            </a:r>
            <a:r>
              <a:rPr lang="ru-RU" b="1" dirty="0">
                <a:solidFill>
                  <a:schemeClr val="bg1"/>
                </a:solidFill>
              </a:rPr>
              <a:t> Оруджеву состоялось 24 октября 2003 года.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err="1" smtClean="0">
                <a:solidFill>
                  <a:schemeClr val="bg1"/>
                </a:solidFill>
              </a:rPr>
              <a:t>Сабит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Атаевич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Оруджев</a:t>
            </a:r>
            <a:r>
              <a:rPr lang="ru-RU" b="1" dirty="0">
                <a:solidFill>
                  <a:schemeClr val="bg1"/>
                </a:solidFill>
              </a:rPr>
              <a:t> - доктор технических наук, крупнейший ученый, организатор энергетического комплекса страны, Герой Социалистического труда, </a:t>
            </a:r>
            <a:r>
              <a:rPr lang="ru-RU" b="1" dirty="0" smtClean="0">
                <a:solidFill>
                  <a:schemeClr val="bg1"/>
                </a:solidFill>
              </a:rPr>
              <a:t>Лауреат </a:t>
            </a:r>
            <a:r>
              <a:rPr lang="ru-RU" b="1" dirty="0">
                <a:solidFill>
                  <a:schemeClr val="bg1"/>
                </a:solidFill>
              </a:rPr>
              <a:t>Ленинской и Государственной премий.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157192"/>
            <a:ext cx="839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Судьба Нового Уренгоя тесно связана с именем </a:t>
            </a:r>
            <a:r>
              <a:rPr lang="ru-RU" b="1" dirty="0" err="1">
                <a:solidFill>
                  <a:schemeClr val="bg1"/>
                </a:solidFill>
              </a:rPr>
              <a:t>Сабита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Атаевича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Оруджева</a:t>
            </a:r>
            <a:r>
              <a:rPr lang="ru-RU" b="1" dirty="0">
                <a:solidFill>
                  <a:schemeClr val="bg1"/>
                </a:solidFill>
              </a:rPr>
              <a:t>, который 23 сентября 1973 года на месте будущего города произнес фразу «Здесь будет заложен город газовиков и строителей!». Многие годы научные труды ученого были основой газодобычи на Ямале. </a:t>
            </a:r>
          </a:p>
        </p:txBody>
      </p:sp>
    </p:spTree>
    <p:extLst>
      <p:ext uri="{BB962C8B-B14F-4D97-AF65-F5344CB8AC3E}">
        <p14:creationId xmlns:p14="http://schemas.microsoft.com/office/powerpoint/2010/main" xmlns="" val="640707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5" y="3888705"/>
            <a:ext cx="4137667" cy="2749459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96" y="1340768"/>
            <a:ext cx="3243263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7404">
            <a:off x="5508104" y="1353613"/>
            <a:ext cx="2304256" cy="259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14930">
            <a:off x="4949064" y="4120257"/>
            <a:ext cx="3422336" cy="2274125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827584" y="0"/>
            <a:ext cx="7643192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err="1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Фотоотчет</a:t>
            </a:r>
            <a:r>
              <a:rPr kumimoji="0" lang="ru-RU" sz="4200" b="1" i="0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1" i="0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1" i="0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«Мы помним, мы знаем…</a:t>
            </a:r>
            <a:endParaRPr kumimoji="0" lang="ru-RU" sz="4200" b="1" i="0" u="none" strike="noStrike" kern="1200" cap="none" spc="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269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053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075240" cy="1217290"/>
          </a:xfrm>
        </p:spPr>
        <p:txBody>
          <a:bodyPr>
            <a:noAutofit/>
          </a:bodyPr>
          <a:lstStyle/>
          <a:p>
            <a:pPr marL="0" lvl="0" algn="ctr">
              <a:spcBef>
                <a:spcPts val="0"/>
              </a:spcBef>
            </a:pPr>
            <a:r>
              <a:rPr lang="ru-RU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Фотоотчет </a:t>
            </a:r>
            <a:br>
              <a:rPr lang="ru-RU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«Мы помним, мы знаем…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96566">
            <a:off x="5274496" y="1784398"/>
            <a:ext cx="3096347" cy="20642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90295">
            <a:off x="5757109" y="4497132"/>
            <a:ext cx="3039285" cy="20261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628800"/>
            <a:ext cx="3801665" cy="22318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74842">
            <a:off x="321782" y="4321730"/>
            <a:ext cx="3398711" cy="2258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7649" y="3393543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1906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6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99623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Совместная деятельность</a:t>
            </a:r>
            <a:endParaRPr lang="ru-RU" sz="42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66040">
            <a:off x="3434239" y="1577717"/>
            <a:ext cx="2891029" cy="16254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54784">
            <a:off x="172948" y="3978392"/>
            <a:ext cx="3239507" cy="18213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3272986"/>
            <a:ext cx="64902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</a:rPr>
              <a:t>Декоративно-прикладное творчество «Цветы к памятнику»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3521" y="58742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Спортивное состязание «Будущие защитники Отечества», после посещения Мемориала Памяти.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353" b="18999"/>
          <a:stretch/>
        </p:blipFill>
        <p:spPr>
          <a:xfrm rot="934301">
            <a:off x="3016286" y="4203176"/>
            <a:ext cx="2530012" cy="16309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01" r="25899"/>
          <a:stretch/>
        </p:blipFill>
        <p:spPr>
          <a:xfrm rot="407209">
            <a:off x="6516216" y="1195060"/>
            <a:ext cx="2252864" cy="22067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102"/>
          <a:stretch/>
        </p:blipFill>
        <p:spPr>
          <a:xfrm rot="21437298">
            <a:off x="395536" y="1484784"/>
            <a:ext cx="2743985" cy="177540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439202" y="5805264"/>
            <a:ext cx="3125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chemeClr val="bg1"/>
                </a:solidFill>
              </a:rPr>
              <a:t>Поделки из соленого теста «Хлеб- всему голова» после знакомства с памятником бородинскому хлебу.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676720">
            <a:off x="6218633" y="3368755"/>
            <a:ext cx="2117060" cy="282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216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2345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Цели проекта: </a:t>
            </a:r>
            <a:r>
              <a:rPr lang="ru-RU" sz="2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способствовать воспитанию исторически грамотных граждан страны, гордящихся своим народом, своим родным краем, своей страной.</a:t>
            </a:r>
            <a:endParaRPr lang="ru-RU" sz="2400" b="1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132856"/>
            <a:ext cx="856895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Задачи проекта: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Развивать представления об историческом прошлом города у детей,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Познакомить с разными памятниками города  и их историей,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Формировать умение передавать свои впечатления в рисунках,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Сделать знакомство ребенка с историей памятников интересным для ребенка и родителей.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Формировать чувства патриотизма и  бережного отношения к памятникам.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2345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35292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Предполагаемый результат: </a:t>
            </a:r>
            <a:r>
              <a:rPr lang="ru-RU" sz="2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умение детей рассказать о местоположении памятника в городе, его истории, а также  уважительное  отношение и интерес  к памятникам России и других народов.</a:t>
            </a:r>
            <a:endParaRPr lang="ru-RU" sz="2400" b="1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56795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Предварительная работа: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подбор иллюстративного материала по теме;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подбор литературы по теме;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оформление альбома  «Памятники Нового Уренгоя»;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разработка консультации для родителей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подготовка спортивного состязания в сотрудничестве с инструктором по физической культуре;</a:t>
            </a:r>
            <a:endParaRPr lang="ru-RU" sz="2400" b="1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45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1124744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</a:t>
            </a:r>
            <a:r>
              <a:rPr lang="ru-RU" sz="2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Продукт проектной деятельности: </a:t>
            </a:r>
          </a:p>
          <a:p>
            <a:endParaRPr lang="ru-RU" sz="2800" b="1" spc="5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альбом «Памятники города Нового Уренгоя»,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экскурсия к памятникам,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фотовыставка «Мы помним, мы знаем...»,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выставка рисунков «Мой любимый памятник»,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декоративно-прикладное творчество детей  «Цветы к памятнику».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45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35292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Актуальность:</a:t>
            </a:r>
          </a:p>
          <a:p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</a:t>
            </a:r>
            <a:r>
              <a:rPr lang="ru-RU" sz="2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Заложить любовь к Родине, к родному краю, к людям можно только в младшем возрасте. Потом поменять мировоззрение, изменить представления и взгляды человека на окружающее необычайно сложно. Именно поэтому важно своевременно развивать патриотическое  сознание маленькой личности.</a:t>
            </a:r>
            <a:endParaRPr lang="ru-RU" sz="2000" b="1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30528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sz="2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Большинство современных детей редко посещают памятники, а если и посещают, то это происходит пассивно, без осознания, потому что не владеют информацией. А ведь памятники – это есть память о наших героях, об их подвигах, свершениях, благодаря которым мы, </a:t>
            </a:r>
            <a:r>
              <a:rPr lang="ru-RU" sz="2000" b="1" spc="50" dirty="0" err="1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уренгойцы</a:t>
            </a:r>
            <a:r>
              <a:rPr lang="ru-RU" sz="2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сейчас живем в таком красивом современном городе. </a:t>
            </a:r>
          </a:p>
          <a:p>
            <a:r>
              <a:rPr lang="ru-RU" sz="2000" b="1" spc="5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Патриотическое воспитание начинается со знакомства с людьми ближайшего окружения, с которыми ребенок сталкивается каждый день. Сначала это семья, потом детский сад… Поэтому мы, родители и воспитатели, можем заложить «первый камень» в патриотическое сознание наших детей.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45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97346"/>
            <a:ext cx="84249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Этапы проекта.</a:t>
            </a:r>
          </a:p>
          <a:p>
            <a:endParaRPr lang="ru-RU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1-й - подготовительный: </a:t>
            </a:r>
            <a:r>
              <a:rPr lang="ru-RU" sz="2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Детальное изучение памятников города, описание  их.</a:t>
            </a:r>
          </a:p>
          <a:p>
            <a:r>
              <a:rPr lang="ru-RU" sz="2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 Подбор картинок, иллюстраций, книг, брошюр.</a:t>
            </a:r>
          </a:p>
          <a:p>
            <a:pPr marL="342900" indent="-342900">
              <a:buFontTx/>
              <a:buChar char="-"/>
            </a:pPr>
            <a:r>
              <a:rPr lang="ru-RU" sz="2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Составление альбома всех памятников города.</a:t>
            </a:r>
          </a:p>
          <a:p>
            <a:pPr marL="342900" indent="-342900">
              <a:buFontTx/>
              <a:buChar char="-"/>
            </a:pPr>
            <a:endParaRPr lang="ru-RU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2-й - исследовательский: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Чтение историй, стихов о памятниках, посещение всех обозначенных в альбоме памятников города Нового Уренгоя,  выполнение продуктов декоративно-прикладного творчества «Цветы к памятнику», а также художественно-изобразительного творчества «Мой любимый памятник».</a:t>
            </a:r>
          </a:p>
          <a:p>
            <a:pPr lvl="0">
              <a:buFont typeface="Wingdings" pitchFamily="2" charset="2"/>
              <a:buChar char="Ø"/>
            </a:pPr>
            <a:endParaRPr lang="ru-RU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3-й - обобщающий (заключительный): </a:t>
            </a:r>
            <a:r>
              <a:rPr lang="ru-RU" sz="2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составление фотоотчета по экскурсиям, рассматривание фотографий, викторина для детей, чтение стихов на патриотическую тему.  </a:t>
            </a:r>
            <a:endParaRPr lang="ru-RU" sz="2000" b="1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45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620688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Сотрудничество с семьёй:</a:t>
            </a:r>
          </a:p>
          <a:p>
            <a:endParaRPr lang="ru-RU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Презентация альбома для  родителей по теме «Памятники Нового Уренгоя – это подвиги северян.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Консультация «Патриотическое воспитание детей в семье»</a:t>
            </a:r>
          </a:p>
          <a:p>
            <a:pPr>
              <a:buFont typeface="Wingdings" pitchFamily="2" charset="2"/>
              <a:buChar char="Ø"/>
            </a:pPr>
            <a:r>
              <a:rPr lang="ru-RU" sz="28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Экскурсии к памятникам  родителей с детьми.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spc="50" dirty="0" err="1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Фотоотчет</a:t>
            </a:r>
            <a:r>
              <a:rPr lang="ru-RU" sz="28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«Мы помним, мы знаем».</a:t>
            </a:r>
            <a:endParaRPr lang="ru-RU" sz="2800" b="1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45\Download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04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7993381"/>
              </p:ext>
            </p:extLst>
          </p:nvPr>
        </p:nvGraphicFramePr>
        <p:xfrm>
          <a:off x="453943" y="1412776"/>
          <a:ext cx="8280921" cy="4646757"/>
        </p:xfrm>
        <a:graphic>
          <a:graphicData uri="http://schemas.openxmlformats.org/drawingml/2006/table">
            <a:tbl>
              <a:tblPr/>
              <a:tblGrid>
                <a:gridCol w="2760307"/>
                <a:gridCol w="2760307"/>
                <a:gridCol w="2760307"/>
              </a:tblGrid>
              <a:tr h="694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Виды деятельности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Форма регистрации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3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192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Рассматривание родителями и детьми фотографий, иллюстраций о памятниках города.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Заочное знакомство родителей и детей с памятниках Нового Уренгоя, умения определять  их по названиям.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Альбом «Памятники Нового Уренгоя»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414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Комплексное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мероприятие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«Памятник бородинскому хлебу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Формирование знания о предыстории памятника, воспитание бережного отношения к хлебу.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Поделки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детей из соленого теста.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000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Экскурсия к «Памятнику бородинскому хлебу»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Воспитание культуры и бережного отношения к памятнику.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Фотографии.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22777" y="260648"/>
            <a:ext cx="50946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План реализации проекта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  <a:r>
              <a:rPr lang="ru-RU" sz="2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неделя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689</TotalTime>
  <Words>1511</Words>
  <Application>Microsoft Office PowerPoint</Application>
  <PresentationFormat>Экран (4:3)</PresentationFormat>
  <Paragraphs>200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Яркая</vt:lpstr>
      <vt:lpstr>Проект  «Патриотическое воспитание»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Памятник Буровой скважине и людям</vt:lpstr>
      <vt:lpstr>Слайд 17</vt:lpstr>
      <vt:lpstr>Памятник Пионерам освоения</vt:lpstr>
      <vt:lpstr>Мемориал Памяти </vt:lpstr>
      <vt:lpstr>Памятник  Бородинскому  хлебу</vt:lpstr>
      <vt:lpstr>Слайд 21</vt:lpstr>
      <vt:lpstr>Слайд 22</vt:lpstr>
      <vt:lpstr>Фотоотчет  «Мы помним, мы знаем…</vt:lpstr>
      <vt:lpstr>Слайд 24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Нового Уренгоя</dc:title>
  <dc:creator>1</dc:creator>
  <cp:lastModifiedBy>12345</cp:lastModifiedBy>
  <cp:revision>90</cp:revision>
  <dcterms:created xsi:type="dcterms:W3CDTF">2012-01-19T09:23:24Z</dcterms:created>
  <dcterms:modified xsi:type="dcterms:W3CDTF">2017-01-31T10:04:02Z</dcterms:modified>
</cp:coreProperties>
</file>