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4" r:id="rId2"/>
    <p:sldId id="262" r:id="rId3"/>
    <p:sldId id="289" r:id="rId4"/>
    <p:sldId id="290" r:id="rId5"/>
    <p:sldId id="270" r:id="rId6"/>
    <p:sldId id="271" r:id="rId7"/>
    <p:sldId id="287" r:id="rId8"/>
    <p:sldId id="277" r:id="rId9"/>
    <p:sldId id="288" r:id="rId10"/>
    <p:sldId id="281" r:id="rId11"/>
    <p:sldId id="295" r:id="rId12"/>
    <p:sldId id="29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Первое впечатление </a:t>
            </a:r>
            <a:r>
              <a:rPr lang="ru-RU" dirty="0" smtClean="0"/>
              <a:t>от   колледжа</a:t>
            </a:r>
            <a:endParaRPr lang="ru-RU" dirty="0"/>
          </a:p>
        </c:rich>
      </c:tx>
      <c:layout/>
    </c:title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первое впечатление от колледжа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радость</c:v>
                </c:pt>
                <c:pt idx="1">
                  <c:v>грусть</c:v>
                </c:pt>
                <c:pt idx="2">
                  <c:v>серьёзность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6</c:v>
                </c:pt>
              </c:numCache>
            </c:numRef>
          </c:val>
        </c:ser>
        <c:gapWidth val="100"/>
        <c:shape val="cone"/>
        <c:axId val="69127552"/>
        <c:axId val="69137536"/>
        <c:axId val="0"/>
      </c:bar3DChart>
      <c:catAx>
        <c:axId val="69127552"/>
        <c:scaling>
          <c:orientation val="minMax"/>
        </c:scaling>
        <c:axPos val="b"/>
        <c:tickLblPos val="nextTo"/>
        <c:crossAx val="69137536"/>
        <c:crosses val="autoZero"/>
        <c:auto val="1"/>
        <c:lblAlgn val="ctr"/>
        <c:lblOffset val="100"/>
      </c:catAx>
      <c:valAx>
        <c:axId val="69137536"/>
        <c:scaling>
          <c:orientation val="minMax"/>
        </c:scaling>
        <c:axPos val="l"/>
        <c:majorGridlines/>
        <c:numFmt formatCode="General" sourceLinked="1"/>
        <c:tickLblPos val="nextTo"/>
        <c:crossAx val="69127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261147707364526"/>
          <c:y val="0.52491214637928651"/>
          <c:w val="0.26871649690208382"/>
          <c:h val="0.17036755496100603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Первое впечатление от группы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Радость</c:v>
                </c:pt>
                <c:pt idx="1">
                  <c:v>Грусть</c:v>
                </c:pt>
                <c:pt idx="2">
                  <c:v>Серьёзность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1</c:v>
                </c:pt>
                <c:pt idx="2">
                  <c:v>6</c:v>
                </c:pt>
              </c:numCache>
            </c:numRef>
          </c:val>
        </c:ser>
        <c:shape val="pyramid"/>
        <c:axId val="69825664"/>
        <c:axId val="69827200"/>
        <c:axId val="0"/>
      </c:bar3DChart>
      <c:catAx>
        <c:axId val="69825664"/>
        <c:scaling>
          <c:orientation val="minMax"/>
        </c:scaling>
        <c:axPos val="b"/>
        <c:tickLblPos val="nextTo"/>
        <c:crossAx val="69827200"/>
        <c:crosses val="autoZero"/>
        <c:auto val="1"/>
        <c:lblAlgn val="ctr"/>
        <c:lblOffset val="100"/>
      </c:catAx>
      <c:valAx>
        <c:axId val="69827200"/>
        <c:scaling>
          <c:orientation val="minMax"/>
        </c:scaling>
        <c:axPos val="l"/>
        <c:majorGridlines/>
        <c:numFmt formatCode="General" sourceLinked="1"/>
        <c:tickLblPos val="nextTo"/>
        <c:crossAx val="6982566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Первое впечатление от мастера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Радость</c:v>
                </c:pt>
                <c:pt idx="1">
                  <c:v>Грусть</c:v>
                </c:pt>
                <c:pt idx="2">
                  <c:v>Серьёзность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gapWidth val="100"/>
        <c:shape val="pyramid"/>
        <c:axId val="69811200"/>
        <c:axId val="74068736"/>
        <c:axId val="0"/>
      </c:bar3DChart>
      <c:catAx>
        <c:axId val="69811200"/>
        <c:scaling>
          <c:orientation val="minMax"/>
        </c:scaling>
        <c:axPos val="b"/>
        <c:tickLblPos val="nextTo"/>
        <c:crossAx val="74068736"/>
        <c:crosses val="autoZero"/>
        <c:auto val="1"/>
        <c:lblAlgn val="ctr"/>
        <c:lblOffset val="100"/>
      </c:catAx>
      <c:valAx>
        <c:axId val="74068736"/>
        <c:scaling>
          <c:orientation val="minMax"/>
        </c:scaling>
        <c:axPos val="l"/>
        <c:majorGridlines/>
        <c:numFmt formatCode="General" sourceLinked="1"/>
        <c:tickLblPos val="nextTo"/>
        <c:crossAx val="6981120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4CC81-8ACE-48FC-8DCD-36A53EF0E6E4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77675-2277-4486-BF65-3A8848300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30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428604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МЕТОДИЧЕСКАЯ РАЗРАБОТКА ПРОЕКТА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Технология формирования лидерских  качеств студентов в группе № 130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142984"/>
            <a:ext cx="864399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</a:rPr>
              <a:t>Уровень образования: основное общее</a:t>
            </a:r>
          </a:p>
          <a:p>
            <a:r>
              <a:rPr lang="ru-RU" i="1" dirty="0" smtClean="0">
                <a:latin typeface="Times New Roman" pitchFamily="18" charset="0"/>
              </a:rPr>
              <a:t>Квалификация: мастер ЖКХА</a:t>
            </a:r>
          </a:p>
          <a:p>
            <a:r>
              <a:rPr lang="ru-RU" i="1" dirty="0" smtClean="0">
                <a:latin typeface="Times New Roman" pitchFamily="18" charset="0"/>
              </a:rPr>
              <a:t>Форма обучения: очная</a:t>
            </a:r>
          </a:p>
          <a:p>
            <a:r>
              <a:rPr lang="ru-RU" i="1" dirty="0" smtClean="0">
                <a:latin typeface="Times New Roman" pitchFamily="18" charset="0"/>
              </a:rPr>
              <a:t>Срок обучения  НПО: 2г и 5 </a:t>
            </a:r>
            <a:r>
              <a:rPr lang="ru-RU" i="1" dirty="0" err="1" smtClean="0">
                <a:latin typeface="Times New Roman" pitchFamily="18" charset="0"/>
              </a:rPr>
              <a:t>мес</a:t>
            </a:r>
            <a:endParaRPr lang="ru-RU" i="1" dirty="0" smtClean="0">
              <a:latin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</a:rPr>
              <a:t>Профиль получаемого профессионального образования: технический</a:t>
            </a:r>
          </a:p>
          <a:p>
            <a:r>
              <a:rPr lang="ru-RU" i="1" dirty="0" smtClean="0">
                <a:latin typeface="Times New Roman" pitchFamily="18" charset="0"/>
              </a:rPr>
              <a:t>Организация: БУ ХМАО-ЮГРЫ «Когалымский политехнический колледж»</a:t>
            </a:r>
          </a:p>
          <a:p>
            <a:r>
              <a:rPr lang="ru-RU" i="1" dirty="0" smtClean="0">
                <a:latin typeface="Times New Roman" pitchFamily="18" charset="0"/>
              </a:rPr>
              <a:t>Автор проекта: Терентьева Светлана Владимировна, мастер производственного обучения, преподаватель спец дисциплин, 1 категории</a:t>
            </a:r>
          </a:p>
          <a:p>
            <a:r>
              <a:rPr lang="ru-RU" i="1" dirty="0" smtClean="0">
                <a:latin typeface="Times New Roman" pitchFamily="18" charset="0"/>
              </a:rPr>
              <a:t>Продолжительность проекта: 2 года и 5 месяцев</a:t>
            </a:r>
          </a:p>
          <a:p>
            <a:r>
              <a:rPr lang="ru-RU" i="1" dirty="0" smtClean="0">
                <a:latin typeface="Times New Roman" pitchFamily="18" charset="0"/>
              </a:rPr>
              <a:t>Участники проекта: педагоги, студенты, родители</a:t>
            </a:r>
          </a:p>
          <a:p>
            <a:r>
              <a:rPr lang="ru-RU" i="1" dirty="0" smtClean="0">
                <a:latin typeface="Times New Roman" pitchFamily="18" charset="0"/>
              </a:rPr>
              <a:t>Актуальность проекта в применении технологии поэтапно в формировании лидерских качеств студентов в группе № 130</a:t>
            </a:r>
          </a:p>
          <a:p>
            <a:r>
              <a:rPr lang="ru-RU" i="1" dirty="0" smtClean="0">
                <a:latin typeface="Times New Roman" pitchFamily="18" charset="0"/>
              </a:rPr>
              <a:t>Цель проекта и задачи заключаются в тестировании на протяжении всего времени обучения студентов и выявления у них с форсированности лидерских качеств.</a:t>
            </a:r>
          </a:p>
          <a:p>
            <a:endParaRPr lang="ru-RU" dirty="0"/>
          </a:p>
        </p:txBody>
      </p:sp>
      <p:pic>
        <p:nvPicPr>
          <p:cNvPr id="5" name="Содержимое 3" descr="C01-27.jpg"/>
          <p:cNvPicPr>
            <a:picLocks noChangeAspect="1"/>
          </p:cNvPicPr>
          <p:nvPr/>
        </p:nvPicPr>
        <p:blipFill>
          <a:blip r:embed="rId2" cstate="print"/>
          <a:srcRect l="22703" r="34530"/>
          <a:stretch>
            <a:fillRect/>
          </a:stretch>
        </p:blipFill>
        <p:spPr>
          <a:xfrm>
            <a:off x="5643570" y="5143512"/>
            <a:ext cx="3071834" cy="1714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6996"/>
                <a:gridCol w="5207004"/>
              </a:tblGrid>
              <a:tr h="342900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группы  в интернете «Мастер ЖКХ»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sz="18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None/>
                      </a:pPr>
                      <a:endParaRPr lang="ru-RU" sz="18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None/>
                      </a:pPr>
                      <a:endParaRPr lang="ru-RU" sz="18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None/>
                      </a:pPr>
                      <a:endParaRPr lang="ru-RU" sz="18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Напечатана публикация </a:t>
                      </a:r>
                    </a:p>
                    <a:p>
                      <a:pPr algn="ctr">
                        <a:buNone/>
                      </a:pPr>
                      <a:r>
                        <a:rPr lang="ru-RU" sz="18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Гезалова</a:t>
                      </a:r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Гюльали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«Рассуждение о дружбе»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Содержимое 6" descr="D:\Документы Терентьевой С.В\Изображения\фото 130 столовая и тд\DSC03965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57166"/>
            <a:ext cx="478634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Документы Терентьевой С.В\Изображения\фото 130 столовая и тд\DSC03968.jpg"/>
          <p:cNvPicPr/>
          <p:nvPr/>
        </p:nvPicPr>
        <p:blipFill>
          <a:blip r:embed="rId3" cstate="print"/>
          <a:srcRect l="10895" t="5780" r="18290" b="4624"/>
          <a:stretch>
            <a:fillRect/>
          </a:stretch>
        </p:blipFill>
        <p:spPr bwMode="auto">
          <a:xfrm>
            <a:off x="0" y="857232"/>
            <a:ext cx="400049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Документы Терентьевой С.В\Изображения\фото 130 столовая и тд\DSC03958.jpg"/>
          <p:cNvPicPr/>
          <p:nvPr/>
        </p:nvPicPr>
        <p:blipFill>
          <a:blip r:embed="rId4" cstate="print"/>
          <a:srcRect t="9615" r="2672" b="5769"/>
          <a:stretch>
            <a:fillRect/>
          </a:stretch>
        </p:blipFill>
        <p:spPr bwMode="auto">
          <a:xfrm>
            <a:off x="3929058" y="3286124"/>
            <a:ext cx="5214942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3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642919"/>
            <a:ext cx="87868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защите письменной квалификационной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 группе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130 предложили 14 студентам устроиться на работу в ООО «УСО» и остальным 5-м подойти в организацию и записаться на собеседование. Завершили обучение в группе 130- 4 хорошиста.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На протяжении 2,5 лет применяя комплекс психолого-педагогических технологий, а именно выявляя лидерские качества в группе, можно с уверенностью сказать, что эти технологии имеют место быть в обучении студентов  для  достижения  задач: Правительства  РФ, ФГОС, работодателей.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130 предложили 14 студентам устроиться на работу в ООО «УСО» и остальным 5-м подойти в организацию и записаться на собеседование. Завершили обучение в группе 130- 4 хорошиста.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30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0" y="0"/>
            <a:ext cx="9001156" cy="6858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защите письменной квалификационной работы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группе № 130 предложили 14 студентам устроиться на работу в ООО «УСО» и остальным 5-м подойти в организацию и записаться на собеседование. Завершили обучение в группе 130- 4 хорошиста.</a:t>
            </a:r>
          </a:p>
          <a:p>
            <a:pPr algn="just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На протяжении 2,5 лет применяя комплекс психолого-педагогических технологий, а именно выявляя лидерские качества в группе, можно с уверенностью сказать, что эти технологии имеют место быть в обучении студентов  для  достижения  задач: Правительства  РФ, ФГОС, работодателей.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30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00108"/>
            <a:ext cx="8856984" cy="51260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57166"/>
            <a:ext cx="164307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Правительство РФ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428604"/>
            <a:ext cx="142876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ФГОС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428604"/>
            <a:ext cx="15001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Общество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428604"/>
            <a:ext cx="171451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Работодатели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000364" y="2143116"/>
            <a:ext cx="300039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БУ «Когалымский</a:t>
            </a:r>
          </a:p>
          <a:p>
            <a:pPr algn="ctr"/>
            <a:r>
              <a:rPr lang="ru-RU" dirty="0" smtClean="0"/>
              <a:t>политехнический</a:t>
            </a:r>
          </a:p>
          <a:p>
            <a:pPr algn="ctr"/>
            <a:r>
              <a:rPr lang="ru-RU" dirty="0" smtClean="0"/>
              <a:t>колледж»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5" idx="2"/>
          </p:cNvCxnSpPr>
          <p:nvPr/>
        </p:nvCxnSpPr>
        <p:spPr>
          <a:xfrm rot="16200000" flipH="1">
            <a:off x="1946653" y="589339"/>
            <a:ext cx="714380" cy="2536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214678" y="1500174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697016" y="1660910"/>
            <a:ext cx="571504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" idx="2"/>
            <a:endCxn id="11" idx="7"/>
          </p:cNvCxnSpPr>
          <p:nvPr/>
        </p:nvCxnSpPr>
        <p:spPr>
          <a:xfrm rot="5400000">
            <a:off x="6065018" y="996518"/>
            <a:ext cx="789408" cy="1796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Улыбающееся лицо 19"/>
          <p:cNvSpPr/>
          <p:nvPr/>
        </p:nvSpPr>
        <p:spPr>
          <a:xfrm>
            <a:off x="0" y="1643050"/>
            <a:ext cx="1857388" cy="10001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абитуриент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785918" y="2285992"/>
            <a:ext cx="128588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1" idx="1"/>
            <a:endCxn id="20" idx="6"/>
          </p:cNvCxnSpPr>
          <p:nvPr/>
        </p:nvCxnSpPr>
        <p:spPr>
          <a:xfrm rot="16200000" flipV="1">
            <a:off x="2575342" y="1425162"/>
            <a:ext cx="146466" cy="1582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5429256" y="2071678"/>
            <a:ext cx="278608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Мастер </a:t>
            </a:r>
            <a:r>
              <a:rPr lang="ru-RU" dirty="0" err="1" smtClean="0"/>
              <a:t>п</a:t>
            </a:r>
            <a:r>
              <a:rPr lang="ru-RU" dirty="0" smtClean="0"/>
              <a:t>/о</a:t>
            </a:r>
            <a:endParaRPr lang="ru-RU" dirty="0"/>
          </a:p>
        </p:txBody>
      </p:sp>
      <p:sp>
        <p:nvSpPr>
          <p:cNvPr id="29" name="Улыбающееся лицо 28"/>
          <p:cNvSpPr/>
          <p:nvPr/>
        </p:nvSpPr>
        <p:spPr>
          <a:xfrm>
            <a:off x="5715008" y="3286124"/>
            <a:ext cx="1143008" cy="10001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СТУДЕНТ</a:t>
            </a:r>
            <a:endParaRPr lang="ru-RU" dirty="0"/>
          </a:p>
        </p:txBody>
      </p:sp>
      <p:sp>
        <p:nvSpPr>
          <p:cNvPr id="30" name="Улыбающееся лицо 29"/>
          <p:cNvSpPr/>
          <p:nvPr/>
        </p:nvSpPr>
        <p:spPr>
          <a:xfrm>
            <a:off x="7286612" y="3214686"/>
            <a:ext cx="1143040" cy="107157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СТУДЕНТ</a:t>
            </a:r>
            <a:endParaRPr lang="ru-RU" dirty="0"/>
          </a:p>
        </p:txBody>
      </p:sp>
      <p:sp>
        <p:nvSpPr>
          <p:cNvPr id="31" name="Улыбающееся лицо 30"/>
          <p:cNvSpPr/>
          <p:nvPr/>
        </p:nvSpPr>
        <p:spPr>
          <a:xfrm>
            <a:off x="6572264" y="3214686"/>
            <a:ext cx="1143008" cy="10001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СТУДЕНТ</a:t>
            </a:r>
            <a:endParaRPr lang="ru-RU" dirty="0"/>
          </a:p>
        </p:txBody>
      </p:sp>
      <p:cxnSp>
        <p:nvCxnSpPr>
          <p:cNvPr id="35" name="Прямая со стрелкой 34"/>
          <p:cNvCxnSpPr>
            <a:endCxn id="29" idx="0"/>
          </p:cNvCxnSpPr>
          <p:nvPr/>
        </p:nvCxnSpPr>
        <p:spPr>
          <a:xfrm rot="10800000" flipV="1">
            <a:off x="6286512" y="3214686"/>
            <a:ext cx="28575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H="1">
            <a:off x="7072330" y="3214686"/>
            <a:ext cx="7143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6" idx="5"/>
            <a:endCxn id="30" idx="0"/>
          </p:cNvCxnSpPr>
          <p:nvPr/>
        </p:nvCxnSpPr>
        <p:spPr>
          <a:xfrm rot="16200000" flipH="1">
            <a:off x="7749033" y="3105587"/>
            <a:ext cx="167390" cy="50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Левая фигурная скобка 43"/>
          <p:cNvSpPr/>
          <p:nvPr/>
        </p:nvSpPr>
        <p:spPr>
          <a:xfrm rot="16200000">
            <a:off x="6893735" y="3536156"/>
            <a:ext cx="392909" cy="1893107"/>
          </a:xfrm>
          <a:prstGeom prst="leftBrace">
            <a:avLst>
              <a:gd name="adj1" fmla="val 726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лыбающееся лицо 44"/>
          <p:cNvSpPr/>
          <p:nvPr/>
        </p:nvSpPr>
        <p:spPr>
          <a:xfrm>
            <a:off x="6429388" y="4714884"/>
            <a:ext cx="1285884" cy="107157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выпускник</a:t>
            </a:r>
            <a:endParaRPr lang="ru-RU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rot="5400000" flipH="1" flipV="1">
            <a:off x="6428594" y="2714620"/>
            <a:ext cx="500145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857224" y="214290"/>
            <a:ext cx="80724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5400000">
            <a:off x="7358082" y="285728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>
            <a:off x="5108183" y="321051"/>
            <a:ext cx="21351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endCxn id="6" idx="0"/>
          </p:cNvCxnSpPr>
          <p:nvPr/>
        </p:nvCxnSpPr>
        <p:spPr>
          <a:xfrm rot="5400000">
            <a:off x="2964645" y="3214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5400000">
            <a:off x="785786" y="285728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45" idx="6"/>
            <a:endCxn id="45" idx="6"/>
          </p:cNvCxnSpPr>
          <p:nvPr/>
        </p:nvCxnSpPr>
        <p:spPr>
          <a:xfrm>
            <a:off x="7715272" y="5250669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10800000">
            <a:off x="7715272" y="5143512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rot="10800000" flipV="1">
            <a:off x="3643306" y="3000372"/>
            <a:ext cx="200026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0" y="3143248"/>
            <a:ext cx="450056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</a:rPr>
              <a:t>Технология формирование лидерских  качеств по результатам профессионального модуля, согласно общих компетенций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0" y="4357694"/>
            <a:ext cx="5857884" cy="2500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1.В коллективе проводится тест-игра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(для выявления лидеров группы)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2.Провести социометрию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(для быстрого выявления неформального лидера)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3.Выдать практические поручения для выявления духа соревнования и наработок профессиональных компетенций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4.Конкуренция подкрепляется отчётно-перевыборными собраниями.</a:t>
            </a:r>
          </a:p>
          <a:p>
            <a:endParaRPr lang="ru-RU" dirty="0"/>
          </a:p>
        </p:txBody>
      </p:sp>
      <p:cxnSp>
        <p:nvCxnSpPr>
          <p:cNvPr id="100" name="Прямая со стрелкой 99"/>
          <p:cNvCxnSpPr/>
          <p:nvPr/>
        </p:nvCxnSpPr>
        <p:spPr>
          <a:xfrm rot="5400000">
            <a:off x="71406" y="464344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42844" y="142852"/>
          <a:ext cx="878687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0" y="3429000"/>
          <a:ext cx="9144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Tm="30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2557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2428868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7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социометрии: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7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Не формальный лидер большинством голосов вышли трое: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7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Марьясич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Илья-6 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7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Лисовенко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Денис -4г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7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Покровский Юрий – 4г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7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7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 на понятия.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7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работы: На доске произведена запись: наклонена цифра «6» в право на 10º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7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Задался вопрос: Что написано на доске?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7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7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Овал         -   4чел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7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Цифра «6»-  9чел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7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Крюк        -  8 чел</a:t>
            </a:r>
          </a:p>
          <a:p>
            <a:pPr marL="0" marR="0" lvl="0" indent="47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у 12 человек не стандартное мышление. На уроках особый акцент проводить на определения и на понятия. Максимально вызывать студентов к доске сообщениями, докладами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30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АКТИВ    ГРУППЫ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357165"/>
          <a:ext cx="9144000" cy="6402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1384"/>
                <a:gridCol w="3222616"/>
              </a:tblGrid>
              <a:tr h="360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Обязанности (должность) в группе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Ф.И.О обучающихся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Староста          (</a:t>
                      </a:r>
                      <a:r>
                        <a:rPr lang="ru-RU" sz="20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генеральный 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Бабаев Али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 старосты  (</a:t>
                      </a:r>
                      <a:r>
                        <a:rPr lang="ru-RU" sz="20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главный инженер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Гезалов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Гюльали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Физорг 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бригадир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подгруппы)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Галлямов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Эдуард</a:t>
                      </a:r>
                    </a:p>
                  </a:txBody>
                  <a:tcPr/>
                </a:tc>
              </a:tr>
              <a:tr h="621404">
                <a:tc>
                  <a:txBody>
                    <a:bodyPr/>
                    <a:lstStyle/>
                    <a:p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Завхоз 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(трудовой сектор, 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бригадир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подгруппы)</a:t>
                      </a:r>
                      <a:endParaRPr lang="ru-RU" sz="2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Дануца Денис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Казначей (</a:t>
                      </a:r>
                      <a:r>
                        <a:rPr lang="ru-RU" sz="20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экономист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Лисовенко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Денис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Инспектор по ТБ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Кононович Виталий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80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Инспектор по психологии, секретарь </a:t>
                      </a:r>
                      <a:r>
                        <a:rPr lang="ru-RU" sz="20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–референт  ДП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Марьясич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Илья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80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Ответственный  за транспорт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ru-RU" sz="2000" b="1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нач</a:t>
                      </a:r>
                      <a:r>
                        <a:rPr lang="ru-RU" sz="20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транспортного цеха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Бабаев Али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18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Учебный сектор (</a:t>
                      </a:r>
                      <a:r>
                        <a:rPr lang="ru-RU" sz="20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звеньевые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Лисовенко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Денис,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Захарко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Вадим,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Мозолевский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Максим, Покровский Юрий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2505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Составитель пор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тфолио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группы  (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Мозолевский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Максим, 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Лисовенко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Денис, Покровский Юрий,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Курач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Александр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 advTm="3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14315"/>
          <a:ext cx="8786874" cy="6320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37"/>
                <a:gridCol w="4393437"/>
              </a:tblGrid>
              <a:tr h="428603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ПРОФКОМ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376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Культурно массовый сектор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(выступления)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Виденеев Денис,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Курач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Александр,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Марьясич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Илья,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Лапшонков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Дмитрий,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Лисовенко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Денис, Покровский Юрий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376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Культурно массовый сектор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 поход, экскурсия),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лектор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кл.часов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Гезалов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Гюльали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Галлямов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Эдуард,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Мозолевский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Максим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3760"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Волонтёры (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курьер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МОУ СОШ № 8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МОУ СОШ № 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1.Галлымов Эдуард, </a:t>
                      </a:r>
                      <a:r>
                        <a:rPr lang="ru-RU" sz="1800" u="sng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Мозолевский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Максим,  </a:t>
                      </a:r>
                      <a:r>
                        <a:rPr lang="ru-RU" sz="1800" u="sng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Захарко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Вадим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Виденеев Денис, Дануца Денис,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Ахундзаде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Рагим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3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Редколлегия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Дануца  Денис, Султанов Ананд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3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Оператор ЭВМ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Исанбаев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Олег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3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Военный сектор 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(командир отделения - физорг)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Звеньевой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Галлямов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Эдуард    (командир отделения)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Ахундзаде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Рагим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(командир звена, бригадир 1);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2.Покровский Юрий ( командир звена, бригадир 2)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Tm="3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3071802" y="214290"/>
            <a:ext cx="1500198" cy="121444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Группа 130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rot="16200000" flipH="1">
            <a:off x="4071935" y="1428737"/>
            <a:ext cx="28575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14282" y="785794"/>
            <a:ext cx="235745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Практико-ориентированный подход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143372" y="1428736"/>
            <a:ext cx="271464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Сборка модулей сантехнической установки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643176" y="1000108"/>
            <a:ext cx="428626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143372" y="2857496"/>
            <a:ext cx="2500330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Создания видеоролика</a:t>
            </a:r>
          </a:p>
          <a:p>
            <a:pPr algn="ctr"/>
            <a:r>
              <a:rPr lang="ru-RU" dirty="0" smtClean="0"/>
              <a:t>по профессии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H="1">
            <a:off x="3286116" y="2143116"/>
            <a:ext cx="164307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7000892" y="1142984"/>
            <a:ext cx="2143108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Комиссии из нефтяных организаций и департамента образования</a:t>
            </a:r>
            <a:endParaRPr lang="ru-RU" dirty="0"/>
          </a:p>
        </p:txBody>
      </p:sp>
      <p:cxnSp>
        <p:nvCxnSpPr>
          <p:cNvPr id="17" name="Прямая со стрелкой 16"/>
          <p:cNvCxnSpPr>
            <a:stCxn id="6" idx="7"/>
          </p:cNvCxnSpPr>
          <p:nvPr/>
        </p:nvCxnSpPr>
        <p:spPr>
          <a:xfrm rot="5400000" flipH="1" flipV="1">
            <a:off x="6718421" y="1313656"/>
            <a:ext cx="24514" cy="5404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7286644" y="3214686"/>
            <a:ext cx="171448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Региональный конкурс</a:t>
            </a:r>
          </a:p>
          <a:p>
            <a:pPr algn="ctr"/>
            <a:r>
              <a:rPr lang="ru-RU" dirty="0" smtClean="0"/>
              <a:t>2 место 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stCxn id="9" idx="6"/>
            <a:endCxn id="18" idx="1"/>
          </p:cNvCxnSpPr>
          <p:nvPr/>
        </p:nvCxnSpPr>
        <p:spPr>
          <a:xfrm>
            <a:off x="6643702" y="3643314"/>
            <a:ext cx="642942" cy="1428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4786314" y="0"/>
            <a:ext cx="2143140" cy="1214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Участие в интеллектуальных играх</a:t>
            </a:r>
          </a:p>
          <a:p>
            <a:pPr algn="ctr"/>
            <a:r>
              <a:rPr lang="ru-RU" dirty="0" smtClean="0"/>
              <a:t>колледжа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3643306" y="4643446"/>
            <a:ext cx="3143272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Лучший по профессии среди 1 курсов</a:t>
            </a:r>
          </a:p>
          <a:p>
            <a:pPr algn="ctr"/>
            <a:r>
              <a:rPr lang="ru-RU" dirty="0" smtClean="0"/>
              <a:t>колледжа</a:t>
            </a:r>
          </a:p>
          <a:p>
            <a:pPr algn="ctr"/>
            <a:r>
              <a:rPr lang="ru-RU" dirty="0" smtClean="0"/>
              <a:t>«Слесарное дело»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429520" y="4572008"/>
            <a:ext cx="1500166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2-е место и 4-е</a:t>
            </a:r>
            <a:endParaRPr lang="ru-RU" dirty="0"/>
          </a:p>
        </p:txBody>
      </p:sp>
      <p:cxnSp>
        <p:nvCxnSpPr>
          <p:cNvPr id="32" name="Прямая со стрелкой 31"/>
          <p:cNvCxnSpPr>
            <a:stCxn id="29" idx="6"/>
          </p:cNvCxnSpPr>
          <p:nvPr/>
        </p:nvCxnSpPr>
        <p:spPr>
          <a:xfrm>
            <a:off x="6786578" y="5464983"/>
            <a:ext cx="64294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2428860" y="2786058"/>
            <a:ext cx="328614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28" idx="2"/>
          </p:cNvCxnSpPr>
          <p:nvPr/>
        </p:nvCxnSpPr>
        <p:spPr>
          <a:xfrm flipV="1">
            <a:off x="4500562" y="607211"/>
            <a:ext cx="285752" cy="357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7500958" y="0"/>
            <a:ext cx="1643042" cy="1000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Призовое</a:t>
            </a:r>
          </a:p>
          <a:p>
            <a:pPr algn="ctr"/>
            <a:r>
              <a:rPr lang="ru-RU" dirty="0" smtClean="0"/>
              <a:t>первое  место</a:t>
            </a:r>
            <a:endParaRPr lang="ru-RU" dirty="0"/>
          </a:p>
        </p:txBody>
      </p:sp>
      <p:cxnSp>
        <p:nvCxnSpPr>
          <p:cNvPr id="39" name="Прямая со стрелкой 38"/>
          <p:cNvCxnSpPr>
            <a:stCxn id="28" idx="6"/>
            <a:endCxn id="37" idx="1"/>
          </p:cNvCxnSpPr>
          <p:nvPr/>
        </p:nvCxnSpPr>
        <p:spPr>
          <a:xfrm flipV="1">
            <a:off x="6929454" y="500054"/>
            <a:ext cx="571504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214282" y="2071678"/>
            <a:ext cx="2500330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Участие в спортивных и культурно-массовых мероприятиях</a:t>
            </a:r>
            <a:endParaRPr lang="ru-RU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 rot="5400000">
            <a:off x="2428860" y="1428736"/>
            <a:ext cx="100013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42" idx="4"/>
          </p:cNvCxnSpPr>
          <p:nvPr/>
        </p:nvCxnSpPr>
        <p:spPr>
          <a:xfrm rot="16200000" flipH="1">
            <a:off x="1303712" y="4018362"/>
            <a:ext cx="357190" cy="35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142844" y="4214818"/>
            <a:ext cx="278608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Только призовые</a:t>
            </a:r>
          </a:p>
          <a:p>
            <a:pPr algn="ctr"/>
            <a:r>
              <a:rPr lang="ru-RU" dirty="0" smtClean="0"/>
              <a:t>1 и 2 места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0" y="0"/>
            <a:ext cx="1785918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Мастер </a:t>
            </a:r>
            <a:r>
              <a:rPr lang="ru-RU" dirty="0" err="1" smtClean="0"/>
              <a:t>п</a:t>
            </a:r>
            <a:r>
              <a:rPr lang="ru-RU" dirty="0" smtClean="0"/>
              <a:t>/о</a:t>
            </a:r>
            <a:endParaRPr lang="ru-RU" dirty="0"/>
          </a:p>
        </p:txBody>
      </p:sp>
      <p:cxnSp>
        <p:nvCxnSpPr>
          <p:cNvPr id="55" name="Прямая со стрелкой 54"/>
          <p:cNvCxnSpPr>
            <a:stCxn id="53" idx="3"/>
          </p:cNvCxnSpPr>
          <p:nvPr/>
        </p:nvCxnSpPr>
        <p:spPr>
          <a:xfrm>
            <a:off x="1785918" y="285740"/>
            <a:ext cx="1285884" cy="3571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0" y="5429264"/>
            <a:ext cx="378618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группы в интернете</a:t>
            </a:r>
          </a:p>
          <a:p>
            <a:pPr algn="ctr"/>
            <a:r>
              <a:rPr lang="ru-RU" dirty="0" smtClean="0"/>
              <a:t>для получения информации</a:t>
            </a:r>
            <a:endParaRPr lang="ru-RU" dirty="0"/>
          </a:p>
        </p:txBody>
      </p:sp>
      <p:cxnSp>
        <p:nvCxnSpPr>
          <p:cNvPr id="59" name="Прямая со стрелкой 58"/>
          <p:cNvCxnSpPr/>
          <p:nvPr/>
        </p:nvCxnSpPr>
        <p:spPr>
          <a:xfrm rot="5400000">
            <a:off x="1321571" y="3178967"/>
            <a:ext cx="407196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30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428604"/>
          <a:ext cx="8667768" cy="2110073"/>
        </p:xfrm>
        <a:graphic>
          <a:graphicData uri="http://schemas.openxmlformats.org/drawingml/2006/table">
            <a:tbl>
              <a:tblPr/>
              <a:tblGrid>
                <a:gridCol w="2878428"/>
                <a:gridCol w="5789340"/>
              </a:tblGrid>
              <a:tr h="527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Направление деятельности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Культурно массовый сектор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Выступления: «Посвящение в рабочие»; «Вечер нового года»; « Памяти павшим»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«Волонтёр»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Виденеев Денис,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Курач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Александр,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Марьясич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Илья,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Лапшонков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Дмитрий,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Лисовенко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Денис, Покровский Юрий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Мозолевский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М.О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(призы, устная благодарность, грамота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892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ДОСТИЖЕНИЯ И УСПЕХИ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571744"/>
          <a:ext cx="8643997" cy="4064000"/>
        </p:xfrm>
        <a:graphic>
          <a:graphicData uri="http://schemas.openxmlformats.org/drawingml/2006/table">
            <a:tbl>
              <a:tblPr/>
              <a:tblGrid>
                <a:gridCol w="2870533"/>
                <a:gridCol w="5773464"/>
              </a:tblGrid>
              <a:tr h="406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Спортивный сектор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спортивных мероприятиях посвящённому «Дню здоровья», «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Амрейслинг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«Мини-футбол», «Малый теннис,»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«А, ну-ка парни. Троеборье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«Волейбол»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313" marR="55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Вся группа.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место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(командное)– бег с препятствиями, метание гранаты, подтягивание на перекладине.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Курач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Александр и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Исанбаев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Олег-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место командное (личное 1,2 места)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Медали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2-мето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плаванье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командное(личное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место)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313" marR="55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6866" name="Рисунок 45" descr="P41401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464975" y="3321843"/>
            <a:ext cx="271464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3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Документы Терентьевой С.В\Мастер ЖКХ\130\группа 130\Чеканка фото\Фото0435.jpg"/>
          <p:cNvPicPr>
            <a:picLocks noChangeAspect="1" noChangeArrowheads="1"/>
          </p:cNvPicPr>
          <p:nvPr/>
        </p:nvPicPr>
        <p:blipFill>
          <a:blip r:embed="rId2" cstate="print"/>
          <a:srcRect l="13903" t="4216" r="18654" b="4721"/>
          <a:stretch>
            <a:fillRect/>
          </a:stretch>
        </p:blipFill>
        <p:spPr bwMode="auto">
          <a:xfrm>
            <a:off x="3071802" y="4643446"/>
            <a:ext cx="2427235" cy="2214554"/>
          </a:xfrm>
          <a:prstGeom prst="rect">
            <a:avLst/>
          </a:prstGeom>
          <a:noFill/>
        </p:spPr>
      </p:pic>
      <p:pic>
        <p:nvPicPr>
          <p:cNvPr id="30723" name="Picture 3" descr="D:\Документы Терентьевой С.В\Мастер ЖКХ\130\группа 130\Чеканка фото\Фото0434.jpg"/>
          <p:cNvPicPr>
            <a:picLocks noChangeAspect="1" noChangeArrowheads="1"/>
          </p:cNvPicPr>
          <p:nvPr/>
        </p:nvPicPr>
        <p:blipFill>
          <a:blip r:embed="rId3" cstate="print"/>
          <a:srcRect l="13903" t="2698" r="15784" b="3203"/>
          <a:stretch>
            <a:fillRect/>
          </a:stretch>
        </p:blipFill>
        <p:spPr bwMode="auto">
          <a:xfrm>
            <a:off x="285720" y="4643446"/>
            <a:ext cx="2653629" cy="2214554"/>
          </a:xfrm>
          <a:prstGeom prst="rect">
            <a:avLst/>
          </a:prstGeom>
          <a:noFill/>
        </p:spPr>
      </p:pic>
      <p:pic>
        <p:nvPicPr>
          <p:cNvPr id="6" name="Рисунок 5" descr="D:\Документы Терентьевой С.В\Кабинет\DSC0397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143380"/>
            <a:ext cx="214314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143504" y="5934670"/>
            <a:ext cx="4000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Дануца  Денис </a:t>
            </a:r>
          </a:p>
          <a:p>
            <a:pPr algn="ctr"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выиграл из всех предложенных эмблем группы «Мастер ЖКХ</a:t>
            </a:r>
            <a:endParaRPr lang="ru-RU" dirty="0"/>
          </a:p>
        </p:txBody>
      </p:sp>
      <p:pic>
        <p:nvPicPr>
          <p:cNvPr id="8" name="Picture 3" descr="D:\Документы Терентьевой С.В\Мастер ЖКХ\фото 130 столовая и тд\DSC039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14346" y="0"/>
            <a:ext cx="9644130" cy="428625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0"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944</Words>
  <Application>Microsoft Office PowerPoint</Application>
  <PresentationFormat>Экран (4:3)</PresentationFormat>
  <Paragraphs>162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АКТИВ    ГРУППЫ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формирование лидерских  качеств</dc:title>
  <dc:creator>Светлана Владимировна Терентьева</dc:creator>
  <cp:lastModifiedBy>Светлана Владимировна Терентьева</cp:lastModifiedBy>
  <cp:revision>163</cp:revision>
  <dcterms:modified xsi:type="dcterms:W3CDTF">2017-02-08T03:10:05Z</dcterms:modified>
</cp:coreProperties>
</file>