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82" r:id="rId2"/>
    <p:sldId id="296" r:id="rId3"/>
    <p:sldId id="298" r:id="rId4"/>
    <p:sldId id="301" r:id="rId5"/>
    <p:sldId id="302" r:id="rId6"/>
    <p:sldId id="303" r:id="rId7"/>
    <p:sldId id="304" r:id="rId8"/>
    <p:sldId id="313" r:id="rId9"/>
    <p:sldId id="284" r:id="rId10"/>
    <p:sldId id="263" r:id="rId11"/>
    <p:sldId id="264" r:id="rId12"/>
    <p:sldId id="266" r:id="rId13"/>
    <p:sldId id="297" r:id="rId14"/>
    <p:sldId id="295" r:id="rId15"/>
    <p:sldId id="269" r:id="rId16"/>
    <p:sldId id="278" r:id="rId17"/>
    <p:sldId id="283" r:id="rId18"/>
    <p:sldId id="309" r:id="rId19"/>
    <p:sldId id="289" r:id="rId20"/>
    <p:sldId id="307" r:id="rId21"/>
    <p:sldId id="308" r:id="rId22"/>
    <p:sldId id="311" r:id="rId23"/>
    <p:sldId id="31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192" autoAdjust="0"/>
    <p:restoredTop sz="87189" autoAdjust="0"/>
  </p:normalViewPr>
  <p:slideViewPr>
    <p:cSldViewPr>
      <p:cViewPr>
        <p:scale>
          <a:sx n="70" d="100"/>
          <a:sy n="70" d="100"/>
        </p:scale>
        <p:origin x="-1140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6F288-25BB-4481-9D0D-D7911673C0FA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CA9D7-EC99-4BE6-91CD-D296C11F9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43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A9D7-EC99-4BE6-91CD-D296C11F999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7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A9D7-EC99-4BE6-91CD-D296C11F999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44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24710CD-2312-4282-ADEC-09C7823FD593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637710F-E345-4877-8DA0-E48B60C96A2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10CD-2312-4282-ADEC-09C7823FD593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710F-E345-4877-8DA0-E48B60C96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10CD-2312-4282-ADEC-09C7823FD593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710F-E345-4877-8DA0-E48B60C96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4710CD-2312-4282-ADEC-09C7823FD593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37710F-E345-4877-8DA0-E48B60C96A2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24710CD-2312-4282-ADEC-09C7823FD593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637710F-E345-4877-8DA0-E48B60C96A2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10CD-2312-4282-ADEC-09C7823FD593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710F-E345-4877-8DA0-E48B60C96A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10CD-2312-4282-ADEC-09C7823FD593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710F-E345-4877-8DA0-E48B60C96A2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4710CD-2312-4282-ADEC-09C7823FD593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37710F-E345-4877-8DA0-E48B60C96A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10CD-2312-4282-ADEC-09C7823FD593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710F-E345-4877-8DA0-E48B60C96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4710CD-2312-4282-ADEC-09C7823FD593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37710F-E345-4877-8DA0-E48B60C96A2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4710CD-2312-4282-ADEC-09C7823FD593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37710F-E345-4877-8DA0-E48B60C96A2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4710CD-2312-4282-ADEC-09C7823FD593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37710F-E345-4877-8DA0-E48B60C96A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9328" y="1412776"/>
            <a:ext cx="7918648" cy="208823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    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00" l="0" r="99143">
                        <a14:backgroundMark x1="76857" y1="18600" x2="76857" y2="18600"/>
                        <a14:backgroundMark x1="81429" y1="22400" x2="81429" y2="22400"/>
                        <a14:backgroundMark x1="3143" y1="26800" x2="3143" y2="2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400" y="2492896"/>
            <a:ext cx="2948488" cy="42121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15976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cap="small" dirty="0" smtClean="0">
                <a:solidFill>
                  <a:prstClr val="black"/>
                </a:solidFill>
                <a:ea typeface="+mj-ea"/>
                <a:cs typeface="+mj-cs"/>
              </a:rPr>
              <a:t>старшая группа </a:t>
            </a:r>
            <a:r>
              <a:rPr lang="ru-RU" sz="2400" b="1" cap="small" dirty="0">
                <a:solidFill>
                  <a:prstClr val="black"/>
                </a:solidFill>
                <a:ea typeface="+mj-ea"/>
                <a:cs typeface="+mj-cs"/>
              </a:rPr>
              <a:t>№7                           </a:t>
            </a:r>
            <a:r>
              <a:rPr lang="ru-RU" sz="2400" b="1" cap="small" dirty="0" smtClean="0">
                <a:solidFill>
                  <a:prstClr val="black"/>
                </a:solidFill>
                <a:ea typeface="+mj-ea"/>
                <a:cs typeface="+mj-cs"/>
              </a:rPr>
              <a:t>«</a:t>
            </a:r>
            <a:r>
              <a:rPr lang="ru-RU" sz="2400" b="1" cap="small" dirty="0" err="1">
                <a:solidFill>
                  <a:prstClr val="black"/>
                </a:solidFill>
                <a:ea typeface="+mj-ea"/>
                <a:cs typeface="+mj-cs"/>
              </a:rPr>
              <a:t>Карлсон</a:t>
            </a:r>
            <a:r>
              <a:rPr lang="ru-RU" sz="2400" b="1" cap="small" dirty="0">
                <a:solidFill>
                  <a:prstClr val="black"/>
                </a:solidFill>
                <a:ea typeface="+mj-ea"/>
                <a:cs typeface="+mj-cs"/>
              </a:rPr>
              <a:t>»</a:t>
            </a:r>
            <a:br>
              <a:rPr lang="ru-RU" sz="2400" b="1" cap="small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400" b="1" cap="small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412776"/>
            <a:ext cx="66202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</a:t>
            </a:r>
            <a: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</a:t>
            </a:r>
            <a:b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«Лук – зеленый друг»</a:t>
            </a:r>
            <a:b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67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72808" cy="63894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ы взяли землю для посадки лука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лук друг\IMG_858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380526" cy="47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5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920880" cy="79208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Подготовили лук </a:t>
            </a:r>
            <a:r>
              <a:rPr lang="ru-RU" dirty="0" smtClean="0">
                <a:solidFill>
                  <a:schemeClr val="tx1"/>
                </a:solidFill>
              </a:rPr>
              <a:t>срезали корни,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обрезали верхушки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F:\лук друг\IMG_858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72074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71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27168" cy="7969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Взяли баночки, и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стаканчики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F:\лук друг\IMG_85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450100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лук друг\IMG_85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24847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4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211144" cy="994122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</a:pPr>
            <a:r>
              <a:rPr lang="ru-RU" sz="36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Насыпали землю в </a:t>
            </a:r>
            <a:r>
              <a:rPr lang="ru-RU" sz="360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стаканчики, и </a:t>
            </a:r>
            <a:r>
              <a:rPr lang="ru-RU" sz="36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налили воду в баночки</a:t>
            </a:r>
            <a:r>
              <a:rPr lang="ru-RU" sz="2800" cap="none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800" cap="none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760640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8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лук друг\IMG_859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8306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9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344816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 «Лучок золотой бочок»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лук друг\IMG_86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0435" y="980728"/>
            <a:ext cx="4784443" cy="313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лук друг\IMG_86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7" y="3662549"/>
            <a:ext cx="4262065" cy="31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8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лук друг\IMG_861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94" y="1196752"/>
            <a:ext cx="775094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95536" y="332656"/>
            <a:ext cx="7992888" cy="936104"/>
          </a:xfrm>
        </p:spPr>
        <p:txBody>
          <a:bodyPr>
            <a:noAutofit/>
          </a:bodyPr>
          <a:lstStyle/>
          <a:p>
            <a:pPr algn="just"/>
            <a:r>
              <a:rPr lang="ru-RU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Рисование «Вырос зеленый лучок»</a:t>
            </a:r>
            <a:endParaRPr lang="ru-RU" sz="3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Аппликация «Лучок – золотой бочок»</a:t>
            </a:r>
          </a:p>
        </p:txBody>
      </p:sp>
      <p:pic>
        <p:nvPicPr>
          <p:cNvPr id="1026" name="Picture 2" descr="F:\лук друг\IMG_86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196752"/>
            <a:ext cx="424847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лук друг\IMG_862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425824"/>
            <a:ext cx="401764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2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4300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kern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роста лука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340768"/>
            <a:ext cx="7467600" cy="4585720"/>
          </a:xfrm>
        </p:spPr>
        <p:txBody>
          <a:bodyPr>
            <a:normAutofit fontScale="25000" lnSpcReduction="2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kern="0" dirty="0">
                <a:solidFill>
                  <a:srgbClr val="FFFFFF"/>
                </a:solidFill>
                <a:latin typeface="Comic Sans MS"/>
              </a:rPr>
              <a:t>Лук – растение длинного дня. Он хорошо переносит холод, может расти при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kern="0" dirty="0">
                <a:solidFill>
                  <a:srgbClr val="FFFFFF"/>
                </a:solidFill>
                <a:latin typeface="Comic Sans MS"/>
              </a:rPr>
              <a:t>положительной температуре,</a:t>
            </a:r>
          </a:p>
          <a:p>
            <a:pPr lvl="1">
              <a:buNone/>
            </a:pPr>
            <a:r>
              <a:rPr lang="ru-RU" sz="2500" kern="0" dirty="0" err="1" smtClean="0">
                <a:solidFill>
                  <a:srgbClr val="FFFFFF"/>
                </a:solidFill>
                <a:latin typeface="Comic Sans MS"/>
              </a:rPr>
              <a:t>б</a:t>
            </a:r>
            <a:r>
              <a:rPr lang="ru-RU" sz="12800" dirty="0" err="1" smtClean="0"/>
              <a:t>Лук</a:t>
            </a:r>
            <a:r>
              <a:rPr lang="ru-RU" sz="12800" dirty="0" smtClean="0"/>
              <a:t> </a:t>
            </a:r>
            <a:r>
              <a:rPr lang="ru-RU" sz="12800" dirty="0"/>
              <a:t>– растение длинного дня</a:t>
            </a:r>
            <a:r>
              <a:rPr lang="ru-RU" sz="12800" dirty="0" smtClean="0"/>
              <a:t>.</a:t>
            </a:r>
          </a:p>
          <a:p>
            <a:pPr lvl="1">
              <a:buNone/>
            </a:pPr>
            <a:r>
              <a:rPr lang="ru-RU" sz="12800" dirty="0" smtClean="0"/>
              <a:t>Он </a:t>
            </a:r>
            <a:r>
              <a:rPr lang="ru-RU" sz="12800" dirty="0"/>
              <a:t>хорошо переносит холод, </a:t>
            </a:r>
            <a:r>
              <a:rPr lang="ru-RU" sz="12800" dirty="0" smtClean="0"/>
              <a:t>может расти </a:t>
            </a:r>
            <a:r>
              <a:rPr lang="ru-RU" sz="12800" dirty="0"/>
              <a:t>при </a:t>
            </a:r>
            <a:r>
              <a:rPr lang="ru-RU" sz="12800" dirty="0" smtClean="0"/>
              <a:t>положительной температуре, близко </a:t>
            </a:r>
            <a:r>
              <a:rPr lang="ru-RU" sz="12800" dirty="0"/>
              <a:t>к нулю градусов</a:t>
            </a:r>
            <a:r>
              <a:rPr lang="ru-RU" sz="12800" dirty="0" smtClean="0"/>
              <a:t>.</a:t>
            </a:r>
          </a:p>
          <a:p>
            <a:pPr lvl="1">
              <a:buNone/>
            </a:pPr>
            <a:r>
              <a:rPr lang="ru-RU" sz="12800" dirty="0" smtClean="0"/>
              <a:t> </a:t>
            </a:r>
            <a:r>
              <a:rPr lang="ru-RU" sz="12800" dirty="0"/>
              <a:t>Семена лука в обычных условиях в почве прорастают медленно. </a:t>
            </a:r>
            <a:endParaRPr lang="ru-RU" sz="12800" dirty="0" smtClean="0"/>
          </a:p>
          <a:p>
            <a:pPr lvl="1">
              <a:buNone/>
            </a:pPr>
            <a:r>
              <a:rPr lang="ru-RU" sz="12800" dirty="0" smtClean="0"/>
              <a:t>Нужно </a:t>
            </a:r>
            <a:r>
              <a:rPr lang="ru-RU" sz="12800" dirty="0"/>
              <a:t>их предварительно замочить.</a:t>
            </a:r>
          </a:p>
          <a:p>
            <a:pPr marL="708660" lvl="1" indent="-342900" fontAlgn="base">
              <a:spcAft>
                <a:spcPct val="0"/>
              </a:spcAft>
              <a:buClrTx/>
              <a:buSzTx/>
              <a:buNone/>
            </a:pPr>
            <a:r>
              <a:rPr lang="ru-RU" sz="12800" kern="0" dirty="0" err="1" smtClean="0">
                <a:solidFill>
                  <a:srgbClr val="FFFFFF"/>
                </a:solidFill>
                <a:latin typeface="Comic Sans MS"/>
              </a:rPr>
              <a:t>ях</a:t>
            </a:r>
            <a:r>
              <a:rPr lang="ru-RU" sz="12800" kern="0" dirty="0" smtClean="0">
                <a:solidFill>
                  <a:srgbClr val="FFFFFF"/>
                </a:solidFill>
                <a:latin typeface="Comic Sans MS"/>
              </a:rPr>
              <a:t> в </a:t>
            </a:r>
            <a:r>
              <a:rPr lang="ru-RU" sz="12800" kern="0" dirty="0">
                <a:solidFill>
                  <a:srgbClr val="FFFFFF"/>
                </a:solidFill>
                <a:latin typeface="Comic Sans MS"/>
              </a:rPr>
              <a:t>почве прорастают медленно</a:t>
            </a:r>
            <a:r>
              <a:rPr lang="ru-RU" sz="12800" kern="0" dirty="0" smtClean="0">
                <a:solidFill>
                  <a:srgbClr val="FFFFFF"/>
                </a:solidFill>
                <a:latin typeface="Comic Sans MS"/>
              </a:rPr>
              <a:t>. Нужно предварительно замочить.</a:t>
            </a:r>
          </a:p>
          <a:p>
            <a:pPr marL="822960" lvl="1" indent="-457200">
              <a:buFont typeface="+mj-lt"/>
              <a:buAutoNum type="arabicPeriod"/>
            </a:pP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3175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381000"/>
            <a:ext cx="7694672" cy="169168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Опыт лук в баночках с водой, и в стаканчиках с землёй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122" name="Picture 2" descr="F:\лук друг\IMG_86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628800"/>
            <a:ext cx="57606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82586" y="2060848"/>
            <a:ext cx="258923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/>
              </a:rPr>
              <a:t>Луку, как и любому растению, нужны свет,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/>
              </a:rPr>
              <a:t>тепло, воздух</a:t>
            </a:r>
            <a:r>
              <a:rPr lang="ru-RU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/>
              </a:rPr>
              <a:t>, вода.</a:t>
            </a:r>
          </a:p>
        </p:txBody>
      </p:sp>
    </p:spTree>
    <p:extLst>
      <p:ext uri="{BB962C8B-B14F-4D97-AF65-F5344CB8AC3E}">
        <p14:creationId xmlns:p14="http://schemas.microsoft.com/office/powerpoint/2010/main" val="230665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0648"/>
            <a:ext cx="78488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вызвать у детей познавательный интерес к выращиванию репчатого лука на перо в комнатных условиях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Закрепить представления о луке, особенностях внешнего строения.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Формировать представления об основных потребностях лука, условиях, которые необходимы для его роста (вода, земля, свет, тепло).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Развивать у детей основы исследовательской деятельности.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Воспитывать интерес к уходу за растениями, любовь к ним.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84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255" y="-387424"/>
            <a:ext cx="6192688" cy="115212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-неделя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лук друг\IMG_86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727" y="1052736"/>
            <a:ext cx="7368665" cy="552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4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-315416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2-недели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DCIM\100CANON\IMG_86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17" y="1600200"/>
            <a:ext cx="6498166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9381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БЕРЕГИ СВОЁ ЗДОРОВЬЕ,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ВИТАМИНЫ УВАЖАЙ!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НЕ СТОЙ С УТРА В АПТЕКЕ,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ЛУЧШЕ ЛУК В ЗЕМЛЮ САЖАЙ!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СТРАШНА ТОГДА АНГИНА,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ГРИПП, ПРОСТУДА, ОРВИ…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ЛУК СНИМАЕТ НАПРЯЖЕНИЕ,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УЛУЧШАЕТ АППЕТИТ!</a:t>
            </a:r>
          </a:p>
          <a:p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691680"/>
            <a:ext cx="8075240" cy="610669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Спасибо за  внимание!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группы, родители,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исследовательский, средней продолжительности 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репчатый лук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проекта: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огорода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подоконнике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91016"/>
            <a:ext cx="7846485" cy="589712"/>
          </a:xfrm>
        </p:spPr>
        <p:txBody>
          <a:bodyPr>
            <a:noAutofit/>
          </a:bodyPr>
          <a:lstStyle/>
          <a:p>
            <a:r>
              <a:rPr lang="ru-RU" sz="4400" dirty="0" smtClean="0"/>
              <a:t>                                               Актуальность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1484784"/>
            <a:ext cx="7467600" cy="48737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Закончилась </a:t>
            </a:r>
            <a:r>
              <a:rPr lang="ru-RU" sz="2800" dirty="0"/>
              <a:t>зима. Солнышко с каждым днём всё выше и выше, а день всё длиннее и теплее. Пришло время посадок. Огород на подоконнике в детском саду является очень приятным занятием, особенно </a:t>
            </a:r>
            <a:r>
              <a:rPr lang="ru-RU" sz="2800" dirty="0" smtClean="0"/>
              <a:t>весной</a:t>
            </a:r>
            <a:r>
              <a:rPr lang="ru-RU" sz="2800" dirty="0"/>
              <a:t>, когда хочется не только отведать свежие дары природы, но и посмотреть на цвета зелени. Но нет ничего приятнее, когда первая весенняя зелень поспевает прямо на подоконнике.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75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377136" cy="360040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Межпредметные</a:t>
            </a:r>
            <a:r>
              <a:rPr lang="ru-RU" sz="3600" dirty="0" smtClean="0"/>
              <a:t> связи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352928" cy="5904656"/>
          </a:xfrm>
        </p:spPr>
        <p:txBody>
          <a:bodyPr>
            <a:normAutofit fontScale="77500" lnSpcReduction="20000"/>
          </a:bodyPr>
          <a:lstStyle/>
          <a:p>
            <a:pPr marL="0" algn="ctr" fontAlgn="t">
              <a:spcBef>
                <a:spcPts val="0"/>
              </a:spcBef>
            </a:pPr>
            <a:r>
              <a:rPr lang="ru-RU" sz="2800" b="1" dirty="0">
                <a:solidFill>
                  <a:srgbClr val="000000"/>
                </a:solidFill>
                <a:latin typeface="Book Antiqua"/>
              </a:rPr>
              <a:t>Образовательная область</a:t>
            </a:r>
            <a:endParaRPr lang="ru-RU" sz="3200" dirty="0">
              <a:latin typeface="Arial"/>
            </a:endParaRPr>
          </a:p>
          <a:p>
            <a:pPr marL="0" algn="ctr" fontAlgn="t">
              <a:spcBef>
                <a:spcPts val="0"/>
              </a:spcBef>
            </a:pPr>
            <a:r>
              <a:rPr lang="ru-RU" sz="2800" b="1" dirty="0">
                <a:solidFill>
                  <a:srgbClr val="000000"/>
                </a:solidFill>
                <a:latin typeface="Book Antiqua"/>
              </a:rPr>
              <a:t>Содержание деятельности</a:t>
            </a:r>
            <a:endParaRPr lang="ru-RU" sz="3200" dirty="0">
              <a:latin typeface="Arial"/>
            </a:endParaRPr>
          </a:p>
          <a:p>
            <a:pPr marL="0" algn="ctr" fontAlgn="t">
              <a:spcBef>
                <a:spcPts val="0"/>
              </a:spcBef>
            </a:pPr>
            <a:r>
              <a:rPr lang="ru-RU" sz="2800" b="1" dirty="0">
                <a:solidFill>
                  <a:srgbClr val="000000"/>
                </a:solidFill>
                <a:latin typeface="Book Antiqua"/>
              </a:rPr>
              <a:t>Познание</a:t>
            </a:r>
            <a:endParaRPr lang="ru-RU" sz="3200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ru-RU" sz="2900" dirty="0">
                <a:solidFill>
                  <a:srgbClr val="000000"/>
                </a:solidFill>
                <a:latin typeface="Book Antiqua"/>
              </a:rPr>
              <a:t>Беседа «Вот это лук!»»</a:t>
            </a:r>
            <a:endParaRPr lang="ru-RU" sz="2900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ru-RU" sz="2900" dirty="0" smtClean="0">
                <a:solidFill>
                  <a:srgbClr val="000000"/>
                </a:solidFill>
                <a:latin typeface="Book Antiqua"/>
              </a:rPr>
              <a:t>Дидактические </a:t>
            </a:r>
            <a:r>
              <a:rPr lang="ru-RU" sz="2900" dirty="0">
                <a:solidFill>
                  <a:srgbClr val="000000"/>
                </a:solidFill>
                <a:latin typeface="Book Antiqua"/>
              </a:rPr>
              <a:t>игры: « Где растет?», «Что лишнее?», «От </a:t>
            </a:r>
            <a:r>
              <a:rPr lang="ru-RU" sz="2900" dirty="0" smtClean="0">
                <a:solidFill>
                  <a:srgbClr val="000000"/>
                </a:solidFill>
                <a:latin typeface="Book Antiqua"/>
              </a:rPr>
              <a:t>     </a:t>
            </a:r>
            <a:r>
              <a:rPr lang="ru-RU" sz="2900" dirty="0" smtClean="0">
                <a:solidFill>
                  <a:srgbClr val="000000"/>
                </a:solidFill>
                <a:latin typeface="Book Antiqua"/>
              </a:rPr>
              <a:t> какого </a:t>
            </a:r>
            <a:r>
              <a:rPr lang="ru-RU" sz="2900" dirty="0">
                <a:solidFill>
                  <a:srgbClr val="000000"/>
                </a:solidFill>
                <a:latin typeface="Book Antiqua"/>
              </a:rPr>
              <a:t>овоща эта часть?», «Узнай на ощупь», </a:t>
            </a:r>
            <a:r>
              <a:rPr lang="ru-RU" sz="2900" dirty="0" smtClean="0">
                <a:solidFill>
                  <a:srgbClr val="000000"/>
                </a:solidFill>
                <a:latin typeface="Book Antiqua"/>
              </a:rPr>
              <a:t>«</a:t>
            </a:r>
            <a:r>
              <a:rPr lang="ru-RU" sz="2900">
                <a:solidFill>
                  <a:srgbClr val="000000"/>
                </a:solidFill>
                <a:latin typeface="Book Antiqua"/>
              </a:rPr>
              <a:t>Собери </a:t>
            </a:r>
            <a:r>
              <a:rPr lang="ru-RU" sz="2900" smtClean="0">
                <a:solidFill>
                  <a:srgbClr val="000000"/>
                </a:solidFill>
                <a:latin typeface="Book Antiqua"/>
              </a:rPr>
              <a:t>картинку</a:t>
            </a:r>
            <a:r>
              <a:rPr lang="ru-RU" sz="2900" dirty="0">
                <a:solidFill>
                  <a:srgbClr val="000000"/>
                </a:solidFill>
                <a:latin typeface="Book Antiqua"/>
              </a:rPr>
              <a:t>» .</a:t>
            </a:r>
            <a:endParaRPr lang="ru-RU" sz="2900" dirty="0">
              <a:latin typeface="Arial"/>
            </a:endParaRPr>
          </a:p>
          <a:p>
            <a:pPr marL="0" algn="ctr" fontAlgn="t">
              <a:spcBef>
                <a:spcPts val="0"/>
              </a:spcBef>
            </a:pPr>
            <a:r>
              <a:rPr lang="ru-RU" sz="2900" b="1" dirty="0">
                <a:solidFill>
                  <a:srgbClr val="000000"/>
                </a:solidFill>
                <a:latin typeface="Book Antiqua"/>
              </a:rPr>
              <a:t>Коммуникация</a:t>
            </a:r>
            <a:endParaRPr lang="ru-RU" sz="2900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ru-RU" sz="2900" dirty="0">
                <a:solidFill>
                  <a:srgbClr val="000000"/>
                </a:solidFill>
                <a:latin typeface="Book Antiqua"/>
              </a:rPr>
              <a:t>Беседа «Лук  - всем полезный друг» </a:t>
            </a:r>
            <a:endParaRPr lang="ru-RU" sz="2900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ru-RU" sz="2900" dirty="0">
                <a:solidFill>
                  <a:srgbClr val="000000"/>
                </a:solidFill>
                <a:latin typeface="Book Antiqua"/>
              </a:rPr>
              <a:t>Рассматривание иллюстраций , открыток.</a:t>
            </a:r>
            <a:endParaRPr lang="ru-RU" sz="2900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ru-RU" sz="2900" dirty="0">
                <a:solidFill>
                  <a:srgbClr val="000000"/>
                </a:solidFill>
                <a:latin typeface="Book Antiqua"/>
              </a:rPr>
              <a:t>Отгадывание загадок.</a:t>
            </a:r>
            <a:endParaRPr lang="ru-RU" sz="2900" dirty="0">
              <a:latin typeface="Arial"/>
            </a:endParaRPr>
          </a:p>
          <a:p>
            <a:pPr marL="0" algn="ctr" fontAlgn="t">
              <a:spcBef>
                <a:spcPts val="0"/>
              </a:spcBef>
            </a:pPr>
            <a:r>
              <a:rPr lang="ru-RU" sz="2900" b="1" dirty="0">
                <a:solidFill>
                  <a:srgbClr val="000000"/>
                </a:solidFill>
                <a:latin typeface="Book Antiqua"/>
              </a:rPr>
              <a:t>Художественная литература</a:t>
            </a:r>
            <a:endParaRPr lang="ru-RU" sz="2900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ru-RU" sz="2900" dirty="0">
                <a:solidFill>
                  <a:srgbClr val="000000"/>
                </a:solidFill>
                <a:latin typeface="Book Antiqua"/>
              </a:rPr>
              <a:t>Загадки, пословицы, стихи.</a:t>
            </a:r>
            <a:endParaRPr lang="ru-RU" sz="2900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ru-RU" sz="2900" dirty="0">
                <a:solidFill>
                  <a:srgbClr val="000000"/>
                </a:solidFill>
                <a:latin typeface="Book Antiqua"/>
              </a:rPr>
              <a:t>Чтение </a:t>
            </a:r>
            <a:r>
              <a:rPr lang="ru-RU" sz="2900" dirty="0" err="1">
                <a:solidFill>
                  <a:srgbClr val="000000"/>
                </a:solidFill>
                <a:latin typeface="Book Antiqua"/>
              </a:rPr>
              <a:t>Джанни</a:t>
            </a:r>
            <a:r>
              <a:rPr lang="ru-RU" sz="2900" dirty="0">
                <a:solidFill>
                  <a:srgbClr val="000000"/>
                </a:solidFill>
                <a:latin typeface="Book Antiqua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Book Antiqua"/>
              </a:rPr>
              <a:t>Родари</a:t>
            </a:r>
            <a:r>
              <a:rPr lang="ru-RU" sz="2900" dirty="0">
                <a:solidFill>
                  <a:srgbClr val="000000"/>
                </a:solidFill>
                <a:latin typeface="Book Antiqua"/>
              </a:rPr>
              <a:t> «Приключение </a:t>
            </a:r>
            <a:r>
              <a:rPr lang="ru-RU" sz="2900" dirty="0" err="1">
                <a:solidFill>
                  <a:srgbClr val="000000"/>
                </a:solidFill>
                <a:latin typeface="Book Antiqua"/>
              </a:rPr>
              <a:t>Чиполлино</a:t>
            </a:r>
            <a:r>
              <a:rPr lang="ru-RU" sz="2900" dirty="0">
                <a:solidFill>
                  <a:srgbClr val="000000"/>
                </a:solidFill>
                <a:latin typeface="Book Antiqua"/>
              </a:rPr>
              <a:t>»</a:t>
            </a:r>
            <a:endParaRPr lang="ru-RU" sz="2900" dirty="0">
              <a:latin typeface="Arial"/>
            </a:endParaRPr>
          </a:p>
          <a:p>
            <a:pPr marL="0" algn="ctr" fontAlgn="t">
              <a:spcBef>
                <a:spcPts val="0"/>
              </a:spcBef>
            </a:pPr>
            <a:r>
              <a:rPr lang="ru-RU" sz="2900" b="1" dirty="0" smtClean="0">
                <a:solidFill>
                  <a:srgbClr val="000000"/>
                </a:solidFill>
                <a:latin typeface="Book Antiqua"/>
              </a:rPr>
              <a:t>Художественное </a:t>
            </a:r>
            <a:r>
              <a:rPr lang="ru-RU" sz="2900" b="1" dirty="0">
                <a:solidFill>
                  <a:srgbClr val="000000"/>
                </a:solidFill>
                <a:latin typeface="Book Antiqua"/>
              </a:rPr>
              <a:t>творчество</a:t>
            </a:r>
            <a:endParaRPr lang="ru-RU" sz="2900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ru-RU" sz="2900" dirty="0">
                <a:solidFill>
                  <a:srgbClr val="000000"/>
                </a:solidFill>
                <a:latin typeface="Book Antiqua"/>
              </a:rPr>
              <a:t>Рисование «Вырос зеленый лучок»</a:t>
            </a:r>
            <a:endParaRPr lang="ru-RU" sz="2900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ru-RU" sz="2900" dirty="0">
                <a:solidFill>
                  <a:srgbClr val="000000"/>
                </a:solidFill>
                <a:latin typeface="Book Antiqua"/>
              </a:rPr>
              <a:t>Аппликация «Лучок – золотой бочок»</a:t>
            </a:r>
            <a:endParaRPr lang="ru-RU" sz="2900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ru-RU" sz="2900" dirty="0">
                <a:solidFill>
                  <a:srgbClr val="000000"/>
                </a:solidFill>
                <a:latin typeface="Book Antiqua"/>
              </a:rPr>
              <a:t>Лепка «Наша грядка»</a:t>
            </a:r>
            <a:endParaRPr lang="ru-RU" sz="2900" dirty="0">
              <a:latin typeface="Arial"/>
            </a:endParaRPr>
          </a:p>
          <a:p>
            <a:pPr marL="0" algn="ctr" fontAlgn="t">
              <a:spcBef>
                <a:spcPts val="0"/>
              </a:spcBef>
            </a:pPr>
            <a:r>
              <a:rPr lang="ru-RU" sz="2900" b="1" dirty="0">
                <a:solidFill>
                  <a:srgbClr val="000000"/>
                </a:solidFill>
                <a:latin typeface="Book Antiqua"/>
              </a:rPr>
              <a:t>Здоровье</a:t>
            </a:r>
            <a:endParaRPr lang="ru-RU" sz="2900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ru-RU" sz="2900" dirty="0">
                <a:solidFill>
                  <a:srgbClr val="000000"/>
                </a:solidFill>
                <a:latin typeface="Book Antiqua"/>
              </a:rPr>
              <a:t>Беседы «Полезная пища», «Витамины для детей».</a:t>
            </a:r>
            <a:endParaRPr lang="ru-RU" sz="2900" dirty="0">
              <a:latin typeface="Arial"/>
            </a:endParaRPr>
          </a:p>
          <a:p>
            <a:r>
              <a:rPr lang="ru-RU" sz="2900" dirty="0" smtClean="0"/>
              <a:t> 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40512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305128" cy="1143000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реализации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b="1" dirty="0" smtClean="0"/>
              <a:t>1.Постановка проблемы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вырастить зелёный лук на подоконнике?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может быть полезен лук?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луку для роста?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429000"/>
            <a:ext cx="504056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9776"/>
            <a:ext cx="7467600" cy="114300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Подготовительный</a:t>
            </a:r>
            <a:r>
              <a:rPr lang="ru-RU" sz="3600" b="1" i="1" dirty="0">
                <a:solidFill>
                  <a:schemeClr val="tx1"/>
                </a:solidFill>
              </a:rPr>
              <a:t/>
            </a:r>
            <a:br>
              <a:rPr lang="ru-RU" sz="3600" b="1" i="1" dirty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Беседы с детьми о луке.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Чтение </a:t>
            </a:r>
            <a:r>
              <a:rPr lang="ru-RU" sz="2800" dirty="0">
                <a:solidFill>
                  <a:prstClr val="black"/>
                </a:solidFill>
                <a:latin typeface="Times New Roman"/>
              </a:rPr>
              <a:t>художественной литературы: стихи, загадки, пословицы, поговорки, рассказы, сказки про лук.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</a:rPr>
              <a:t>Дидактические игры.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</a:rPr>
              <a:t>Рассматривание </a:t>
            </a:r>
            <a:r>
              <a:rPr lang="ru-RU" sz="2800" dirty="0">
                <a:solidFill>
                  <a:prstClr val="black"/>
                </a:solidFill>
                <a:latin typeface="Times New Roman"/>
              </a:rPr>
              <a:t>иллюстраций, открыток.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prstClr val="black"/>
                </a:solidFill>
                <a:latin typeface="Times New Roman"/>
              </a:rPr>
              <a:t>Подготовка посуды для посадки лука.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prstClr val="black"/>
                </a:solidFill>
                <a:latin typeface="Times New Roman"/>
              </a:rPr>
              <a:t>Посадка лука.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ru-RU" sz="2400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78" y="4225691"/>
            <a:ext cx="2579446" cy="2382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57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565" y="332656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       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 Исследовательский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лук друг\IMG_859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57" y="2780928"/>
            <a:ext cx="4243556" cy="393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0768"/>
            <a:ext cx="372641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67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Здравствуйте! Меня зовут Леонид. И сейчас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расскажу Вам о нашем проекте!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sus-pc\Desktop\лук друг\IMG_86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390" y="1600200"/>
            <a:ext cx="4224833" cy="49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420</TotalTime>
  <Words>549</Words>
  <Application>Microsoft Office PowerPoint</Application>
  <PresentationFormat>Экран (4:3)</PresentationFormat>
  <Paragraphs>85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       </vt:lpstr>
      <vt:lpstr>Презентация PowerPoint</vt:lpstr>
      <vt:lpstr>Презентация PowerPoint</vt:lpstr>
      <vt:lpstr>                                               Актуальность</vt:lpstr>
      <vt:lpstr>Межпредметные связи</vt:lpstr>
      <vt:lpstr>Этапы реализации проекта </vt:lpstr>
      <vt:lpstr>2. Подготовительный </vt:lpstr>
      <vt:lpstr>          3  Исследовательский</vt:lpstr>
      <vt:lpstr>Здравствуйте! Меня зовут Леонид. И сейчас     я расскажу Вам о нашем проекте!</vt:lpstr>
      <vt:lpstr>Мы взяли землю для посадки лука</vt:lpstr>
      <vt:lpstr>Подготовили лук срезали корни,                   обрезали верхушки </vt:lpstr>
      <vt:lpstr>Взяли баночки, и стаканчики</vt:lpstr>
      <vt:lpstr>Насыпали землю в стаканчики, и налили воду в баночки </vt:lpstr>
      <vt:lpstr>Презентация PowerPoint</vt:lpstr>
      <vt:lpstr>Лепка «Лучок золотой бочок»</vt:lpstr>
      <vt:lpstr>Презентация PowerPoint</vt:lpstr>
      <vt:lpstr>Аппликация «Лучок – золотой бочок»</vt:lpstr>
      <vt:lpstr>Условия роста лука</vt:lpstr>
      <vt:lpstr>Опыт лук в баночках с водой, и в стаканчиках с землёй</vt:lpstr>
      <vt:lpstr>1-неделя</vt:lpstr>
      <vt:lpstr>    2-недели</vt:lpstr>
      <vt:lpstr>Презентация PowerPoint</vt:lpstr>
      <vt:lpstr>    Спасибо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asus-pc</cp:lastModifiedBy>
  <cp:revision>51</cp:revision>
  <dcterms:created xsi:type="dcterms:W3CDTF">2016-04-11T13:12:12Z</dcterms:created>
  <dcterms:modified xsi:type="dcterms:W3CDTF">2016-04-13T09:48:28Z</dcterms:modified>
</cp:coreProperties>
</file>