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8AF4E-22CF-471A-9B51-24F255B85086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F634A-61D0-4FEA-B8E3-FDD6DF3218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F634A-61D0-4FEA-B8E3-FDD6DF32188F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BD5A3-C97B-4631-8131-9C8F14F8365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3B1EE-D0C4-44BF-B1D0-5A5A2DDC58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7772400" cy="1470025"/>
          </a:xfrm>
        </p:spPr>
        <p:txBody>
          <a:bodyPr>
            <a:normAutofit fontScale="90000"/>
          </a:bodyPr>
          <a:lstStyle/>
          <a:p>
            <a:pPr lvl="4" algn="ctr" rtl="0">
              <a:spcBef>
                <a:spcPct val="0"/>
              </a:spcBef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Индивидуальная защита в баскетболе</a:t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Выполнил Богданов С.С.</a:t>
            </a:r>
          </a:p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 физической культуры </a:t>
            </a:r>
          </a:p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«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Осинская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СОШ №1</a:t>
            </a:r>
          </a:p>
          <a:p>
            <a:endParaRPr lang="ru-RU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5949280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2016г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Расположение игроков в защите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457200" y="1600201"/>
            <a:ext cx="6923112" cy="110872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против игрока задней линии</a:t>
            </a: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-252536" y="2564904"/>
            <a:ext cx="4536504" cy="3477986"/>
            <a:chOff x="2279" y="3495"/>
            <a:chExt cx="4235" cy="3206"/>
          </a:xfrm>
        </p:grpSpPr>
        <p:sp>
          <p:nvSpPr>
            <p:cNvPr id="9" name="AutoShape 9"/>
            <p:cNvSpPr>
              <a:spLocks noChangeAspect="1" noChangeArrowheads="1"/>
            </p:cNvSpPr>
            <p:nvPr/>
          </p:nvSpPr>
          <p:spPr bwMode="auto">
            <a:xfrm>
              <a:off x="2279" y="3495"/>
              <a:ext cx="4235" cy="3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2703" y="3913"/>
              <a:ext cx="3246" cy="236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3550" y="3913"/>
              <a:ext cx="1411" cy="1116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832" y="4750"/>
              <a:ext cx="847" cy="55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832" y="5028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3126" y="4192"/>
              <a:ext cx="282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4</a:t>
              </a:r>
            </a:p>
          </p:txBody>
        </p:sp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4114" y="5725"/>
              <a:ext cx="283" cy="278"/>
            </a:xfrm>
            <a:prstGeom prst="flowChartConnector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2</a:t>
              </a:r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>
              <a:off x="4961" y="4192"/>
              <a:ext cx="283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5</a:t>
              </a:r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5385" y="5168"/>
              <a:ext cx="283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3</a:t>
              </a:r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auto">
            <a:xfrm>
              <a:off x="3691" y="4331"/>
              <a:ext cx="142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AutoShape 19"/>
            <p:cNvSpPr>
              <a:spLocks noChangeArrowheads="1"/>
            </p:cNvSpPr>
            <p:nvPr/>
          </p:nvSpPr>
          <p:spPr bwMode="auto">
            <a:xfrm>
              <a:off x="3267" y="5168"/>
              <a:ext cx="139" cy="138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auto">
            <a:xfrm>
              <a:off x="4255" y="5446"/>
              <a:ext cx="142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AutoShape 21"/>
            <p:cNvSpPr>
              <a:spLocks noChangeArrowheads="1"/>
            </p:cNvSpPr>
            <p:nvPr/>
          </p:nvSpPr>
          <p:spPr bwMode="auto">
            <a:xfrm>
              <a:off x="5102" y="5168"/>
              <a:ext cx="141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AutoShape 22"/>
            <p:cNvSpPr>
              <a:spLocks noChangeArrowheads="1"/>
            </p:cNvSpPr>
            <p:nvPr/>
          </p:nvSpPr>
          <p:spPr bwMode="auto">
            <a:xfrm>
              <a:off x="4538" y="4331"/>
              <a:ext cx="141" cy="141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2844" y="5168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1</a:t>
              </a:r>
            </a:p>
          </p:txBody>
        </p:sp>
      </p:grpSp>
      <p:pic>
        <p:nvPicPr>
          <p:cNvPr id="24" name="Picture 24" descr="ryan_pier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644008" y="2564904"/>
            <a:ext cx="4176464" cy="3384376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9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02532" y="135185"/>
            <a:ext cx="9698932" cy="6875215"/>
          </a:xfrm>
          <a:prstGeom prst="rect">
            <a:avLst/>
          </a:prstGeom>
          <a:noFill/>
        </p:spPr>
      </p:pic>
      <p:pic>
        <p:nvPicPr>
          <p:cNvPr id="6" name="Picture 7" descr="clip_image006"/>
          <p:cNvPicPr>
            <a:picLocks noChangeAspect="1" noChangeArrowheads="1"/>
          </p:cNvPicPr>
          <p:nvPr/>
        </p:nvPicPr>
        <p:blipFill>
          <a:blip r:embed="rId3" cstate="print">
            <a:lum bright="94000" contrast="100000"/>
          </a:blip>
          <a:srcRect l="6250" t="4445" r="6250" b="4445"/>
          <a:stretch>
            <a:fillRect/>
          </a:stretch>
        </p:blipFill>
        <p:spPr bwMode="auto">
          <a:xfrm>
            <a:off x="0" y="564230"/>
            <a:ext cx="2987824" cy="35849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</p:spPr>
      </p:pic>
      <p:pic>
        <p:nvPicPr>
          <p:cNvPr id="7" name="Picture 8" descr="clip_image012"/>
          <p:cNvPicPr>
            <a:picLocks noChangeAspect="1" noChangeArrowheads="1"/>
          </p:cNvPicPr>
          <p:nvPr/>
        </p:nvPicPr>
        <p:blipFill>
          <a:blip r:embed="rId4" cstate="print"/>
          <a:srcRect l="4340" t="7143" r="4521" b="3572"/>
          <a:stretch>
            <a:fillRect/>
          </a:stretch>
        </p:blipFill>
        <p:spPr bwMode="auto">
          <a:xfrm>
            <a:off x="2987824" y="2996952"/>
            <a:ext cx="3223420" cy="3600698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</p:pic>
      <p:pic>
        <p:nvPicPr>
          <p:cNvPr id="8" name="Picture 7" descr="clip_image011"/>
          <p:cNvPicPr>
            <a:picLocks noChangeAspect="1" noChangeArrowheads="1"/>
          </p:cNvPicPr>
          <p:nvPr/>
        </p:nvPicPr>
        <p:blipFill>
          <a:blip r:embed="rId5" cstate="print"/>
          <a:srcRect l="5550" t="4762" r="8440" b="7143"/>
          <a:stretch>
            <a:fillRect/>
          </a:stretch>
        </p:blipFill>
        <p:spPr bwMode="auto">
          <a:xfrm>
            <a:off x="5864648" y="332656"/>
            <a:ext cx="3279352" cy="391221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pic>
        <p:nvPicPr>
          <p:cNvPr id="5" name="Picture 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052736"/>
            <a:ext cx="3812753" cy="441186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</p:pic>
      <p:pic>
        <p:nvPicPr>
          <p:cNvPr id="6" name="Picture 13" descr="clip_image007"/>
          <p:cNvPicPr>
            <a:picLocks noChangeAspect="1" noChangeArrowheads="1"/>
          </p:cNvPicPr>
          <p:nvPr/>
        </p:nvPicPr>
        <p:blipFill>
          <a:blip r:embed="rId4" cstate="print"/>
          <a:srcRect l="5066" t="4445" r="8812" b="8888"/>
          <a:stretch>
            <a:fillRect/>
          </a:stretch>
        </p:blipFill>
        <p:spPr bwMode="auto">
          <a:xfrm>
            <a:off x="1835696" y="2996952"/>
            <a:ext cx="3330237" cy="3645024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</p:pic>
      <p:pic>
        <p:nvPicPr>
          <p:cNvPr id="7" name="Picture 16" descr="clip_image001"/>
          <p:cNvPicPr>
            <a:picLocks noChangeAspect="1" noChangeArrowheads="1"/>
          </p:cNvPicPr>
          <p:nvPr/>
        </p:nvPicPr>
        <p:blipFill>
          <a:blip r:embed="rId5" cstate="print"/>
          <a:srcRect l="6007" t="3317" r="6883" b="7118"/>
          <a:stretch>
            <a:fillRect/>
          </a:stretch>
        </p:blipFill>
        <p:spPr bwMode="auto">
          <a:xfrm>
            <a:off x="323528" y="0"/>
            <a:ext cx="3790941" cy="3528392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Используемая литература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Джон </a:t>
            </a:r>
            <a:r>
              <a:rPr lang="ru-R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Вуден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 Современный баскетбол» Москва «Физкультура и спорт»1987г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Бондарь А.И. Учись играть в баскетбол – Минск: Полынья , 1986.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Нестеровский</a:t>
            </a:r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Д.И. Баскетбол: Теория и методика обучения: учеб. пособие для студентов высших учебных заведений. Москва.,«Академия», 2007.</a:t>
            </a:r>
          </a:p>
          <a:p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pic>
        <p:nvPicPr>
          <p:cNvPr id="12290" name="Picture 2" descr="http://tse3.mm.bing.net/th?id=OIP.M82166b66aec19a6797d4208e52d8d5bao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4664"/>
            <a:ext cx="5263158" cy="62163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6624736" cy="4525963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в защите, или попытки отобрать мяч у противника при действиях в пределах правил, также важна, как и игра в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нападении</a:t>
            </a:r>
          </a:p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дать противнику забросить мяч в корзину для исхода игры означает то же, что и успешный бросок в нападении </a:t>
            </a:r>
          </a:p>
          <a:p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https://im1-tub-ru.yandex.net/i?id=6714843867be3497e782d2788a244530&amp;n=33&amp;h=215&amp;w=3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7505" y="0"/>
            <a:ext cx="2356495" cy="15685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Психологические требования </a:t>
            </a:r>
            <a:r>
              <a:rPr lang="ru-RU" dirty="0" smtClean="0">
                <a:solidFill>
                  <a:schemeClr val="bg1"/>
                </a:solidFill>
              </a:rPr>
              <a:t>требования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Желание и решительность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Живость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Уравновешенность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Инициатива и  агрессивность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Гордость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Концентрация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Уверенность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Рассудительность</a:t>
            </a:r>
          </a:p>
          <a:p>
            <a:pPr>
              <a:buFont typeface="Wingdings" pitchFamily="2" charset="2"/>
              <a:buChar char="Ø"/>
            </a:pP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Физические требования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Быстрота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Равновесие тела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Руки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Глаза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Голос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Важные принципы защиты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686800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1.Когда твой подопечный владеет мячом, оставайся,  между ним и корзиной, спиной к последней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2.Заставляй своего подопечного получать только те передачи, которые направлены от корзины, и затрудняй прием мяча в зоне броска.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Не стой на прямых ногах Не перекрещивай ног, передвигайся приставными шагами.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Удерживай голову на одной высоте. Не давай ей отклоняться вперед или назад.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5.Сместись в сильную или опасную сторону по отношению к своему подопечному 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Важные принципы защиты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</a:rPr>
              <a:t>6. Выбирай дистанцию для держания в зависимости от расстояния твоего подопечного до мяча и корзины.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</a:rPr>
              <a:t>7. Ближняя к осевой линии площадки  нога должна быть ,выставлена вперед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</a:rPr>
              <a:t>8. Не врезайся в подопечного. Сближайся с ним осторожно, в низкой стойки.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</a:rPr>
              <a:t>9. Потеряв мяч . Быстро возвращайся назад в защиту.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</a:rPr>
              <a:t>10. Предугадывай движения. Изучай сильные и слабые стороны своего подопечного.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Важные принципы защиты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11.Сохраняй равновесие, будь расслаблен и готов к действиям. Не скачи и    не наклоняйся вперед.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Выбивай мяч у </a:t>
            </a:r>
            <a:r>
              <a:rPr lang="ru-RU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дриблера</a:t>
            </a: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делая движение снизу вверх ближней рукой.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Не выпрыгивай, пока не убедился, что мяч или игрок с мячом в воздухе.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Чем дальше твой подопечный от мяча, тем дальше ты можешь отступить от него.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Оттесняй </a:t>
            </a:r>
            <a:r>
              <a:rPr lang="ru-RU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дриблера</a:t>
            </a: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корзины в сторону боковой линии, угла площадки.</a:t>
            </a:r>
          </a:p>
          <a:p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Защитные позиции относительно мяча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3" name="Group 31"/>
          <p:cNvGrpSpPr>
            <a:grpSpLocks noGrp="1" noChangeAspect="1"/>
          </p:cNvGrpSpPr>
          <p:nvPr>
            <p:ph sz="half" idx="1"/>
          </p:nvPr>
        </p:nvGrpSpPr>
        <p:grpSpPr bwMode="auto">
          <a:xfrm>
            <a:off x="323692" y="1600200"/>
            <a:ext cx="4172107" cy="4525963"/>
            <a:chOff x="2139" y="3495"/>
            <a:chExt cx="4375" cy="3206"/>
          </a:xfrm>
        </p:grpSpPr>
        <p:sp>
          <p:nvSpPr>
            <p:cNvPr id="24" name="AutoShape 32"/>
            <p:cNvSpPr>
              <a:spLocks noChangeAspect="1" noChangeArrowheads="1"/>
            </p:cNvSpPr>
            <p:nvPr/>
          </p:nvSpPr>
          <p:spPr bwMode="auto">
            <a:xfrm>
              <a:off x="2279" y="3495"/>
              <a:ext cx="4235" cy="320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AutoShape 33"/>
            <p:cNvSpPr>
              <a:spLocks noChangeArrowheads="1"/>
            </p:cNvSpPr>
            <p:nvPr/>
          </p:nvSpPr>
          <p:spPr bwMode="auto">
            <a:xfrm>
              <a:off x="2139" y="3913"/>
              <a:ext cx="4153" cy="236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AutoShape 34"/>
            <p:cNvSpPr>
              <a:spLocks noChangeArrowheads="1"/>
            </p:cNvSpPr>
            <p:nvPr/>
          </p:nvSpPr>
          <p:spPr bwMode="auto">
            <a:xfrm>
              <a:off x="3550" y="3913"/>
              <a:ext cx="1411" cy="1116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Oval 35"/>
            <p:cNvSpPr>
              <a:spLocks noChangeArrowheads="1"/>
            </p:cNvSpPr>
            <p:nvPr/>
          </p:nvSpPr>
          <p:spPr bwMode="auto">
            <a:xfrm>
              <a:off x="3832" y="4750"/>
              <a:ext cx="847" cy="55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36"/>
            <p:cNvSpPr>
              <a:spLocks noChangeShapeType="1"/>
            </p:cNvSpPr>
            <p:nvPr/>
          </p:nvSpPr>
          <p:spPr bwMode="auto">
            <a:xfrm>
              <a:off x="3832" y="5028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Oval 37"/>
            <p:cNvSpPr>
              <a:spLocks noChangeArrowheads="1"/>
            </p:cNvSpPr>
            <p:nvPr/>
          </p:nvSpPr>
          <p:spPr bwMode="auto">
            <a:xfrm>
              <a:off x="2844" y="4889"/>
              <a:ext cx="282" cy="27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2</a:t>
              </a:r>
            </a:p>
          </p:txBody>
        </p:sp>
        <p:sp>
          <p:nvSpPr>
            <p:cNvPr id="30" name="AutoShape 38"/>
            <p:cNvSpPr>
              <a:spLocks noChangeArrowheads="1"/>
            </p:cNvSpPr>
            <p:nvPr/>
          </p:nvSpPr>
          <p:spPr bwMode="auto">
            <a:xfrm>
              <a:off x="3126" y="4331"/>
              <a:ext cx="282" cy="279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4</a:t>
              </a:r>
            </a:p>
          </p:txBody>
        </p:sp>
        <p:sp>
          <p:nvSpPr>
            <p:cNvPr id="31" name="AutoShape 39"/>
            <p:cNvSpPr>
              <a:spLocks noChangeArrowheads="1"/>
            </p:cNvSpPr>
            <p:nvPr/>
          </p:nvSpPr>
          <p:spPr bwMode="auto">
            <a:xfrm>
              <a:off x="3973" y="5586"/>
              <a:ext cx="282" cy="278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й</a:t>
              </a:r>
            </a:p>
          </p:txBody>
        </p:sp>
        <p:sp>
          <p:nvSpPr>
            <p:cNvPr id="32" name="AutoShape 40"/>
            <p:cNvSpPr>
              <a:spLocks noChangeArrowheads="1"/>
            </p:cNvSpPr>
            <p:nvPr/>
          </p:nvSpPr>
          <p:spPr bwMode="auto">
            <a:xfrm>
              <a:off x="4961" y="4331"/>
              <a:ext cx="283" cy="279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5</a:t>
              </a:r>
            </a:p>
          </p:txBody>
        </p:sp>
        <p:sp>
          <p:nvSpPr>
            <p:cNvPr id="33" name="AutoShape 41"/>
            <p:cNvSpPr>
              <a:spLocks noChangeArrowheads="1"/>
            </p:cNvSpPr>
            <p:nvPr/>
          </p:nvSpPr>
          <p:spPr bwMode="auto">
            <a:xfrm>
              <a:off x="4961" y="5307"/>
              <a:ext cx="283" cy="279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3</a:t>
              </a:r>
            </a:p>
          </p:txBody>
        </p:sp>
        <p:sp>
          <p:nvSpPr>
            <p:cNvPr id="34" name="AutoShape 42"/>
            <p:cNvSpPr>
              <a:spLocks noChangeArrowheads="1"/>
            </p:cNvSpPr>
            <p:nvPr/>
          </p:nvSpPr>
          <p:spPr bwMode="auto">
            <a:xfrm>
              <a:off x="3550" y="4192"/>
              <a:ext cx="142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AutoShape 43"/>
            <p:cNvSpPr>
              <a:spLocks noChangeArrowheads="1"/>
            </p:cNvSpPr>
            <p:nvPr/>
          </p:nvSpPr>
          <p:spPr bwMode="auto">
            <a:xfrm>
              <a:off x="3267" y="4889"/>
              <a:ext cx="141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AutoShape 44"/>
            <p:cNvSpPr>
              <a:spLocks noChangeArrowheads="1"/>
            </p:cNvSpPr>
            <p:nvPr/>
          </p:nvSpPr>
          <p:spPr bwMode="auto">
            <a:xfrm>
              <a:off x="4114" y="5307"/>
              <a:ext cx="141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AutoShape 45"/>
            <p:cNvSpPr>
              <a:spLocks noChangeArrowheads="1"/>
            </p:cNvSpPr>
            <p:nvPr/>
          </p:nvSpPr>
          <p:spPr bwMode="auto">
            <a:xfrm>
              <a:off x="4820" y="5028"/>
              <a:ext cx="141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AutoShape 46"/>
            <p:cNvSpPr>
              <a:spLocks noChangeArrowheads="1"/>
            </p:cNvSpPr>
            <p:nvPr/>
          </p:nvSpPr>
          <p:spPr bwMode="auto">
            <a:xfrm>
              <a:off x="4679" y="4192"/>
              <a:ext cx="141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9" name="Group 79"/>
          <p:cNvGrpSpPr>
            <a:grpSpLocks noGrp="1" noChangeAspect="1"/>
          </p:cNvGrpSpPr>
          <p:nvPr>
            <p:ph sz="half" idx="2"/>
          </p:nvPr>
        </p:nvGrpSpPr>
        <p:grpSpPr bwMode="auto">
          <a:xfrm>
            <a:off x="4648200" y="1600200"/>
            <a:ext cx="4038600" cy="4525963"/>
            <a:chOff x="2279" y="3495"/>
            <a:chExt cx="4235" cy="3206"/>
          </a:xfrm>
        </p:grpSpPr>
        <p:sp>
          <p:nvSpPr>
            <p:cNvPr id="40" name="AutoShape 80"/>
            <p:cNvSpPr>
              <a:spLocks noChangeAspect="1" noChangeArrowheads="1"/>
            </p:cNvSpPr>
            <p:nvPr/>
          </p:nvSpPr>
          <p:spPr bwMode="auto">
            <a:xfrm>
              <a:off x="2279" y="3495"/>
              <a:ext cx="4235" cy="3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AutoShape 81"/>
            <p:cNvSpPr>
              <a:spLocks noChangeArrowheads="1"/>
            </p:cNvSpPr>
            <p:nvPr/>
          </p:nvSpPr>
          <p:spPr bwMode="auto">
            <a:xfrm>
              <a:off x="2703" y="3913"/>
              <a:ext cx="3246" cy="236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AutoShape 82"/>
            <p:cNvSpPr>
              <a:spLocks noChangeArrowheads="1"/>
            </p:cNvSpPr>
            <p:nvPr/>
          </p:nvSpPr>
          <p:spPr bwMode="auto">
            <a:xfrm>
              <a:off x="3550" y="3913"/>
              <a:ext cx="1411" cy="1116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Oval 83"/>
            <p:cNvSpPr>
              <a:spLocks noChangeArrowheads="1"/>
            </p:cNvSpPr>
            <p:nvPr/>
          </p:nvSpPr>
          <p:spPr bwMode="auto">
            <a:xfrm>
              <a:off x="3832" y="4750"/>
              <a:ext cx="847" cy="55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Line 84"/>
            <p:cNvSpPr>
              <a:spLocks noChangeShapeType="1"/>
            </p:cNvSpPr>
            <p:nvPr/>
          </p:nvSpPr>
          <p:spPr bwMode="auto">
            <a:xfrm>
              <a:off x="3832" y="5028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AutoShape 85"/>
            <p:cNvSpPr>
              <a:spLocks noChangeArrowheads="1"/>
            </p:cNvSpPr>
            <p:nvPr/>
          </p:nvSpPr>
          <p:spPr bwMode="auto">
            <a:xfrm>
              <a:off x="3126" y="4192"/>
              <a:ext cx="282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3</a:t>
              </a:r>
            </a:p>
          </p:txBody>
        </p:sp>
        <p:sp>
          <p:nvSpPr>
            <p:cNvPr id="46" name="AutoShape 86"/>
            <p:cNvSpPr>
              <a:spLocks noChangeArrowheads="1"/>
            </p:cNvSpPr>
            <p:nvPr/>
          </p:nvSpPr>
          <p:spPr bwMode="auto">
            <a:xfrm>
              <a:off x="4114" y="5028"/>
              <a:ext cx="283" cy="278"/>
            </a:xfrm>
            <a:prstGeom prst="flowChartConnector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5</a:t>
              </a:r>
            </a:p>
          </p:txBody>
        </p:sp>
        <p:sp>
          <p:nvSpPr>
            <p:cNvPr id="47" name="AutoShape 87"/>
            <p:cNvSpPr>
              <a:spLocks noChangeArrowheads="1"/>
            </p:cNvSpPr>
            <p:nvPr/>
          </p:nvSpPr>
          <p:spPr bwMode="auto">
            <a:xfrm>
              <a:off x="4961" y="4192"/>
              <a:ext cx="283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4</a:t>
              </a:r>
            </a:p>
          </p:txBody>
        </p:sp>
        <p:sp>
          <p:nvSpPr>
            <p:cNvPr id="48" name="AutoShape 88"/>
            <p:cNvSpPr>
              <a:spLocks noChangeArrowheads="1"/>
            </p:cNvSpPr>
            <p:nvPr/>
          </p:nvSpPr>
          <p:spPr bwMode="auto">
            <a:xfrm>
              <a:off x="5385" y="5168"/>
              <a:ext cx="283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2</a:t>
              </a:r>
            </a:p>
          </p:txBody>
        </p:sp>
        <p:sp>
          <p:nvSpPr>
            <p:cNvPr id="49" name="AutoShape 89"/>
            <p:cNvSpPr>
              <a:spLocks noChangeArrowheads="1"/>
            </p:cNvSpPr>
            <p:nvPr/>
          </p:nvSpPr>
          <p:spPr bwMode="auto">
            <a:xfrm>
              <a:off x="3691" y="4331"/>
              <a:ext cx="142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AutoShape 90"/>
            <p:cNvSpPr>
              <a:spLocks noChangeArrowheads="1"/>
            </p:cNvSpPr>
            <p:nvPr/>
          </p:nvSpPr>
          <p:spPr bwMode="auto">
            <a:xfrm>
              <a:off x="3550" y="5028"/>
              <a:ext cx="138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AutoShape 91"/>
            <p:cNvSpPr>
              <a:spLocks noChangeArrowheads="1"/>
            </p:cNvSpPr>
            <p:nvPr/>
          </p:nvSpPr>
          <p:spPr bwMode="auto">
            <a:xfrm>
              <a:off x="4255" y="4889"/>
              <a:ext cx="142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AutoShape 92"/>
            <p:cNvSpPr>
              <a:spLocks noChangeArrowheads="1"/>
            </p:cNvSpPr>
            <p:nvPr/>
          </p:nvSpPr>
          <p:spPr bwMode="auto">
            <a:xfrm>
              <a:off x="4961" y="5028"/>
              <a:ext cx="141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AutoShape 93"/>
            <p:cNvSpPr>
              <a:spLocks noChangeArrowheads="1"/>
            </p:cNvSpPr>
            <p:nvPr/>
          </p:nvSpPr>
          <p:spPr bwMode="auto">
            <a:xfrm>
              <a:off x="4538" y="4331"/>
              <a:ext cx="141" cy="141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AutoShape 94"/>
            <p:cNvSpPr>
              <a:spLocks noChangeArrowheads="1"/>
            </p:cNvSpPr>
            <p:nvPr/>
          </p:nvSpPr>
          <p:spPr bwMode="auto">
            <a:xfrm>
              <a:off x="2844" y="5168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1</a:t>
              </a:r>
            </a:p>
          </p:txBody>
        </p:sp>
        <p:sp>
          <p:nvSpPr>
            <p:cNvPr id="55" name="Line 95"/>
            <p:cNvSpPr>
              <a:spLocks noChangeShapeType="1"/>
            </p:cNvSpPr>
            <p:nvPr/>
          </p:nvSpPr>
          <p:spPr bwMode="auto">
            <a:xfrm flipH="1" flipV="1">
              <a:off x="5102" y="5168"/>
              <a:ext cx="283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Line 96"/>
            <p:cNvSpPr>
              <a:spLocks noChangeShapeType="1"/>
            </p:cNvSpPr>
            <p:nvPr/>
          </p:nvSpPr>
          <p:spPr bwMode="auto">
            <a:xfrm flipV="1">
              <a:off x="4679" y="4331"/>
              <a:ext cx="282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Line 97"/>
            <p:cNvSpPr>
              <a:spLocks noChangeShapeType="1"/>
            </p:cNvSpPr>
            <p:nvPr/>
          </p:nvSpPr>
          <p:spPr bwMode="auto">
            <a:xfrm flipV="1">
              <a:off x="3126" y="5168"/>
              <a:ext cx="424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Line 98"/>
            <p:cNvSpPr>
              <a:spLocks noChangeShapeType="1"/>
            </p:cNvSpPr>
            <p:nvPr/>
          </p:nvSpPr>
          <p:spPr bwMode="auto">
            <a:xfrm>
              <a:off x="3408" y="4331"/>
              <a:ext cx="283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f29be7d2d5ae4a1381f28f27ecd69ef0&amp;n=33&amp;h=215&amp;w=2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54932" y="-17215"/>
            <a:ext cx="9698932" cy="6875215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Расположение игроков в защите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против игрока нижний линии (центрового)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Защита против игрока задней линии( крайний нападающий</a:t>
            </a: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11"/>
          <p:cNvGrpSpPr>
            <a:grpSpLocks noGrp="1" noChangeAspect="1"/>
          </p:cNvGrpSpPr>
          <p:nvPr>
            <p:ph sz="half" idx="2"/>
          </p:nvPr>
        </p:nvGrpSpPr>
        <p:grpSpPr bwMode="auto">
          <a:xfrm>
            <a:off x="457200" y="2174875"/>
            <a:ext cx="4040188" cy="3951288"/>
            <a:chOff x="2279" y="3495"/>
            <a:chExt cx="4235" cy="3206"/>
          </a:xfrm>
        </p:grpSpPr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2279" y="3495"/>
              <a:ext cx="4235" cy="3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>
              <a:off x="2703" y="3913"/>
              <a:ext cx="3246" cy="236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3550" y="3913"/>
              <a:ext cx="1411" cy="1116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3832" y="4750"/>
              <a:ext cx="847" cy="55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3832" y="5028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AutoShape 17"/>
            <p:cNvSpPr>
              <a:spLocks noChangeArrowheads="1"/>
            </p:cNvSpPr>
            <p:nvPr/>
          </p:nvSpPr>
          <p:spPr bwMode="auto">
            <a:xfrm>
              <a:off x="3126" y="4331"/>
              <a:ext cx="282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4</a:t>
              </a:r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>
              <a:off x="3973" y="5586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1</a:t>
              </a:r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4961" y="4331"/>
              <a:ext cx="283" cy="279"/>
            </a:xfrm>
            <a:prstGeom prst="flowChartConnector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5</a:t>
              </a:r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>
              <a:off x="5385" y="5168"/>
              <a:ext cx="283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3</a:t>
              </a:r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>
              <a:off x="3832" y="4331"/>
              <a:ext cx="142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AutoShape 22"/>
            <p:cNvSpPr>
              <a:spLocks noChangeArrowheads="1"/>
            </p:cNvSpPr>
            <p:nvPr/>
          </p:nvSpPr>
          <p:spPr bwMode="auto">
            <a:xfrm>
              <a:off x="3550" y="4750"/>
              <a:ext cx="141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AutoShape 23"/>
            <p:cNvSpPr>
              <a:spLocks noChangeArrowheads="1"/>
            </p:cNvSpPr>
            <p:nvPr/>
          </p:nvSpPr>
          <p:spPr bwMode="auto">
            <a:xfrm>
              <a:off x="4114" y="5028"/>
              <a:ext cx="142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AutoShape 24"/>
            <p:cNvSpPr>
              <a:spLocks noChangeArrowheads="1"/>
            </p:cNvSpPr>
            <p:nvPr/>
          </p:nvSpPr>
          <p:spPr bwMode="auto">
            <a:xfrm>
              <a:off x="4961" y="4889"/>
              <a:ext cx="141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AutoShape 25"/>
            <p:cNvSpPr>
              <a:spLocks noChangeArrowheads="1"/>
            </p:cNvSpPr>
            <p:nvPr/>
          </p:nvSpPr>
          <p:spPr bwMode="auto">
            <a:xfrm>
              <a:off x="4679" y="4192"/>
              <a:ext cx="141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AutoShape 26"/>
            <p:cNvSpPr>
              <a:spLocks noChangeArrowheads="1"/>
            </p:cNvSpPr>
            <p:nvPr/>
          </p:nvSpPr>
          <p:spPr bwMode="auto">
            <a:xfrm>
              <a:off x="2844" y="5168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2</a:t>
              </a: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3550" y="4471"/>
              <a:ext cx="1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105" y="4904"/>
              <a:ext cx="423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114" y="5168"/>
              <a:ext cx="0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H="1" flipV="1">
              <a:off x="5102" y="5028"/>
              <a:ext cx="283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3408" y="4471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" name="Group 32"/>
          <p:cNvGrpSpPr>
            <a:grpSpLocks noGrp="1" noChangeAspect="1"/>
          </p:cNvGrpSpPr>
          <p:nvPr>
            <p:ph sz="quarter" idx="4"/>
          </p:nvPr>
        </p:nvGrpSpPr>
        <p:grpSpPr bwMode="auto">
          <a:xfrm>
            <a:off x="4645025" y="2174875"/>
            <a:ext cx="4041775" cy="3951288"/>
            <a:chOff x="2279" y="3495"/>
            <a:chExt cx="4235" cy="3206"/>
          </a:xfrm>
        </p:grpSpPr>
        <p:sp>
          <p:nvSpPr>
            <p:cNvPr id="32" name="AutoShape 33"/>
            <p:cNvSpPr>
              <a:spLocks noChangeAspect="1" noChangeArrowheads="1"/>
            </p:cNvSpPr>
            <p:nvPr/>
          </p:nvSpPr>
          <p:spPr bwMode="auto">
            <a:xfrm>
              <a:off x="2279" y="3495"/>
              <a:ext cx="4235" cy="3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AutoShape 34"/>
            <p:cNvSpPr>
              <a:spLocks noChangeArrowheads="1"/>
            </p:cNvSpPr>
            <p:nvPr/>
          </p:nvSpPr>
          <p:spPr bwMode="auto">
            <a:xfrm>
              <a:off x="2703" y="3913"/>
              <a:ext cx="3246" cy="236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AutoShape 35"/>
            <p:cNvSpPr>
              <a:spLocks noChangeArrowheads="1"/>
            </p:cNvSpPr>
            <p:nvPr/>
          </p:nvSpPr>
          <p:spPr bwMode="auto">
            <a:xfrm>
              <a:off x="3550" y="3913"/>
              <a:ext cx="1411" cy="1116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Oval 36"/>
            <p:cNvSpPr>
              <a:spLocks noChangeArrowheads="1"/>
            </p:cNvSpPr>
            <p:nvPr/>
          </p:nvSpPr>
          <p:spPr bwMode="auto">
            <a:xfrm>
              <a:off x="3832" y="4750"/>
              <a:ext cx="847" cy="55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3832" y="5028"/>
              <a:ext cx="8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AutoShape 38"/>
            <p:cNvSpPr>
              <a:spLocks noChangeArrowheads="1"/>
            </p:cNvSpPr>
            <p:nvPr/>
          </p:nvSpPr>
          <p:spPr bwMode="auto">
            <a:xfrm>
              <a:off x="3126" y="4331"/>
              <a:ext cx="282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4</a:t>
              </a:r>
            </a:p>
          </p:txBody>
        </p:sp>
        <p:sp>
          <p:nvSpPr>
            <p:cNvPr id="38" name="AutoShape 39"/>
            <p:cNvSpPr>
              <a:spLocks noChangeArrowheads="1"/>
            </p:cNvSpPr>
            <p:nvPr/>
          </p:nvSpPr>
          <p:spPr bwMode="auto">
            <a:xfrm>
              <a:off x="3973" y="5586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1</a:t>
              </a:r>
            </a:p>
          </p:txBody>
        </p:sp>
        <p:sp>
          <p:nvSpPr>
            <p:cNvPr id="39" name="AutoShape 40"/>
            <p:cNvSpPr>
              <a:spLocks noChangeArrowheads="1"/>
            </p:cNvSpPr>
            <p:nvPr/>
          </p:nvSpPr>
          <p:spPr bwMode="auto">
            <a:xfrm>
              <a:off x="4961" y="4331"/>
              <a:ext cx="283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5</a:t>
              </a:r>
            </a:p>
          </p:txBody>
        </p:sp>
        <p:sp>
          <p:nvSpPr>
            <p:cNvPr id="40" name="AutoShape 41"/>
            <p:cNvSpPr>
              <a:spLocks noChangeArrowheads="1"/>
            </p:cNvSpPr>
            <p:nvPr/>
          </p:nvSpPr>
          <p:spPr bwMode="auto">
            <a:xfrm>
              <a:off x="5385" y="5168"/>
              <a:ext cx="283" cy="278"/>
            </a:xfrm>
            <a:prstGeom prst="flowChartConnector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3</a:t>
              </a:r>
            </a:p>
          </p:txBody>
        </p:sp>
        <p:sp>
          <p:nvSpPr>
            <p:cNvPr id="41" name="AutoShape 42"/>
            <p:cNvSpPr>
              <a:spLocks noChangeArrowheads="1"/>
            </p:cNvSpPr>
            <p:nvPr/>
          </p:nvSpPr>
          <p:spPr bwMode="auto">
            <a:xfrm>
              <a:off x="3832" y="4331"/>
              <a:ext cx="142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AutoShape 43"/>
            <p:cNvSpPr>
              <a:spLocks noChangeArrowheads="1"/>
            </p:cNvSpPr>
            <p:nvPr/>
          </p:nvSpPr>
          <p:spPr bwMode="auto">
            <a:xfrm>
              <a:off x="3408" y="4889"/>
              <a:ext cx="140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AutoShape 44"/>
            <p:cNvSpPr>
              <a:spLocks noChangeArrowheads="1"/>
            </p:cNvSpPr>
            <p:nvPr/>
          </p:nvSpPr>
          <p:spPr bwMode="auto">
            <a:xfrm>
              <a:off x="4255" y="5307"/>
              <a:ext cx="142" cy="139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AutoShape 45"/>
            <p:cNvSpPr>
              <a:spLocks noChangeArrowheads="1"/>
            </p:cNvSpPr>
            <p:nvPr/>
          </p:nvSpPr>
          <p:spPr bwMode="auto">
            <a:xfrm>
              <a:off x="5244" y="5028"/>
              <a:ext cx="141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AutoShape 46"/>
            <p:cNvSpPr>
              <a:spLocks noChangeArrowheads="1"/>
            </p:cNvSpPr>
            <p:nvPr/>
          </p:nvSpPr>
          <p:spPr bwMode="auto">
            <a:xfrm>
              <a:off x="4679" y="4471"/>
              <a:ext cx="141" cy="140"/>
            </a:xfrm>
            <a:prstGeom prst="flowChartExtra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AutoShape 47"/>
            <p:cNvSpPr>
              <a:spLocks noChangeArrowheads="1"/>
            </p:cNvSpPr>
            <p:nvPr/>
          </p:nvSpPr>
          <p:spPr bwMode="auto">
            <a:xfrm>
              <a:off x="2844" y="5168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/>
                <a:t>2</a:t>
              </a:r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 flipV="1">
              <a:off x="3126" y="5028"/>
              <a:ext cx="282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>
              <a:off x="3408" y="4471"/>
              <a:ext cx="4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50"/>
            <p:cNvSpPr>
              <a:spLocks noChangeShapeType="1"/>
            </p:cNvSpPr>
            <p:nvPr/>
          </p:nvSpPr>
          <p:spPr bwMode="auto">
            <a:xfrm>
              <a:off x="4820" y="4471"/>
              <a:ext cx="14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Line 51"/>
            <p:cNvSpPr>
              <a:spLocks noChangeShapeType="1"/>
            </p:cNvSpPr>
            <p:nvPr/>
          </p:nvSpPr>
          <p:spPr bwMode="auto">
            <a:xfrm flipV="1">
              <a:off x="4114" y="5446"/>
              <a:ext cx="141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438</Words>
  <Application>Microsoft Office PowerPoint</Application>
  <PresentationFormat>Экран (4:3)</PresentationFormat>
  <Paragraphs>78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Индивидуальная защита в баскетболе </vt:lpstr>
      <vt:lpstr>Слайд 2</vt:lpstr>
      <vt:lpstr>Психологические требования требования</vt:lpstr>
      <vt:lpstr>Физические требования</vt:lpstr>
      <vt:lpstr>Важные принципы защиты</vt:lpstr>
      <vt:lpstr>Важные принципы защиты</vt:lpstr>
      <vt:lpstr>Важные принципы защиты</vt:lpstr>
      <vt:lpstr>Защитные позиции относительно мяча</vt:lpstr>
      <vt:lpstr>Расположение игроков в защите</vt:lpstr>
      <vt:lpstr>Расположение игроков в защите</vt:lpstr>
      <vt:lpstr>Слайд 11</vt:lpstr>
      <vt:lpstr>Слайд 12</vt:lpstr>
      <vt:lpstr>Используемая литература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Индивидуальная защита в баскетболе </dc:title>
  <dc:creator>Ксения</dc:creator>
  <cp:lastModifiedBy>Ксения</cp:lastModifiedBy>
  <cp:revision>1</cp:revision>
  <dcterms:created xsi:type="dcterms:W3CDTF">2017-02-14T03:46:32Z</dcterms:created>
  <dcterms:modified xsi:type="dcterms:W3CDTF">2017-02-14T04:19:42Z</dcterms:modified>
</cp:coreProperties>
</file>