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6" r:id="rId3"/>
    <p:sldId id="267" r:id="rId4"/>
    <p:sldId id="257" r:id="rId5"/>
    <p:sldId id="269" r:id="rId6"/>
    <p:sldId id="258" r:id="rId7"/>
    <p:sldId id="259" r:id="rId8"/>
    <p:sldId id="260" r:id="rId9"/>
    <p:sldId id="261" r:id="rId10"/>
    <p:sldId id="270" r:id="rId11"/>
    <p:sldId id="262" r:id="rId12"/>
    <p:sldId id="263" r:id="rId13"/>
    <p:sldId id="273" r:id="rId14"/>
    <p:sldId id="268" r:id="rId15"/>
    <p:sldId id="271" r:id="rId16"/>
    <p:sldId id="272" r:id="rId17"/>
    <p:sldId id="274" r:id="rId18"/>
    <p:sldId id="276" r:id="rId19"/>
    <p:sldId id="277" r:id="rId20"/>
    <p:sldId id="275" r:id="rId21"/>
    <p:sldId id="278" r:id="rId22"/>
    <p:sldId id="279" r:id="rId23"/>
    <p:sldId id="280" r:id="rId24"/>
    <p:sldId id="281" r:id="rId25"/>
  </p:sldIdLst>
  <p:sldSz cx="9144000" cy="777716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24" autoAdjust="0"/>
  </p:normalViewPr>
  <p:slideViewPr>
    <p:cSldViewPr>
      <p:cViewPr varScale="1">
        <p:scale>
          <a:sx n="56" d="100"/>
          <a:sy n="56" d="100"/>
        </p:scale>
        <p:origin x="-1704" y="-84"/>
      </p:cViewPr>
      <p:guideLst>
        <p:guide orient="horz" pos="245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4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EA59D-AF08-49EC-9949-D993A7AF921F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60700" y="514350"/>
            <a:ext cx="30226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43197-E66C-49E6-8C4A-813A8FF81A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97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060700" y="514350"/>
            <a:ext cx="3022600" cy="2571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3197-E66C-49E6-8C4A-813A8FF81A53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060700" y="514350"/>
            <a:ext cx="3022600" cy="2571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руки,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3197-E66C-49E6-8C4A-813A8FF81A53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15964"/>
            <a:ext cx="7772401" cy="166704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4407059"/>
            <a:ext cx="6400800" cy="19874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1449"/>
            <a:ext cx="2057400" cy="663579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1449"/>
            <a:ext cx="6019800" cy="663579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997548"/>
            <a:ext cx="7772401" cy="15446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96296"/>
            <a:ext cx="7772401" cy="17012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14673"/>
            <a:ext cx="4038600" cy="51325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14673"/>
            <a:ext cx="4038600" cy="51325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740861"/>
            <a:ext cx="4040188" cy="7255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466368"/>
            <a:ext cx="4040188" cy="44808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740861"/>
            <a:ext cx="4041775" cy="7255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466368"/>
            <a:ext cx="4041775" cy="44808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309647"/>
            <a:ext cx="3008313" cy="131779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309649"/>
            <a:ext cx="5111751" cy="66375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627446"/>
            <a:ext cx="3008313" cy="53197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444015"/>
            <a:ext cx="5486400" cy="64269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94904"/>
            <a:ext cx="5486400" cy="46662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6086712"/>
            <a:ext cx="5486400" cy="9127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311447"/>
            <a:ext cx="8229600" cy="1296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14673"/>
            <a:ext cx="8229600" cy="513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7208280"/>
            <a:ext cx="2133600" cy="414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7208280"/>
            <a:ext cx="2895600" cy="414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1" y="7208280"/>
            <a:ext cx="2133600" cy="414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lib.ru/LITRA/ERSHOW/ershov5_32.jpg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0">
              <a:srgbClr val="E1D7BA"/>
            </a:gs>
            <a:gs pos="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803" y="0"/>
            <a:ext cx="7772401" cy="252028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Проектная работа по математике на тему: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832797"/>
            <a:ext cx="7929619" cy="160050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Выполнила : </a:t>
            </a:r>
            <a:r>
              <a:rPr lang="ru-RU" dirty="0" smtClean="0">
                <a:solidFill>
                  <a:schemeClr val="tx1"/>
                </a:solidFill>
              </a:rPr>
              <a:t>Серин Лана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6б класс,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МБОУ СОШ с. Тоора-Хем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Руководитель</a:t>
            </a:r>
            <a:r>
              <a:rPr lang="ru-RU" dirty="0">
                <a:solidFill>
                  <a:schemeClr val="tx1"/>
                </a:solidFill>
              </a:rPr>
              <a:t>: Коробейникова 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Татьяна Юрьевна.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E:\Новая папка\скачанные файлы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7" y="1656333"/>
            <a:ext cx="6480721" cy="41044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4165"/>
            <a:ext cx="8229600" cy="76882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</a:rPr>
              <a:t>Сажень.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830691"/>
            <a:ext cx="5760640" cy="69127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u="sng" dirty="0" smtClean="0"/>
              <a:t>Маховая </a:t>
            </a:r>
            <a:r>
              <a:rPr lang="ru-RU" b="1" u="sng" dirty="0"/>
              <a:t>сажень</a:t>
            </a:r>
            <a:r>
              <a:rPr lang="ru-RU" dirty="0"/>
              <a:t> – расстояние между кончиками средних пальцев вытянутых в противоположные стороны рук человека среднего роста (равнялась примерно 176 см</a:t>
            </a:r>
            <a:r>
              <a:rPr lang="ru-RU" dirty="0" smtClean="0"/>
              <a:t>);</a:t>
            </a:r>
            <a:endParaRPr lang="ru-RU" dirty="0"/>
          </a:p>
          <a:p>
            <a:pPr marL="0" indent="0">
              <a:buNone/>
            </a:pPr>
            <a:r>
              <a:rPr lang="ru-RU" b="1" u="sng" dirty="0" smtClean="0"/>
              <a:t>Косая </a:t>
            </a:r>
            <a:r>
              <a:rPr lang="ru-RU" b="1" u="sng" dirty="0"/>
              <a:t>сажень</a:t>
            </a:r>
            <a:r>
              <a:rPr lang="ru-RU" dirty="0"/>
              <a:t> -  расстояние от пальцев правой (левой) ноги стоящего человека до конца пальцев вытянутой по диагонали левой (правой) руки (равнялась примерно 216 см). Принятая длина сажени соответствовала 3 аршинам или 48 вершкам, Для измерения числа саженей использовали специальные мерные верёвки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Рисунок 6" descr="0012-011-Starinnye-russkie-mery-dli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36253"/>
            <a:ext cx="2658465" cy="2857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7" descr="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92426"/>
            <a:ext cx="2121993" cy="3498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1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05036"/>
            <a:ext cx="8229600" cy="129619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Локоть.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199" y="1458202"/>
            <a:ext cx="5770985" cy="5489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Расстояние от локтевого сгиба до конца вытянутого среднего пальца или сжатой в кулак кисти руки, что составляло примерно 46см и 38см.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Большой локоть </a:t>
            </a:r>
            <a:r>
              <a:rPr lang="ru-RU" sz="3200" dirty="0" smtClean="0"/>
              <a:t>равен длине руки от основания плеча до большого пальца, а это приблизительно 54см.</a:t>
            </a:r>
            <a:endParaRPr lang="ru-RU" sz="3200" dirty="0"/>
          </a:p>
        </p:txBody>
      </p:sp>
      <p:pic>
        <p:nvPicPr>
          <p:cNvPr id="6" name="Picture 2" descr="C:\Users\Алексей\Documents\Новая папка (4)\скачанные файлы (3).jpg"/>
          <p:cNvPicPr>
            <a:picLocks noChangeAspect="1" noChangeArrowheads="1"/>
          </p:cNvPicPr>
          <p:nvPr/>
        </p:nvPicPr>
        <p:blipFill>
          <a:blip r:embed="rId3" cstate="print"/>
          <a:srcRect r="45370"/>
          <a:stretch>
            <a:fillRect/>
          </a:stretch>
        </p:blipFill>
        <p:spPr bwMode="auto">
          <a:xfrm>
            <a:off x="5868144" y="1872357"/>
            <a:ext cx="2547961" cy="366320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212"/>
            <a:ext cx="8229600" cy="129619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Аршин.</a:t>
            </a:r>
            <a:endParaRPr lang="ru-RU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080269"/>
            <a:ext cx="4968552" cy="64087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dirty="0" smtClean="0"/>
              <a:t>Равен длине руки - от</a:t>
            </a:r>
          </a:p>
          <a:p>
            <a:pPr>
              <a:buNone/>
            </a:pPr>
            <a:r>
              <a:rPr lang="ru-RU" sz="3200" dirty="0" smtClean="0"/>
              <a:t>основания плеча до кончика</a:t>
            </a:r>
          </a:p>
          <a:p>
            <a:pPr>
              <a:buNone/>
            </a:pPr>
            <a:r>
              <a:rPr lang="ru-RU" sz="3200" dirty="0" smtClean="0"/>
              <a:t>вытянутого среднего пальца,</a:t>
            </a:r>
          </a:p>
          <a:p>
            <a:pPr>
              <a:buNone/>
            </a:pPr>
            <a:r>
              <a:rPr lang="ru-RU" sz="3200" dirty="0" smtClean="0"/>
              <a:t>примерно 72см.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Аршин пришёл </a:t>
            </a:r>
            <a:r>
              <a:rPr lang="ru-RU" sz="3200" dirty="0"/>
              <a:t>на Русь вместе с купцами из далёких стран. </a:t>
            </a:r>
            <a:r>
              <a:rPr lang="ru-RU" sz="3200" dirty="0" smtClean="0"/>
              <a:t>Восточные </a:t>
            </a:r>
            <a:r>
              <a:rPr lang="ru-RU" sz="3200" dirty="0"/>
              <a:t>купцы, отмеряя ткани, обходились без всяких метров: ткань они натягивали на собственную руку, до плеча. Это и называлось </a:t>
            </a:r>
            <a:r>
              <a:rPr lang="ru-RU" sz="3200" b="1" i="1" dirty="0"/>
              <a:t>мерить аршинами</a:t>
            </a:r>
            <a:r>
              <a:rPr lang="ru-RU" sz="3200" i="1" dirty="0"/>
              <a:t>.</a:t>
            </a:r>
            <a:endParaRPr lang="ru-RU" sz="3200" dirty="0"/>
          </a:p>
          <a:p>
            <a:pPr>
              <a:buNone/>
            </a:pPr>
            <a:endParaRPr lang="ru-RU" sz="3200" dirty="0"/>
          </a:p>
        </p:txBody>
      </p:sp>
      <p:pic>
        <p:nvPicPr>
          <p:cNvPr id="6146" name="Picture 2" descr="C:\Users\Алексей\Documents\Новая папка (4)\скачанные файлы (1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224285"/>
            <a:ext cx="3943351" cy="1880386"/>
          </a:xfrm>
          <a:prstGeom prst="rect">
            <a:avLst/>
          </a:prstGeom>
          <a:noFill/>
        </p:spPr>
      </p:pic>
      <p:pic>
        <p:nvPicPr>
          <p:cNvPr id="5" name="Рисунок 4" descr="arshi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28541"/>
            <a:ext cx="3600400" cy="310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0">
              <a:srgbClr val="E1D7BA"/>
            </a:gs>
            <a:gs pos="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4165"/>
            <a:ext cx="7772401" cy="518457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Старинные меры длины в литературе.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15512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33293"/>
            <a:ext cx="8229600" cy="144030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Ганс-Христиан Андерсен «</a:t>
            </a:r>
            <a:r>
              <a:rPr lang="ru-RU" b="1" dirty="0" err="1">
                <a:solidFill>
                  <a:srgbClr val="C00000"/>
                </a:solidFill>
              </a:rPr>
              <a:t>Дюймовочка</a:t>
            </a:r>
            <a:r>
              <a:rPr lang="ru-RU" b="1" dirty="0">
                <a:solidFill>
                  <a:srgbClr val="C00000"/>
                </a:solidFill>
              </a:rPr>
              <a:t>». Отрывок из сказки.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9" y="1368301"/>
            <a:ext cx="7344816" cy="61206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 «Женщина пошла домой и посадила ячменное зернышко в цветоч­ный горшок. Только она его посадила, зернышко сразу проросло, а из ростка вырос большой чудесный цветок, совсем как тюльпан. Но лепестки цветка были плотно сжаты, точно у нераспустившегося бу­тона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—  Какой прелестный цветок! — сказала женщина и поцеловала красивые пестрые лепестки. И как только она поцеловала лепестки, там внутри, в бутоне, что-то щелкнуло, и он распустился. Это был точь-в-точь тюльпан, но в самой чашечке на зеленом пестике цветка сидела девочка. </a:t>
            </a:r>
            <a:r>
              <a:rPr lang="ru-RU" u="sng" dirty="0"/>
              <a:t>Она была маленькая-маленькая, всего в дюйм ростом. Ее так и прозвали </a:t>
            </a:r>
            <a:r>
              <a:rPr lang="ru-RU" u="sng" dirty="0" err="1"/>
              <a:t>Дюй­мовочкой</a:t>
            </a:r>
            <a:r>
              <a:rPr lang="ru-RU" u="sng" dirty="0"/>
              <a:t>»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 descr="89400658_Dyuymovochka_illyustraciya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024485"/>
            <a:ext cx="2252663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0f8ee3af9fe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325" y="5976813"/>
            <a:ext cx="230650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205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33293"/>
            <a:ext cx="8229600" cy="1440309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Произведение - сказка П. Ершова «Конёк-горбунок».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9" y="1368301"/>
            <a:ext cx="879307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Что ж он видит?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Прекрасивых</a:t>
            </a:r>
          </a:p>
          <a:p>
            <a:pPr marL="0" indent="0">
              <a:buNone/>
            </a:pPr>
            <a:r>
              <a:rPr lang="ru-RU" dirty="0"/>
              <a:t>Двух коней золотогривых</a:t>
            </a:r>
          </a:p>
          <a:p>
            <a:pPr marL="0" indent="0">
              <a:buNone/>
            </a:pPr>
            <a:r>
              <a:rPr lang="ru-RU" dirty="0"/>
              <a:t>Да игрушечку – конька</a:t>
            </a:r>
          </a:p>
          <a:p>
            <a:pPr marL="0" indent="0">
              <a:buNone/>
            </a:pPr>
            <a:r>
              <a:rPr lang="ru-RU" u="sng" dirty="0"/>
              <a:t>Ростом только в три вершка,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На спине с двумя горбами</a:t>
            </a:r>
          </a:p>
          <a:p>
            <a:pPr marL="0" indent="0">
              <a:buNone/>
            </a:pPr>
            <a:r>
              <a:rPr lang="ru-RU" u="sng" dirty="0"/>
              <a:t>Да с аршинными ушами».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Рост  Горбунка 13,2 сантиметра, длина ушей 71см. Действительно сказочное животное.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2" name="Picture 4" descr="ershov5_3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920" y="1512317"/>
            <a:ext cx="372764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6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33293"/>
            <a:ext cx="8229600" cy="1440309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Стихотворение </a:t>
            </a:r>
            <a:r>
              <a:rPr lang="ru-RU" sz="4000" b="1" dirty="0">
                <a:solidFill>
                  <a:srgbClr val="C00000"/>
                </a:solidFill>
              </a:rPr>
              <a:t>Н.А. Некрасова «Дедушка </a:t>
            </a:r>
            <a:r>
              <a:rPr lang="ru-RU" sz="4000" b="1" dirty="0" err="1">
                <a:solidFill>
                  <a:srgbClr val="C00000"/>
                </a:solidFill>
              </a:rPr>
              <a:t>Мазай</a:t>
            </a:r>
            <a:r>
              <a:rPr lang="ru-RU" sz="4000" b="1" dirty="0">
                <a:solidFill>
                  <a:srgbClr val="C00000"/>
                </a:solidFill>
              </a:rPr>
              <a:t> и зайцы»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9" y="1368301"/>
            <a:ext cx="7488831" cy="61206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«Вижу один островок небольшой -</a:t>
            </a:r>
          </a:p>
          <a:p>
            <a:pPr marL="0" indent="0">
              <a:buNone/>
            </a:pPr>
            <a:r>
              <a:rPr lang="ru-RU" dirty="0"/>
              <a:t>Зайцы на нем собрались гурьбой.</a:t>
            </a:r>
          </a:p>
          <a:p>
            <a:pPr marL="0" indent="0">
              <a:buNone/>
            </a:pPr>
            <a:r>
              <a:rPr lang="ru-RU" dirty="0"/>
              <a:t>С каждой минутой вода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Подбиралась к </a:t>
            </a:r>
            <a:r>
              <a:rPr lang="ru-RU" dirty="0"/>
              <a:t>бедным зверькам;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У</a:t>
            </a:r>
            <a:r>
              <a:rPr lang="ru-RU" dirty="0" smtClean="0"/>
              <a:t>ж </a:t>
            </a:r>
            <a:r>
              <a:rPr lang="ru-RU" dirty="0"/>
              <a:t>под ними осталось</a:t>
            </a:r>
          </a:p>
          <a:p>
            <a:pPr marL="0" indent="0">
              <a:buNone/>
            </a:pPr>
            <a:r>
              <a:rPr lang="ru-RU" u="sng" dirty="0"/>
              <a:t>Меньше аршина земли в ширину,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Меньше сажени в длину».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</a:t>
            </a:r>
            <a:r>
              <a:rPr lang="ru-RU" dirty="0" smtClean="0"/>
              <a:t>азмеры </a:t>
            </a:r>
            <a:r>
              <a:rPr lang="ru-RU" dirty="0"/>
              <a:t>островка в современных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единицах </a:t>
            </a:r>
            <a:r>
              <a:rPr lang="ru-RU" dirty="0"/>
              <a:t>длины и </a:t>
            </a:r>
            <a:r>
              <a:rPr lang="ru-RU" dirty="0" smtClean="0"/>
              <a:t>площади: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S = a х b, </a:t>
            </a:r>
          </a:p>
          <a:p>
            <a:pPr marL="0" indent="0">
              <a:buNone/>
            </a:pPr>
            <a:r>
              <a:rPr lang="ru-RU" dirty="0"/>
              <a:t>а = 1 аршин = 71см, </a:t>
            </a:r>
          </a:p>
          <a:p>
            <a:pPr marL="0" indent="0">
              <a:buNone/>
            </a:pPr>
            <a:r>
              <a:rPr lang="ru-RU" dirty="0"/>
              <a:t>b = 1 сажень =213см</a:t>
            </a:r>
          </a:p>
          <a:p>
            <a:pPr marL="0" indent="0">
              <a:buNone/>
            </a:pPr>
            <a:r>
              <a:rPr lang="ru-RU" dirty="0"/>
              <a:t>S = 0,71 х 2,13 =1,5123 м</a:t>
            </a:r>
            <a:r>
              <a:rPr lang="ru-RU" baseline="30000" dirty="0"/>
              <a:t>2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6" name="Рисунок 3" descr="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596112"/>
            <a:ext cx="2752309" cy="390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3669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0">
              <a:srgbClr val="E1D7BA"/>
            </a:gs>
            <a:gs pos="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20229"/>
            <a:ext cx="7992888" cy="525658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Старинные меры длины в современной жизни.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61323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413"/>
            <a:ext cx="8229600" cy="129619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Калибр оружия.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1080269"/>
            <a:ext cx="8363271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Дюймы уже </a:t>
            </a:r>
            <a:r>
              <a:rPr lang="ru-RU" dirty="0"/>
              <a:t>давно и прочно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используются </a:t>
            </a:r>
            <a:r>
              <a:rPr lang="ru-RU" dirty="0"/>
              <a:t>в одной </a:t>
            </a:r>
            <a:r>
              <a:rPr lang="ru-RU" dirty="0" smtClean="0"/>
              <a:t>из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самых консервативных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отраслей </a:t>
            </a:r>
            <a:r>
              <a:rPr lang="ru-RU" dirty="0"/>
              <a:t>– оружейной.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Именно </a:t>
            </a:r>
            <a:r>
              <a:rPr lang="ru-RU" dirty="0"/>
              <a:t>в долях дюйма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определяется </a:t>
            </a:r>
            <a:r>
              <a:rPr lang="ru-RU" dirty="0"/>
              <a:t>калибр огнестрельного оружия. Например, известный сорок пятый – это не что иное, как 0,45 дюйма или 11,45 мм. Автомат Калашникова имеет так называемый 30-й калибр – его диаметр составляет 0,3 дюйма или 7,62 мм. </a:t>
            </a:r>
          </a:p>
        </p:txBody>
      </p:sp>
      <p:pic>
        <p:nvPicPr>
          <p:cNvPr id="4" name="Рисунок 3" descr="в дюйме сантиметро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52277"/>
            <a:ext cx="3384376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1639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413"/>
            <a:ext cx="8229600" cy="1296194"/>
          </a:xfrm>
        </p:spPr>
        <p:txBody>
          <a:bodyPr>
            <a:normAutofit fontScale="90000"/>
          </a:bodyPr>
          <a:lstStyle/>
          <a:p>
            <a:r>
              <a:rPr lang="ru-RU" sz="4000" b="1" cap="all" dirty="0">
                <a:solidFill>
                  <a:srgbClr val="C00000"/>
                </a:solidFill>
              </a:rPr>
              <a:t>Диагонали телевизора </a:t>
            </a:r>
            <a:r>
              <a:rPr lang="ru-RU" sz="4000" b="1" cap="all" dirty="0" smtClean="0">
                <a:solidFill>
                  <a:srgbClr val="C00000"/>
                </a:solidFill>
              </a:rPr>
              <a:t>(в </a:t>
            </a:r>
            <a:r>
              <a:rPr lang="ru-RU" sz="4000" b="1" cap="all" dirty="0">
                <a:solidFill>
                  <a:srgbClr val="C00000"/>
                </a:solidFill>
              </a:rPr>
              <a:t>дюймах)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1080269"/>
            <a:ext cx="8435279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Диагональ </a:t>
            </a:r>
            <a:r>
              <a:rPr lang="ru-RU" dirty="0"/>
              <a:t>32 дюйма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или </a:t>
            </a:r>
            <a:r>
              <a:rPr lang="ru-RU" dirty="0"/>
              <a:t>чуть меньше </a:t>
            </a:r>
            <a:r>
              <a:rPr lang="ru-RU" dirty="0" smtClean="0"/>
              <a:t>—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один из подходящих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вариантов, чтобы </a:t>
            </a:r>
          </a:p>
          <a:p>
            <a:pPr marL="0" indent="0">
              <a:buNone/>
            </a:pPr>
            <a:r>
              <a:rPr lang="ru-RU" dirty="0" smtClean="0"/>
              <a:t>посмотреть </a:t>
            </a:r>
            <a:r>
              <a:rPr lang="ru-RU" dirty="0"/>
              <a:t>фильм </a:t>
            </a:r>
            <a:r>
              <a:rPr lang="ru-RU" dirty="0" smtClean="0"/>
              <a:t>перед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сном в </a:t>
            </a:r>
            <a:r>
              <a:rPr lang="ru-RU" dirty="0" smtClean="0"/>
              <a:t>спальне или на кухне.</a:t>
            </a:r>
          </a:p>
          <a:p>
            <a:pPr marL="0" indent="0">
              <a:buNone/>
            </a:pPr>
            <a:r>
              <a:rPr lang="ru-RU" dirty="0" smtClean="0"/>
              <a:t> Диагональ </a:t>
            </a:r>
            <a:r>
              <a:rPr lang="ru-RU" dirty="0"/>
              <a:t>42 или больше дюймов </a:t>
            </a:r>
            <a:r>
              <a:rPr lang="ru-RU" dirty="0" smtClean="0"/>
              <a:t>хорошо подходит для больших комнат и может </a:t>
            </a:r>
            <a:r>
              <a:rPr lang="ru-RU" dirty="0"/>
              <a:t>достаточно хорошо передать изображение, чтобы вечер прошёл весело и непринуждённо.</a:t>
            </a:r>
          </a:p>
        </p:txBody>
      </p:sp>
      <p:pic>
        <p:nvPicPr>
          <p:cNvPr id="5" name="Рисунок 4" descr="Диагонали телевизор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72847"/>
            <a:ext cx="3865612" cy="2847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836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0">
              <a:srgbClr val="E1D7BA"/>
            </a:gs>
            <a:gs pos="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4166"/>
            <a:ext cx="7772401" cy="136815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Цели и задачи проекта: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296293"/>
            <a:ext cx="7929619" cy="6137008"/>
          </a:xfrm>
        </p:spPr>
        <p:txBody>
          <a:bodyPr>
            <a:normAutofit lnSpcReduction="10000"/>
          </a:bodyPr>
          <a:lstStyle/>
          <a:p>
            <a:pPr lvl="0" algn="l"/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ыяснить</a:t>
            </a:r>
            <a:r>
              <a:rPr lang="ru-RU" dirty="0">
                <a:solidFill>
                  <a:schemeClr val="tx1"/>
                </a:solidFill>
              </a:rPr>
              <a:t>, какие меры длины существовали в старинные </a:t>
            </a:r>
            <a:r>
              <a:rPr lang="ru-RU" dirty="0" smtClean="0">
                <a:solidFill>
                  <a:schemeClr val="tx1"/>
                </a:solidFill>
              </a:rPr>
              <a:t>времена.</a:t>
            </a:r>
            <a:endParaRPr lang="ru-RU" dirty="0">
              <a:solidFill>
                <a:schemeClr val="tx1"/>
              </a:solidFill>
            </a:endParaRP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становить </a:t>
            </a:r>
            <a:r>
              <a:rPr lang="ru-RU" dirty="0">
                <a:solidFill>
                  <a:schemeClr val="tx1"/>
                </a:solidFill>
              </a:rPr>
              <a:t>взаимосвязь между старой  измерительной системой и </a:t>
            </a:r>
            <a:r>
              <a:rPr lang="ru-RU" dirty="0" smtClean="0">
                <a:solidFill>
                  <a:schemeClr val="tx1"/>
                </a:solidFill>
              </a:rPr>
              <a:t>новой.</a:t>
            </a:r>
            <a:endParaRPr lang="ru-RU" dirty="0">
              <a:solidFill>
                <a:schemeClr val="tx1"/>
              </a:solidFill>
            </a:endParaRP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ыяснить</a:t>
            </a:r>
            <a:r>
              <a:rPr lang="ru-RU" dirty="0">
                <a:solidFill>
                  <a:schemeClr val="tx1"/>
                </a:solidFill>
              </a:rPr>
              <a:t>, в каких литературных источниках встречаются названия старинных мер </a:t>
            </a:r>
            <a:r>
              <a:rPr lang="ru-RU" dirty="0" smtClean="0">
                <a:solidFill>
                  <a:schemeClr val="tx1"/>
                </a:solidFill>
              </a:rPr>
              <a:t>длины.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4. Выяснить применение старинных мер длины в современной жизни.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ыяснить</a:t>
            </a:r>
            <a:r>
              <a:rPr lang="ru-RU" dirty="0">
                <a:solidFill>
                  <a:schemeClr val="tx1"/>
                </a:solidFill>
              </a:rPr>
              <a:t>, что означают пословицы, поговорки, в которых встречаются названия старинных мер </a:t>
            </a:r>
            <a:r>
              <a:rPr lang="ru-RU" dirty="0" smtClean="0">
                <a:solidFill>
                  <a:schemeClr val="tx1"/>
                </a:solidFill>
              </a:rPr>
              <a:t>длины.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7448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0">
              <a:srgbClr val="E1D7BA"/>
            </a:gs>
            <a:gs pos="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76213"/>
            <a:ext cx="7772401" cy="518457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Старинные меры длины в пословицах и поговорках.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34287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1" y="311447"/>
            <a:ext cx="8229600" cy="7105526"/>
          </a:xfrm>
        </p:spPr>
        <p:txBody>
          <a:bodyPr>
            <a:noAutofit/>
          </a:bodyPr>
          <a:lstStyle/>
          <a:p>
            <a:r>
              <a:rPr lang="ru-RU" sz="3200" b="1" dirty="0"/>
              <a:t>«От горшка два вершка, а уже указчик»</a:t>
            </a:r>
            <a:r>
              <a:rPr lang="ru-RU" sz="3200" dirty="0"/>
              <a:t> - молодой человек, не имеющий жизненного опыта, но самонадеянно поучающий всех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b="1" dirty="0"/>
              <a:t>«Не уступить ни пяди»</a:t>
            </a:r>
            <a:r>
              <a:rPr lang="ru-RU" sz="3200" dirty="0"/>
              <a:t> - не отдавать даже самой </a:t>
            </a:r>
            <a:r>
              <a:rPr lang="ru-RU" sz="3200" dirty="0" smtClean="0"/>
              <a:t>малости.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«Косая сажень в плечах»</a:t>
            </a:r>
            <a:r>
              <a:rPr lang="ru-RU" sz="3200" dirty="0"/>
              <a:t> - широкоплечий, высокого роста человек.</a:t>
            </a:r>
            <a:br>
              <a:rPr lang="ru-RU" sz="3200" dirty="0"/>
            </a:br>
            <a:r>
              <a:rPr lang="ru-RU" sz="3200" b="1" dirty="0"/>
              <a:t>«Каждый купец на свой аршин меряет»</a:t>
            </a:r>
            <a:r>
              <a:rPr lang="ru-RU" sz="3200" dirty="0"/>
              <a:t> - каждый судит о любом деле односторонне, исходя из собственных интересов.</a:t>
            </a:r>
            <a:br>
              <a:rPr lang="ru-RU" sz="3200" dirty="0"/>
            </a:br>
            <a:r>
              <a:rPr lang="ru-RU" sz="3200" dirty="0" smtClean="0"/>
              <a:t>«</a:t>
            </a:r>
            <a:r>
              <a:rPr lang="ru-RU" sz="3200" b="1" dirty="0" smtClean="0"/>
              <a:t>Писать аршинными буквами»</a:t>
            </a:r>
            <a:r>
              <a:rPr lang="ru-RU" sz="3200" dirty="0" smtClean="0"/>
              <a:t> - писать очень крупно.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23766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Новая папка (3)\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757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60" y="1656333"/>
            <a:ext cx="8892480" cy="3600599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Для </a:t>
            </a:r>
            <a:r>
              <a:rPr lang="ru-RU" sz="3600" dirty="0"/>
              <a:t>удобства перевода различных мер и величин в понятные для всех </a:t>
            </a:r>
            <a:r>
              <a:rPr lang="ru-RU" sz="3600" dirty="0" smtClean="0"/>
              <a:t>значения была разработана Международная система единиц. </a:t>
            </a:r>
            <a:r>
              <a:rPr lang="ru-RU" sz="3600" dirty="0"/>
              <a:t>Эталоном длины был признан метр. Но в некоторых 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/>
              <a:t> </a:t>
            </a:r>
            <a:r>
              <a:rPr lang="ru-RU" sz="3600" dirty="0" smtClean="0"/>
              <a:t>                                 странах </a:t>
            </a:r>
            <a:r>
              <a:rPr lang="ru-RU" sz="3600" dirty="0"/>
              <a:t>расстояния до сих пор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 </a:t>
            </a:r>
            <a:r>
              <a:rPr lang="ru-RU" sz="3600" dirty="0" smtClean="0"/>
              <a:t>                                       измеряют </a:t>
            </a:r>
            <a:r>
              <a:rPr lang="ru-RU" sz="3600" dirty="0"/>
              <a:t>в милях, ярдах,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             футах </a:t>
            </a:r>
            <a:r>
              <a:rPr lang="ru-RU" sz="3600" dirty="0"/>
              <a:t>и дюймах.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5201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0">
              <a:srgbClr val="E1D7BA"/>
            </a:gs>
            <a:gs pos="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4165"/>
            <a:ext cx="7772401" cy="108012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Используемая литература: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296293"/>
            <a:ext cx="7929619" cy="6137008"/>
          </a:xfrm>
        </p:spPr>
        <p:txBody>
          <a:bodyPr>
            <a:normAutofit/>
          </a:bodyPr>
          <a:lstStyle/>
          <a:p>
            <a:pPr lvl="0" algn="l"/>
            <a:r>
              <a:rPr lang="ru-RU" sz="3600" dirty="0" smtClean="0">
                <a:solidFill>
                  <a:schemeClr val="tx1"/>
                </a:solidFill>
              </a:rPr>
              <a:t>1.</a:t>
            </a:r>
            <a:r>
              <a:rPr lang="ru-RU" sz="3600" dirty="0"/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Н.Я. </a:t>
            </a:r>
            <a:r>
              <a:rPr lang="ru-RU" sz="3600" dirty="0" err="1" smtClean="0">
                <a:solidFill>
                  <a:schemeClr val="tx1"/>
                </a:solidFill>
              </a:rPr>
              <a:t>Виленкин</a:t>
            </a:r>
            <a:r>
              <a:rPr lang="ru-RU" sz="3600" dirty="0" smtClean="0">
                <a:solidFill>
                  <a:schemeClr val="tx1"/>
                </a:solidFill>
              </a:rPr>
              <a:t> Учебник Математика 5 класс.</a:t>
            </a:r>
            <a:endParaRPr lang="ru-RU" sz="3600" dirty="0">
              <a:solidFill>
                <a:schemeClr val="tx1"/>
              </a:solidFill>
            </a:endParaRPr>
          </a:p>
          <a:p>
            <a:pPr algn="l"/>
            <a:r>
              <a:rPr lang="ru-RU" sz="3600" dirty="0" smtClean="0">
                <a:solidFill>
                  <a:schemeClr val="tx1"/>
                </a:solidFill>
              </a:rPr>
              <a:t>2. </a:t>
            </a:r>
            <a:r>
              <a:rPr lang="ru-RU" sz="3600" dirty="0">
                <a:solidFill>
                  <a:schemeClr val="tx1"/>
                </a:solidFill>
              </a:rPr>
              <a:t>Н.Я. </a:t>
            </a:r>
            <a:r>
              <a:rPr lang="ru-RU" sz="3600" dirty="0" err="1">
                <a:solidFill>
                  <a:schemeClr val="tx1"/>
                </a:solidFill>
              </a:rPr>
              <a:t>Виленкин</a:t>
            </a:r>
            <a:r>
              <a:rPr lang="ru-RU" sz="3600" dirty="0">
                <a:solidFill>
                  <a:schemeClr val="tx1"/>
                </a:solidFill>
              </a:rPr>
              <a:t> Учебник Математика </a:t>
            </a:r>
            <a:r>
              <a:rPr lang="ru-RU" sz="3600" dirty="0" smtClean="0">
                <a:solidFill>
                  <a:schemeClr val="tx1"/>
                </a:solidFill>
              </a:rPr>
              <a:t>6 класс.</a:t>
            </a:r>
            <a:endParaRPr lang="ru-RU" sz="3600" dirty="0">
              <a:solidFill>
                <a:schemeClr val="tx1"/>
              </a:solidFill>
            </a:endParaRPr>
          </a:p>
          <a:p>
            <a:pPr lvl="0" algn="l"/>
            <a:r>
              <a:rPr lang="ru-RU" sz="3600" dirty="0" smtClean="0">
                <a:solidFill>
                  <a:schemeClr val="tx1"/>
                </a:solidFill>
              </a:rPr>
              <a:t>3. Интернет-ресурсы.</a:t>
            </a:r>
            <a:endParaRPr lang="ru-RU" sz="3600" dirty="0">
              <a:solidFill>
                <a:schemeClr val="tx1"/>
              </a:solidFill>
            </a:endParaRPr>
          </a:p>
          <a:p>
            <a:pPr lvl="0"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7553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0">
              <a:srgbClr val="E1D7BA"/>
            </a:gs>
            <a:gs pos="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4165"/>
            <a:ext cx="7772401" cy="504056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внимание.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16910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0">
              <a:srgbClr val="E1D7BA"/>
            </a:gs>
            <a:gs pos="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4165"/>
            <a:ext cx="7772401" cy="108012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Содержание: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080269"/>
            <a:ext cx="7929619" cy="6137008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ru-RU" dirty="0" smtClean="0">
                <a:solidFill>
                  <a:schemeClr val="tx1"/>
                </a:solidFill>
              </a:rPr>
              <a:t>1.</a:t>
            </a: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Единицы измерения в древней Руси.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2. Перст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3. Вершок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4. Дюйм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5. Пядь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6. Локоть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7. Аршин.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8. Старинные меры длины в литературе.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9. Старинные меры длины в жизни.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10. Старинные меры длины в пословицах.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11. Используемая литература.</a:t>
            </a:r>
            <a:endParaRPr lang="ru-RU" dirty="0">
              <a:solidFill>
                <a:schemeClr val="tx1"/>
              </a:solidFill>
            </a:endParaRP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12. Заключение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lvl="0"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1957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4165"/>
            <a:ext cx="8229600" cy="1296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Единицы измерения в Древней Руси.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70321"/>
            <a:ext cx="8424936" cy="6102636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Перст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Вершок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Дюйм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Пядь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Сажень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Локоть</a:t>
            </a:r>
          </a:p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Аршин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Из </a:t>
            </a:r>
            <a:r>
              <a:rPr lang="ru-RU" dirty="0"/>
              <a:t>далекого прошлого пришли к нам дюймы и мили, фунты и ярды, бушели и пинты.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Все </a:t>
            </a:r>
            <a:r>
              <a:rPr lang="ru-RU" dirty="0"/>
              <a:t>эти единицы измерения были непосредственно связаны с человеком. Не имея под рукой стандартной системы мер и весов, люди пользовались тем, что находилось рядом.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А </a:t>
            </a:r>
            <a:r>
              <a:rPr lang="ru-RU" dirty="0"/>
              <a:t>что может быть ближе собственных рук и ног? </a:t>
            </a:r>
          </a:p>
        </p:txBody>
      </p:sp>
      <p:pic>
        <p:nvPicPr>
          <p:cNvPr id="1027" name="Picture 3" descr="E:\Новая папка\скачанные файлы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008262"/>
            <a:ext cx="4752528" cy="3132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432197"/>
            <a:ext cx="4690863" cy="68407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Не имели наши предки</a:t>
            </a:r>
          </a:p>
          <a:p>
            <a:pPr marL="0" indent="0">
              <a:buNone/>
            </a:pPr>
            <a:r>
              <a:rPr lang="ru-RU" dirty="0"/>
              <a:t>Ни линейки, ни рулетки.</a:t>
            </a:r>
          </a:p>
          <a:p>
            <a:pPr marL="0" indent="0">
              <a:buNone/>
            </a:pPr>
            <a:r>
              <a:rPr lang="ru-RU" dirty="0"/>
              <a:t>Но могли предмет любой</a:t>
            </a:r>
          </a:p>
          <a:p>
            <a:pPr marL="0" indent="0">
              <a:buNone/>
            </a:pPr>
            <a:r>
              <a:rPr lang="ru-RU" dirty="0"/>
              <a:t>Измерять самим собой.</a:t>
            </a:r>
          </a:p>
          <a:p>
            <a:pPr marL="0" indent="0">
              <a:buNone/>
            </a:pPr>
            <a:r>
              <a:rPr lang="ru-RU" dirty="0"/>
              <a:t>Ткани мерили локтями,</a:t>
            </a:r>
          </a:p>
          <a:p>
            <a:pPr marL="0" indent="0">
              <a:buNone/>
            </a:pPr>
            <a:r>
              <a:rPr lang="ru-RU" dirty="0"/>
              <a:t>Землю мерили лаптями,</a:t>
            </a:r>
          </a:p>
          <a:p>
            <a:pPr marL="0" indent="0">
              <a:buNone/>
            </a:pPr>
            <a:r>
              <a:rPr lang="ru-RU" dirty="0"/>
              <a:t>И имели пальцев пять –</a:t>
            </a:r>
          </a:p>
          <a:p>
            <a:pPr marL="0" indent="0">
              <a:buNone/>
            </a:pPr>
            <a:r>
              <a:rPr lang="ru-RU" dirty="0"/>
              <a:t>Щели в доме измерять.</a:t>
            </a:r>
          </a:p>
          <a:p>
            <a:pPr marL="0" indent="0">
              <a:buNone/>
            </a:pPr>
            <a:r>
              <a:rPr lang="ru-RU" dirty="0"/>
              <a:t>В общем, жили, не тужили,</a:t>
            </a:r>
          </a:p>
          <a:p>
            <a:pPr marL="0" indent="0">
              <a:buNone/>
            </a:pPr>
            <a:r>
              <a:rPr lang="ru-RU" dirty="0"/>
              <a:t>Не хлебали лаптем щей…</a:t>
            </a:r>
          </a:p>
          <a:p>
            <a:pPr marL="0" indent="0">
              <a:buNone/>
            </a:pPr>
            <a:r>
              <a:rPr lang="ru-RU" dirty="0"/>
              <a:t>И всему на свете были</a:t>
            </a:r>
          </a:p>
          <a:p>
            <a:pPr marL="0" indent="0">
              <a:buNone/>
            </a:pPr>
            <a:r>
              <a:rPr lang="ru-RU" dirty="0"/>
              <a:t>Люди – мерою вещей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9" descr="i (1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08261"/>
            <a:ext cx="3963703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07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6173"/>
            <a:ext cx="8229600" cy="1314066"/>
          </a:xfrm>
        </p:spPr>
        <p:txBody>
          <a:bodyPr>
            <a:normAutofit/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Перст.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656333"/>
            <a:ext cx="4038600" cy="49308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1перст = 2см</a:t>
            </a:r>
          </a:p>
          <a:p>
            <a:pPr>
              <a:buNone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3500" dirty="0" smtClean="0"/>
              <a:t>Русский перст был равен ширине указательного пальца.</a:t>
            </a:r>
            <a:endParaRPr lang="ru-RU" sz="35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C:\Users\Алексей\Documents\скачанные файлы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26247" t="56806" r="29784"/>
          <a:stretch>
            <a:fillRect/>
          </a:stretch>
        </p:blipFill>
        <p:spPr bwMode="auto">
          <a:xfrm>
            <a:off x="4932040" y="1944365"/>
            <a:ext cx="3689193" cy="307848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0"/>
            <a:ext cx="8229600" cy="1944277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Вершок.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dirty="0" smtClean="0"/>
              <a:t>Длина фаланги указательного</a:t>
            </a:r>
            <a:br>
              <a:rPr lang="ru-RU" dirty="0" smtClean="0"/>
            </a:br>
            <a:r>
              <a:rPr lang="ru-RU" dirty="0" smtClean="0"/>
              <a:t>пальца.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2268329"/>
            <a:ext cx="4038600" cy="5132568"/>
          </a:xfrm>
        </p:spPr>
        <p:txBody>
          <a:bodyPr>
            <a:scene3d>
              <a:camera prst="isometricOffAxis1Right"/>
              <a:lightRig rig="threePt" dir="t"/>
            </a:scene3d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2349341"/>
            <a:ext cx="4038600" cy="5132568"/>
          </a:xfrm>
        </p:spPr>
        <p:txBody>
          <a:bodyPr/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 вершок = 4,45см</a:t>
            </a:r>
          </a:p>
          <a:p>
            <a:r>
              <a:rPr lang="ru-RU" dirty="0" smtClean="0"/>
              <a:t>В старину, говоря про рост человека в вершках, имелся в виду рост плюс 120 сантиметров. Так, рост 7 вершков означал ~151,15 см</a:t>
            </a:r>
            <a:endParaRPr lang="ru-RU" dirty="0"/>
          </a:p>
        </p:txBody>
      </p:sp>
      <p:pic>
        <p:nvPicPr>
          <p:cNvPr id="2050" name="Picture 2" descr="C:\Users\Алексей\Documents\скачанные файлы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60389"/>
            <a:ext cx="4000528" cy="47797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8181"/>
            <a:ext cx="8229600" cy="136815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Дюйм.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656333"/>
            <a:ext cx="4038600" cy="4484494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900" dirty="0" smtClean="0"/>
              <a:t>       </a:t>
            </a:r>
            <a:r>
              <a:rPr lang="ru-RU" sz="3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 дюйм = 2см</a:t>
            </a:r>
          </a:p>
          <a:p>
            <a:pPr>
              <a:buNone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ru-RU" dirty="0" smtClean="0"/>
              <a:t> </a:t>
            </a:r>
            <a:r>
              <a:rPr lang="ru-RU" sz="3600" dirty="0" smtClean="0"/>
              <a:t>Мерка, первоначально равная длине фаланги большого</a:t>
            </a:r>
            <a:br>
              <a:rPr lang="ru-RU" sz="3600" dirty="0" smtClean="0"/>
            </a:br>
            <a:r>
              <a:rPr lang="ru-RU" sz="3600" dirty="0" smtClean="0"/>
              <a:t> пальца.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C:\Users\Алексей\Documents\Новая папка (4)\скачанные файлы (3)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print"/>
          <a:srcRect l="49261" r="6124" b="43983"/>
          <a:stretch/>
        </p:blipFill>
        <p:spPr bwMode="auto">
          <a:xfrm>
            <a:off x="4716016" y="1800349"/>
            <a:ext cx="4146210" cy="39965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Пядь.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34574" y="1656333"/>
            <a:ext cx="5699149" cy="547644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Малая пядь </a:t>
            </a:r>
            <a:r>
              <a:rPr lang="ru-RU" sz="3100" dirty="0" smtClean="0"/>
              <a:t>- расстояние между концами растянутых большого и указательного пальцев, 19 см.</a:t>
            </a:r>
          </a:p>
          <a:p>
            <a:pPr>
              <a:buNone/>
            </a:pPr>
            <a:endParaRPr lang="ru-RU" sz="3100" dirty="0" smtClean="0"/>
          </a:p>
          <a:p>
            <a:pPr>
              <a:buNone/>
            </a:pPr>
            <a:r>
              <a:rPr lang="ru-RU" sz="3100" dirty="0" smtClean="0"/>
              <a:t>    </a:t>
            </a: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Великая пядь</a:t>
            </a:r>
            <a:r>
              <a:rPr lang="ru-RU" sz="3100" dirty="0" smtClean="0"/>
              <a:t> - расстояние между концами большого пальца и мизинца, примерно 23см.</a:t>
            </a:r>
          </a:p>
          <a:p>
            <a:pPr>
              <a:buNone/>
            </a:pPr>
            <a:endParaRPr lang="ru-RU" sz="3100" dirty="0" smtClean="0"/>
          </a:p>
          <a:p>
            <a:pPr>
              <a:buNone/>
            </a:pP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Пядь с кувырком </a:t>
            </a:r>
            <a:r>
              <a:rPr lang="ru-RU" sz="3100" dirty="0" smtClean="0"/>
              <a:t>- малая пядь и две длины состава указательного ( по некоторым источникам- среднего) пальца, примерно 27см.</a:t>
            </a:r>
            <a:endParaRPr lang="ru-RU" sz="3100" dirty="0"/>
          </a:p>
        </p:txBody>
      </p:sp>
      <p:pic>
        <p:nvPicPr>
          <p:cNvPr id="3074" name="Picture 2" descr="C:\Users\Алексей\Documents\Новая папка (4)\скачанные файлы (5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6173"/>
            <a:ext cx="2520850" cy="2098665"/>
          </a:xfrm>
          <a:prstGeom prst="rect">
            <a:avLst/>
          </a:prstGeom>
          <a:noFill/>
        </p:spPr>
      </p:pic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5950669" y="1800349"/>
            <a:ext cx="2622599" cy="5256709"/>
            <a:chOff x="4917" y="7143"/>
            <a:chExt cx="3031" cy="5972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>
              <a:lum bright="-24000" contras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" y="7143"/>
              <a:ext cx="2148" cy="20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lum bright="-30000" contrast="6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2" y="9171"/>
              <a:ext cx="2093" cy="19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5">
              <a:lum bright="-30000" contrast="6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7" y="11105"/>
              <a:ext cx="3031" cy="2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895</Words>
  <Application>Microsoft Office PowerPoint</Application>
  <PresentationFormat>Произвольный</PresentationFormat>
  <Paragraphs>139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Проектная работа по математике на тему: </vt:lpstr>
      <vt:lpstr>Цели и задачи проекта:</vt:lpstr>
      <vt:lpstr>Содержание:</vt:lpstr>
      <vt:lpstr>Единицы измерения в Древней Руси.</vt:lpstr>
      <vt:lpstr>Презентация PowerPoint</vt:lpstr>
      <vt:lpstr>Перст.</vt:lpstr>
      <vt:lpstr>Вершок. Длина фаланги указательного пальца.</vt:lpstr>
      <vt:lpstr>Дюйм.</vt:lpstr>
      <vt:lpstr>Пядь.</vt:lpstr>
      <vt:lpstr>Сажень.</vt:lpstr>
      <vt:lpstr>Локоть.</vt:lpstr>
      <vt:lpstr>Аршин.</vt:lpstr>
      <vt:lpstr>Старинные меры длины в литературе.</vt:lpstr>
      <vt:lpstr>Ганс-Христиан Андерсен «Дюймовочка». Отрывок из сказки.</vt:lpstr>
      <vt:lpstr>Произведение - сказка П. Ершова «Конёк-горбунок».</vt:lpstr>
      <vt:lpstr>Стихотворение Н.А. Некрасова «Дедушка Мазай и зайцы» </vt:lpstr>
      <vt:lpstr>Старинные меры длины в современной жизни.</vt:lpstr>
      <vt:lpstr>Калибр оружия.</vt:lpstr>
      <vt:lpstr>Диагонали телевизора (в дюймах)</vt:lpstr>
      <vt:lpstr>Старинные меры длины в пословицах и поговорках.</vt:lpstr>
      <vt:lpstr>«От горшка два вершка, а уже указчик» - молодой человек, не имеющий жизненного опыта, но самонадеянно поучающий всех. «Не уступить ни пяди» - не отдавать даже самой малости. «Косая сажень в плечах» - широкоплечий, высокого роста человек. «Каждый купец на свой аршин меряет» - каждый судит о любом деле односторонне, исходя из собственных интересов. «Писать аршинными буквами» - писать очень крупно. </vt:lpstr>
      <vt:lpstr>Для удобства перевода различных мер и величин в понятные для всех значения была разработана Международная система единиц. Эталоном длины был признан метр. Но в некоторых                                     странах расстояния до сих пор                                          измеряют в милях, ярдах,                                 футах и дюймах. </vt:lpstr>
      <vt:lpstr>Используемая литература: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Toshiba</cp:lastModifiedBy>
  <cp:revision>45</cp:revision>
  <dcterms:created xsi:type="dcterms:W3CDTF">2016-04-28T09:24:16Z</dcterms:created>
  <dcterms:modified xsi:type="dcterms:W3CDTF">2017-02-19T07:26:07Z</dcterms:modified>
</cp:coreProperties>
</file>