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83" r:id="rId4"/>
    <p:sldId id="257" r:id="rId5"/>
    <p:sldId id="258" r:id="rId6"/>
    <p:sldId id="259" r:id="rId7"/>
    <p:sldId id="290" r:id="rId8"/>
    <p:sldId id="261" r:id="rId9"/>
    <p:sldId id="278" r:id="rId10"/>
    <p:sldId id="279" r:id="rId11"/>
    <p:sldId id="291" r:id="rId12"/>
    <p:sldId id="288" r:id="rId13"/>
    <p:sldId id="262" r:id="rId14"/>
    <p:sldId id="280" r:id="rId15"/>
    <p:sldId id="266" r:id="rId16"/>
    <p:sldId id="286" r:id="rId17"/>
    <p:sldId id="267" r:id="rId18"/>
    <p:sldId id="274" r:id="rId19"/>
    <p:sldId id="271" r:id="rId20"/>
    <p:sldId id="269" r:id="rId21"/>
    <p:sldId id="287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8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968225065616798"/>
          <c:y val="9.687500000000000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60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000000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60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8AFCF-81D3-495D-B468-6B37CF27EFEF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574E3-72E2-4F2F-AEEF-23A62D4E631E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Сенсорное воспитание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служит основой познания мира, первой ступенью которого является чувственный опыт.</a:t>
          </a:r>
        </a:p>
        <a:p>
          <a:pPr rtl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Успешность умственного, физического, эстетического воспитания в значительной степени зависит от уровня сенсорного развития детей, т.е. от того, насколько ребенок слышит, видит, осязает окружающие.</a:t>
          </a:r>
        </a:p>
        <a:p>
          <a:pPr rtl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Именно поэтому, я решила заняться кружковой работой по сенсорному развитию детей, т.к. именно этот возраст является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сензетивным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для усвоения сенсорных эталонов.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3174842-6798-45C7-BF33-1DC28B706BAA}" type="parTrans" cxnId="{004B5A25-B687-47DB-BE07-CCF73BBB47E8}">
      <dgm:prSet/>
      <dgm:spPr/>
      <dgm:t>
        <a:bodyPr/>
        <a:lstStyle/>
        <a:p>
          <a:endParaRPr lang="ru-RU"/>
        </a:p>
      </dgm:t>
    </dgm:pt>
    <dgm:pt modelId="{228C5986-8C81-4341-B0FE-CA99E1C9E307}" type="sibTrans" cxnId="{004B5A25-B687-47DB-BE07-CCF73BBB47E8}">
      <dgm:prSet/>
      <dgm:spPr/>
      <dgm:t>
        <a:bodyPr/>
        <a:lstStyle/>
        <a:p>
          <a:endParaRPr lang="ru-RU"/>
        </a:p>
      </dgm:t>
    </dgm:pt>
    <dgm:pt modelId="{C0B350A8-E6AA-43BE-A72D-C5E4E337B085}" type="pres">
      <dgm:prSet presAssocID="{2778AFCF-81D3-495D-B468-6B37CF27EFEF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CF67AD-B324-4A29-94F0-F46B8E561A97}" type="pres">
      <dgm:prSet presAssocID="{59F574E3-72E2-4F2F-AEEF-23A62D4E631E}" presName="node" presStyleLbl="node1" presStyleIdx="0" presStyleCnt="1" custLinFactNeighborX="833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3DABC7-83FF-47A3-8E69-BAA67C6D944B}" type="presOf" srcId="{59F574E3-72E2-4F2F-AEEF-23A62D4E631E}" destId="{4ECF67AD-B324-4A29-94F0-F46B8E561A97}" srcOrd="0" destOrd="0" presId="urn:microsoft.com/office/officeart/2005/8/layout/process2"/>
    <dgm:cxn modelId="{004B5A25-B687-47DB-BE07-CCF73BBB47E8}" srcId="{2778AFCF-81D3-495D-B468-6B37CF27EFEF}" destId="{59F574E3-72E2-4F2F-AEEF-23A62D4E631E}" srcOrd="0" destOrd="0" parTransId="{73174842-6798-45C7-BF33-1DC28B706BAA}" sibTransId="{228C5986-8C81-4341-B0FE-CA99E1C9E307}"/>
    <dgm:cxn modelId="{5C801ED5-1DE8-48AC-B4F6-93CD04C9B5ED}" type="presOf" srcId="{2778AFCF-81D3-495D-B468-6B37CF27EFEF}" destId="{C0B350A8-E6AA-43BE-A72D-C5E4E337B085}" srcOrd="0" destOrd="0" presId="urn:microsoft.com/office/officeart/2005/8/layout/process2"/>
    <dgm:cxn modelId="{F165EB75-1127-4C96-A9AB-2614993BBA35}" type="presParOf" srcId="{C0B350A8-E6AA-43BE-A72D-C5E4E337B085}" destId="{4ECF67AD-B324-4A29-94F0-F46B8E561A97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40C269-DD4A-47FB-B801-3E7843ECB0D2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6C348-E098-4A1B-9F01-097E1A64C852}">
      <dgm:prSet custT="1"/>
      <dgm:spPr/>
      <dgm:t>
        <a:bodyPr/>
        <a:lstStyle/>
        <a:p>
          <a:pPr algn="ctr" rtl="0">
            <a:spcAft>
              <a:spcPct val="35000"/>
            </a:spcAft>
          </a:pPr>
          <a:r>
            <a: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Развитие</a:t>
          </a:r>
          <a:r>
            <a:rPr lang="ru-RU" sz="28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умственных способностей у детей раннего возраста через сенсорное развитие.</a:t>
          </a:r>
          <a:endParaRPr lang="ru-RU" sz="28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FCEB2C-0887-47F4-B65E-CAED274035D5}" type="sibTrans" cxnId="{ECF31C9D-5559-4957-BF34-D4E95B040408}">
      <dgm:prSet/>
      <dgm:spPr/>
      <dgm:t>
        <a:bodyPr/>
        <a:lstStyle/>
        <a:p>
          <a:endParaRPr lang="ru-RU"/>
        </a:p>
      </dgm:t>
    </dgm:pt>
    <dgm:pt modelId="{1D7FB1B2-C0B2-4281-BDA8-31B5D55E064B}" type="parTrans" cxnId="{ECF31C9D-5559-4957-BF34-D4E95B040408}">
      <dgm:prSet/>
      <dgm:spPr/>
      <dgm:t>
        <a:bodyPr/>
        <a:lstStyle/>
        <a:p>
          <a:endParaRPr lang="ru-RU"/>
        </a:p>
      </dgm:t>
    </dgm:pt>
    <dgm:pt modelId="{ACA77BCF-4361-438E-A564-2838347771A1}" type="pres">
      <dgm:prSet presAssocID="{2E40C269-DD4A-47FB-B801-3E7843ECB0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85E722-E0C6-4075-BBFB-1D3FA7909965}" type="pres">
      <dgm:prSet presAssocID="{4676C348-E098-4A1B-9F01-097E1A64C852}" presName="parentText" presStyleLbl="node1" presStyleIdx="0" presStyleCnt="1" custScaleY="371136" custLinFactNeighborX="1876" custLinFactNeighborY="-468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C3897E-AC1D-4B4D-A548-04098A01D30B}" type="presOf" srcId="{4676C348-E098-4A1B-9F01-097E1A64C852}" destId="{7385E722-E0C6-4075-BBFB-1D3FA7909965}" srcOrd="0" destOrd="0" presId="urn:microsoft.com/office/officeart/2005/8/layout/vList2"/>
    <dgm:cxn modelId="{ECF31C9D-5559-4957-BF34-D4E95B040408}" srcId="{2E40C269-DD4A-47FB-B801-3E7843ECB0D2}" destId="{4676C348-E098-4A1B-9F01-097E1A64C852}" srcOrd="0" destOrd="0" parTransId="{1D7FB1B2-C0B2-4281-BDA8-31B5D55E064B}" sibTransId="{54FCEB2C-0887-47F4-B65E-CAED274035D5}"/>
    <dgm:cxn modelId="{EFB18B43-FD3B-421D-B197-F1FACD7A11B2}" type="presOf" srcId="{2E40C269-DD4A-47FB-B801-3E7843ECB0D2}" destId="{ACA77BCF-4361-438E-A564-2838347771A1}" srcOrd="0" destOrd="0" presId="urn:microsoft.com/office/officeart/2005/8/layout/vList2"/>
    <dgm:cxn modelId="{21AB2551-DD4F-4967-BD73-855329E97DBC}" type="presParOf" srcId="{ACA77BCF-4361-438E-A564-2838347771A1}" destId="{7385E722-E0C6-4075-BBFB-1D3FA79099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67D1E9-BA1C-43DF-9650-57D4918A8A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95E5C6-2833-41F7-B1BF-ACAFB1BE574A}">
      <dgm:prSet custT="1"/>
      <dgm:spPr/>
      <dgm:t>
        <a:bodyPr/>
        <a:lstStyle/>
        <a:p>
          <a:pPr algn="ctr" rtl="0"/>
          <a:r>
            <a:rPr lang="ru-RU" sz="2800" dirty="0" smtClean="0"/>
            <a:t>Дать детям представление о сенсорных эталонах  (цвет, величина, форма).</a:t>
          </a:r>
          <a:endParaRPr lang="ru-RU" sz="2800" dirty="0"/>
        </a:p>
      </dgm:t>
    </dgm:pt>
    <dgm:pt modelId="{F7014145-01CF-4430-A348-09C96A1400E5}" type="parTrans" cxnId="{3891899D-9E83-4353-B559-BBC27B46559D}">
      <dgm:prSet/>
      <dgm:spPr/>
      <dgm:t>
        <a:bodyPr/>
        <a:lstStyle/>
        <a:p>
          <a:endParaRPr lang="ru-RU"/>
        </a:p>
      </dgm:t>
    </dgm:pt>
    <dgm:pt modelId="{9E0DCE10-4DE6-4623-80D5-84F424BB4606}" type="sibTrans" cxnId="{3891899D-9E83-4353-B559-BBC27B46559D}">
      <dgm:prSet/>
      <dgm:spPr/>
      <dgm:t>
        <a:bodyPr/>
        <a:lstStyle/>
        <a:p>
          <a:endParaRPr lang="ru-RU"/>
        </a:p>
      </dgm:t>
    </dgm:pt>
    <dgm:pt modelId="{857B0BCB-F42D-4066-96E9-8B2669F7C904}">
      <dgm:prSet custT="1"/>
      <dgm:spPr/>
      <dgm:t>
        <a:bodyPr/>
        <a:lstStyle/>
        <a:p>
          <a:pPr algn="ctr" rtl="0"/>
          <a:r>
            <a:rPr lang="ru-RU" sz="2800" dirty="0" smtClean="0"/>
            <a:t>Формировать познавательную активность детей при проведении непосредственной обучающей деятельности.</a:t>
          </a:r>
          <a:endParaRPr lang="ru-RU" sz="2800" dirty="0"/>
        </a:p>
      </dgm:t>
    </dgm:pt>
    <dgm:pt modelId="{4DC8C2AA-2300-4423-8235-C3EC2F165238}" type="parTrans" cxnId="{4E59A915-6928-4E3D-97C7-3EA8F9B63F3F}">
      <dgm:prSet/>
      <dgm:spPr/>
      <dgm:t>
        <a:bodyPr/>
        <a:lstStyle/>
        <a:p>
          <a:endParaRPr lang="ru-RU"/>
        </a:p>
      </dgm:t>
    </dgm:pt>
    <dgm:pt modelId="{238B4CBF-3CFF-4709-BF94-F00B3AFD7521}" type="sibTrans" cxnId="{4E59A915-6928-4E3D-97C7-3EA8F9B63F3F}">
      <dgm:prSet/>
      <dgm:spPr/>
      <dgm:t>
        <a:bodyPr/>
        <a:lstStyle/>
        <a:p>
          <a:endParaRPr lang="ru-RU"/>
        </a:p>
      </dgm:t>
    </dgm:pt>
    <dgm:pt modelId="{A567A8E7-D780-4890-B01D-5546618222FF}">
      <dgm:prSet custT="1"/>
      <dgm:spPr/>
      <dgm:t>
        <a:bodyPr/>
        <a:lstStyle/>
        <a:p>
          <a:pPr algn="ctr" rtl="0"/>
          <a:r>
            <a:rPr lang="ru-RU" sz="2800" dirty="0" smtClean="0"/>
            <a:t>Закрепить четкие представления о разновидностях каждого свойства.</a:t>
          </a:r>
          <a:endParaRPr lang="ru-RU" sz="2800" dirty="0"/>
        </a:p>
      </dgm:t>
    </dgm:pt>
    <dgm:pt modelId="{3AC5EEB2-BCE5-4EBA-B2F8-B5598BD19025}" type="parTrans" cxnId="{38D94499-741C-4A40-9D4D-93B0DCFE9D4F}">
      <dgm:prSet/>
      <dgm:spPr/>
      <dgm:t>
        <a:bodyPr/>
        <a:lstStyle/>
        <a:p>
          <a:endParaRPr lang="ru-RU"/>
        </a:p>
      </dgm:t>
    </dgm:pt>
    <dgm:pt modelId="{0F866BF6-4947-45CF-8EB4-59982FDFE2C1}" type="sibTrans" cxnId="{38D94499-741C-4A40-9D4D-93B0DCFE9D4F}">
      <dgm:prSet/>
      <dgm:spPr/>
      <dgm:t>
        <a:bodyPr/>
        <a:lstStyle/>
        <a:p>
          <a:endParaRPr lang="ru-RU"/>
        </a:p>
      </dgm:t>
    </dgm:pt>
    <dgm:pt modelId="{7D376A5C-6670-400D-98C4-04A029A090D4}" type="pres">
      <dgm:prSet presAssocID="{6F67D1E9-BA1C-43DF-9650-57D4918A8A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6644D8-214F-4B55-BDC7-56C42DB0AFAE}" type="pres">
      <dgm:prSet presAssocID="{6695E5C6-2833-41F7-B1BF-ACAFB1BE574A}" presName="parentText" presStyleLbl="node1" presStyleIdx="0" presStyleCnt="3" custScaleY="1138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4844B-3E4B-420D-AFF9-EF97D0371360}" type="pres">
      <dgm:prSet presAssocID="{9E0DCE10-4DE6-4623-80D5-84F424BB4606}" presName="spacer" presStyleCnt="0"/>
      <dgm:spPr/>
    </dgm:pt>
    <dgm:pt modelId="{1090724C-83D1-4DED-A0EE-7569BD38097C}" type="pres">
      <dgm:prSet presAssocID="{857B0BCB-F42D-4066-96E9-8B2669F7C90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69A7A-CEF3-443F-8AE8-AA764F786C36}" type="pres">
      <dgm:prSet presAssocID="{238B4CBF-3CFF-4709-BF94-F00B3AFD7521}" presName="spacer" presStyleCnt="0"/>
      <dgm:spPr/>
    </dgm:pt>
    <dgm:pt modelId="{3B2893F5-BB04-4E15-B892-CB26000E11EF}" type="pres">
      <dgm:prSet presAssocID="{A567A8E7-D780-4890-B01D-5546618222F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22AF13-2EB8-4D65-9D1E-B148C747501B}" type="presOf" srcId="{A567A8E7-D780-4890-B01D-5546618222FF}" destId="{3B2893F5-BB04-4E15-B892-CB26000E11EF}" srcOrd="0" destOrd="0" presId="urn:microsoft.com/office/officeart/2005/8/layout/vList2"/>
    <dgm:cxn modelId="{4E59A915-6928-4E3D-97C7-3EA8F9B63F3F}" srcId="{6F67D1E9-BA1C-43DF-9650-57D4918A8AE1}" destId="{857B0BCB-F42D-4066-96E9-8B2669F7C904}" srcOrd="1" destOrd="0" parTransId="{4DC8C2AA-2300-4423-8235-C3EC2F165238}" sibTransId="{238B4CBF-3CFF-4709-BF94-F00B3AFD7521}"/>
    <dgm:cxn modelId="{730E6524-E996-44E9-A7BC-19C31FBB1DA5}" type="presOf" srcId="{6695E5C6-2833-41F7-B1BF-ACAFB1BE574A}" destId="{456644D8-214F-4B55-BDC7-56C42DB0AFAE}" srcOrd="0" destOrd="0" presId="urn:microsoft.com/office/officeart/2005/8/layout/vList2"/>
    <dgm:cxn modelId="{38D94499-741C-4A40-9D4D-93B0DCFE9D4F}" srcId="{6F67D1E9-BA1C-43DF-9650-57D4918A8AE1}" destId="{A567A8E7-D780-4890-B01D-5546618222FF}" srcOrd="2" destOrd="0" parTransId="{3AC5EEB2-BCE5-4EBA-B2F8-B5598BD19025}" sibTransId="{0F866BF6-4947-45CF-8EB4-59982FDFE2C1}"/>
    <dgm:cxn modelId="{3891899D-9E83-4353-B559-BBC27B46559D}" srcId="{6F67D1E9-BA1C-43DF-9650-57D4918A8AE1}" destId="{6695E5C6-2833-41F7-B1BF-ACAFB1BE574A}" srcOrd="0" destOrd="0" parTransId="{F7014145-01CF-4430-A348-09C96A1400E5}" sibTransId="{9E0DCE10-4DE6-4623-80D5-84F424BB4606}"/>
    <dgm:cxn modelId="{FF1A7CE0-D3E1-469C-A19D-A5FCE7BED58F}" type="presOf" srcId="{857B0BCB-F42D-4066-96E9-8B2669F7C904}" destId="{1090724C-83D1-4DED-A0EE-7569BD38097C}" srcOrd="0" destOrd="0" presId="urn:microsoft.com/office/officeart/2005/8/layout/vList2"/>
    <dgm:cxn modelId="{342DEAB9-7CB7-4788-8C21-F30C595FB428}" type="presOf" srcId="{6F67D1E9-BA1C-43DF-9650-57D4918A8AE1}" destId="{7D376A5C-6670-400D-98C4-04A029A090D4}" srcOrd="0" destOrd="0" presId="urn:microsoft.com/office/officeart/2005/8/layout/vList2"/>
    <dgm:cxn modelId="{2035529D-25EF-4761-AC88-9BDA8BBC0252}" type="presParOf" srcId="{7D376A5C-6670-400D-98C4-04A029A090D4}" destId="{456644D8-214F-4B55-BDC7-56C42DB0AFAE}" srcOrd="0" destOrd="0" presId="urn:microsoft.com/office/officeart/2005/8/layout/vList2"/>
    <dgm:cxn modelId="{3C697E54-7813-4A5E-8B8C-AE23705C31C6}" type="presParOf" srcId="{7D376A5C-6670-400D-98C4-04A029A090D4}" destId="{DD34844B-3E4B-420D-AFF9-EF97D0371360}" srcOrd="1" destOrd="0" presId="urn:microsoft.com/office/officeart/2005/8/layout/vList2"/>
    <dgm:cxn modelId="{306A803D-7233-407C-8DC1-BAA88402CB49}" type="presParOf" srcId="{7D376A5C-6670-400D-98C4-04A029A090D4}" destId="{1090724C-83D1-4DED-A0EE-7569BD38097C}" srcOrd="2" destOrd="0" presId="urn:microsoft.com/office/officeart/2005/8/layout/vList2"/>
    <dgm:cxn modelId="{2C05C985-A4EA-4018-A6C3-9227F895CE72}" type="presParOf" srcId="{7D376A5C-6670-400D-98C4-04A029A090D4}" destId="{A9A69A7A-CEF3-443F-8AE8-AA764F786C36}" srcOrd="3" destOrd="0" presId="urn:microsoft.com/office/officeart/2005/8/layout/vList2"/>
    <dgm:cxn modelId="{E20EC1CA-4936-477C-B826-8424D3CB2B17}" type="presParOf" srcId="{7D376A5C-6670-400D-98C4-04A029A090D4}" destId="{3B2893F5-BB04-4E15-B892-CB26000E11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B0C9B3-FBF2-4BB0-82F6-B4DCD3C1F06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318E9E5-5226-49D5-861C-F8AA7FA4B1AC}">
      <dgm:prSet/>
      <dgm:spPr/>
      <dgm:t>
        <a:bodyPr/>
        <a:lstStyle/>
        <a:p>
          <a:pPr algn="ctr" rtl="0"/>
          <a:r>
            <a:rPr lang="ru-RU" dirty="0" smtClean="0"/>
            <a:t>Знает и различает основные цвета ( красный, желтый, синий, зеленый, белый, черный)</a:t>
          </a:r>
          <a:endParaRPr lang="ru-RU" dirty="0"/>
        </a:p>
      </dgm:t>
    </dgm:pt>
    <dgm:pt modelId="{37C16138-2E36-419D-8650-D0292A9B1A9E}" type="parTrans" cxnId="{F879D098-5135-4E07-816F-9275F5BA7A38}">
      <dgm:prSet/>
      <dgm:spPr/>
      <dgm:t>
        <a:bodyPr/>
        <a:lstStyle/>
        <a:p>
          <a:endParaRPr lang="ru-RU"/>
        </a:p>
      </dgm:t>
    </dgm:pt>
    <dgm:pt modelId="{88E4247F-D457-4CB7-B597-F7074D28FD7E}" type="sibTrans" cxnId="{F879D098-5135-4E07-816F-9275F5BA7A38}">
      <dgm:prSet/>
      <dgm:spPr/>
      <dgm:t>
        <a:bodyPr/>
        <a:lstStyle/>
        <a:p>
          <a:endParaRPr lang="ru-RU"/>
        </a:p>
      </dgm:t>
    </dgm:pt>
    <dgm:pt modelId="{D962C232-774E-4943-9DC1-D94BE07C1FD2}" type="pres">
      <dgm:prSet presAssocID="{C5B0C9B3-FBF2-4BB0-82F6-B4DCD3C1F0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1C0F9E-78CD-41C8-8C23-6B19A5FACD89}" type="pres">
      <dgm:prSet presAssocID="{1318E9E5-5226-49D5-861C-F8AA7FA4B1AC}" presName="parentText" presStyleLbl="node1" presStyleIdx="0" presStyleCnt="1" custScaleY="21507" custLinFactNeighborX="-870" custLinFactNeighborY="-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3EA2E-DC21-448C-B97F-A8F3EC14086F}" type="presOf" srcId="{1318E9E5-5226-49D5-861C-F8AA7FA4B1AC}" destId="{BD1C0F9E-78CD-41C8-8C23-6B19A5FACD89}" srcOrd="0" destOrd="0" presId="urn:microsoft.com/office/officeart/2005/8/layout/vList2"/>
    <dgm:cxn modelId="{F879D098-5135-4E07-816F-9275F5BA7A38}" srcId="{C5B0C9B3-FBF2-4BB0-82F6-B4DCD3C1F062}" destId="{1318E9E5-5226-49D5-861C-F8AA7FA4B1AC}" srcOrd="0" destOrd="0" parTransId="{37C16138-2E36-419D-8650-D0292A9B1A9E}" sibTransId="{88E4247F-D457-4CB7-B597-F7074D28FD7E}"/>
    <dgm:cxn modelId="{06618ED8-0DB6-447C-AD0C-751A79EE8C11}" type="presOf" srcId="{C5B0C9B3-FBF2-4BB0-82F6-B4DCD3C1F062}" destId="{D962C232-774E-4943-9DC1-D94BE07C1FD2}" srcOrd="0" destOrd="0" presId="urn:microsoft.com/office/officeart/2005/8/layout/vList2"/>
    <dgm:cxn modelId="{C8F72A0F-4547-480B-8B1E-A146F3AA1BBE}" type="presParOf" srcId="{D962C232-774E-4943-9DC1-D94BE07C1FD2}" destId="{BD1C0F9E-78CD-41C8-8C23-6B19A5FACD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4ECD94-1EE2-449A-9797-91CF427F4200}" type="doc">
      <dgm:prSet loTypeId="urn:microsoft.com/office/officeart/2005/8/layout/vList3#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A47B483-CA74-4FA5-ADA6-561C0C443D4F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bg1"/>
              </a:solidFill>
            </a:rPr>
            <a:t>Соотносит</a:t>
          </a:r>
          <a:r>
            <a:rPr lang="ru-RU" sz="2400" baseline="0" dirty="0" smtClean="0">
              <a:solidFill>
                <a:schemeClr val="bg1"/>
              </a:solidFill>
            </a:rPr>
            <a:t> геометрические формы сенсорными эталонами ( круг, квадрат, прямоугольник)</a:t>
          </a:r>
          <a:endParaRPr lang="ru-RU" sz="2400" dirty="0">
            <a:solidFill>
              <a:schemeClr val="bg1"/>
            </a:solidFill>
          </a:endParaRPr>
        </a:p>
      </dgm:t>
    </dgm:pt>
    <dgm:pt modelId="{9AA41E98-CC5F-41AC-B7AD-69D8D37CE4D1}" type="parTrans" cxnId="{C0657357-1D02-4C59-8D49-662A78B56ED1}">
      <dgm:prSet/>
      <dgm:spPr/>
      <dgm:t>
        <a:bodyPr/>
        <a:lstStyle/>
        <a:p>
          <a:endParaRPr lang="ru-RU"/>
        </a:p>
      </dgm:t>
    </dgm:pt>
    <dgm:pt modelId="{87D3994E-18DC-494C-8162-5B1C8FCDD396}" type="sibTrans" cxnId="{C0657357-1D02-4C59-8D49-662A78B56ED1}">
      <dgm:prSet/>
      <dgm:spPr/>
      <dgm:t>
        <a:bodyPr/>
        <a:lstStyle/>
        <a:p>
          <a:endParaRPr lang="ru-RU"/>
        </a:p>
      </dgm:t>
    </dgm:pt>
    <dgm:pt modelId="{3C47FCA1-CBD4-4EA4-93E5-71C967B33B00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bg1"/>
              </a:solidFill>
            </a:rPr>
            <a:t>Различает предметы по величине и выполняет простые действия с ними ( большой, средний, маленький)</a:t>
          </a:r>
          <a:endParaRPr lang="ru-RU" sz="2400" dirty="0">
            <a:solidFill>
              <a:schemeClr val="bg1"/>
            </a:solidFill>
          </a:endParaRPr>
        </a:p>
      </dgm:t>
    </dgm:pt>
    <dgm:pt modelId="{D0F33A7B-BA5D-4657-8344-8DD74A86D5C3}" type="parTrans" cxnId="{DB36F670-C0BE-4421-A608-AFB38631FCAC}">
      <dgm:prSet/>
      <dgm:spPr/>
      <dgm:t>
        <a:bodyPr/>
        <a:lstStyle/>
        <a:p>
          <a:endParaRPr lang="ru-RU"/>
        </a:p>
      </dgm:t>
    </dgm:pt>
    <dgm:pt modelId="{3B631BA1-9E5D-4291-9371-E49B924722AB}" type="sibTrans" cxnId="{DB36F670-C0BE-4421-A608-AFB38631FCAC}">
      <dgm:prSet/>
      <dgm:spPr/>
      <dgm:t>
        <a:bodyPr/>
        <a:lstStyle/>
        <a:p>
          <a:endParaRPr lang="ru-RU"/>
        </a:p>
      </dgm:t>
    </dgm:pt>
    <dgm:pt modelId="{85DA2AA4-2D4C-4183-B817-350ACB571683}" type="pres">
      <dgm:prSet presAssocID="{AA4ECD94-1EE2-449A-9797-91CF427F420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7683B7-9937-47CB-84D9-062AFC7DC48D}" type="pres">
      <dgm:prSet presAssocID="{BA47B483-CA74-4FA5-ADA6-561C0C443D4F}" presName="composite" presStyleCnt="0"/>
      <dgm:spPr/>
    </dgm:pt>
    <dgm:pt modelId="{3BF98FEA-1294-442B-B4C9-B4565AABB83C}" type="pres">
      <dgm:prSet presAssocID="{BA47B483-CA74-4FA5-ADA6-561C0C443D4F}" presName="imgShp" presStyleLbl="fgImgPlace1" presStyleIdx="0" presStyleCnt="2" custScaleX="63014" custScaleY="58986" custLinFactX="-3585" custLinFactNeighborX="-100000" custLinFactNeighborY="1525"/>
      <dgm:spPr/>
    </dgm:pt>
    <dgm:pt modelId="{1D3F09DE-70A1-4B0A-B8EF-13D1B3D452A6}" type="pres">
      <dgm:prSet presAssocID="{BA47B483-CA74-4FA5-ADA6-561C0C443D4F}" presName="txShp" presStyleLbl="node1" presStyleIdx="0" presStyleCnt="2" custAng="0" custScaleX="150376" custScaleY="224610" custLinFactNeighborX="1798" custLinFactNeighborY="18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4B9D5-9FA7-43EE-A564-D868C31728DC}" type="pres">
      <dgm:prSet presAssocID="{87D3994E-18DC-494C-8162-5B1C8FCDD396}" presName="spacing" presStyleCnt="0"/>
      <dgm:spPr/>
    </dgm:pt>
    <dgm:pt modelId="{7C31E180-58B3-4EC5-B2CA-F757F4577802}" type="pres">
      <dgm:prSet presAssocID="{3C47FCA1-CBD4-4EA4-93E5-71C967B33B00}" presName="composite" presStyleCnt="0"/>
      <dgm:spPr/>
    </dgm:pt>
    <dgm:pt modelId="{A6418AC5-29B1-4372-A82A-B7A169EDBF7A}" type="pres">
      <dgm:prSet presAssocID="{3C47FCA1-CBD4-4EA4-93E5-71C967B33B00}" presName="imgShp" presStyleLbl="fgImgPlace1" presStyleIdx="1" presStyleCnt="2" custScaleX="58787" custScaleY="58982" custLinFactX="-22929" custLinFactNeighborX="-100000" custLinFactNeighborY="-22719"/>
      <dgm:spPr/>
    </dgm:pt>
    <dgm:pt modelId="{D249AC13-3CA3-4DB2-B342-2646D892A39B}" type="pres">
      <dgm:prSet presAssocID="{3C47FCA1-CBD4-4EA4-93E5-71C967B33B00}" presName="txShp" presStyleLbl="node1" presStyleIdx="1" presStyleCnt="2" custScaleX="150376" custScaleY="237299" custLinFactNeighborX="-1430" custLinFactNeighborY="30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36F670-C0BE-4421-A608-AFB38631FCAC}" srcId="{AA4ECD94-1EE2-449A-9797-91CF427F4200}" destId="{3C47FCA1-CBD4-4EA4-93E5-71C967B33B00}" srcOrd="1" destOrd="0" parTransId="{D0F33A7B-BA5D-4657-8344-8DD74A86D5C3}" sibTransId="{3B631BA1-9E5D-4291-9371-E49B924722AB}"/>
    <dgm:cxn modelId="{26BCB6F2-FC87-469B-8CB4-FFEBE3116E7C}" type="presOf" srcId="{BA47B483-CA74-4FA5-ADA6-561C0C443D4F}" destId="{1D3F09DE-70A1-4B0A-B8EF-13D1B3D452A6}" srcOrd="0" destOrd="0" presId="urn:microsoft.com/office/officeart/2005/8/layout/vList3#1"/>
    <dgm:cxn modelId="{C86F6BD2-DCC5-48B0-A5D8-AD3519D86E88}" type="presOf" srcId="{3C47FCA1-CBD4-4EA4-93E5-71C967B33B00}" destId="{D249AC13-3CA3-4DB2-B342-2646D892A39B}" srcOrd="0" destOrd="0" presId="urn:microsoft.com/office/officeart/2005/8/layout/vList3#1"/>
    <dgm:cxn modelId="{5B83FFA5-ADDD-4837-B912-4374F0EBFEA6}" type="presOf" srcId="{AA4ECD94-1EE2-449A-9797-91CF427F4200}" destId="{85DA2AA4-2D4C-4183-B817-350ACB571683}" srcOrd="0" destOrd="0" presId="urn:microsoft.com/office/officeart/2005/8/layout/vList3#1"/>
    <dgm:cxn modelId="{C0657357-1D02-4C59-8D49-662A78B56ED1}" srcId="{AA4ECD94-1EE2-449A-9797-91CF427F4200}" destId="{BA47B483-CA74-4FA5-ADA6-561C0C443D4F}" srcOrd="0" destOrd="0" parTransId="{9AA41E98-CC5F-41AC-B7AD-69D8D37CE4D1}" sibTransId="{87D3994E-18DC-494C-8162-5B1C8FCDD396}"/>
    <dgm:cxn modelId="{91980C08-19FE-4997-BCDE-9282F63C5F10}" type="presParOf" srcId="{85DA2AA4-2D4C-4183-B817-350ACB571683}" destId="{107683B7-9937-47CB-84D9-062AFC7DC48D}" srcOrd="0" destOrd="0" presId="urn:microsoft.com/office/officeart/2005/8/layout/vList3#1"/>
    <dgm:cxn modelId="{34DBC0DA-E3BA-4314-8985-966363F0A106}" type="presParOf" srcId="{107683B7-9937-47CB-84D9-062AFC7DC48D}" destId="{3BF98FEA-1294-442B-B4C9-B4565AABB83C}" srcOrd="0" destOrd="0" presId="urn:microsoft.com/office/officeart/2005/8/layout/vList3#1"/>
    <dgm:cxn modelId="{7E9A5087-C7ED-455C-96A3-582AB7EAC0F3}" type="presParOf" srcId="{107683B7-9937-47CB-84D9-062AFC7DC48D}" destId="{1D3F09DE-70A1-4B0A-B8EF-13D1B3D452A6}" srcOrd="1" destOrd="0" presId="urn:microsoft.com/office/officeart/2005/8/layout/vList3#1"/>
    <dgm:cxn modelId="{0A754E92-AEC8-4A57-B509-266B20B92362}" type="presParOf" srcId="{85DA2AA4-2D4C-4183-B817-350ACB571683}" destId="{EFB4B9D5-9FA7-43EE-A564-D868C31728DC}" srcOrd="1" destOrd="0" presId="urn:microsoft.com/office/officeart/2005/8/layout/vList3#1"/>
    <dgm:cxn modelId="{A89B2C6F-A7DE-461A-8E4E-5F6F12FBAAA2}" type="presParOf" srcId="{85DA2AA4-2D4C-4183-B817-350ACB571683}" destId="{7C31E180-58B3-4EC5-B2CA-F757F4577802}" srcOrd="2" destOrd="0" presId="urn:microsoft.com/office/officeart/2005/8/layout/vList3#1"/>
    <dgm:cxn modelId="{FBF9D819-9AA0-414D-9DD0-F738D5E57E9D}" type="presParOf" srcId="{7C31E180-58B3-4EC5-B2CA-F757F4577802}" destId="{A6418AC5-29B1-4372-A82A-B7A169EDBF7A}" srcOrd="0" destOrd="0" presId="urn:microsoft.com/office/officeart/2005/8/layout/vList3#1"/>
    <dgm:cxn modelId="{4B359858-F6B4-4FFD-A301-BE61175DA0A6}" type="presParOf" srcId="{7C31E180-58B3-4EC5-B2CA-F757F4577802}" destId="{D249AC13-3CA3-4DB2-B342-2646D892A39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F8CDA7-C5CC-4FBA-8E64-13A027ADA994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7BD709A-8616-464E-8B98-246C248B9386}">
      <dgm:prSet/>
      <dgm:spPr/>
      <dgm:t>
        <a:bodyPr/>
        <a:lstStyle/>
        <a:p>
          <a:r>
            <a:rPr lang="ru-RU" dirty="0" smtClean="0"/>
            <a:t>Учитывая особенности развития детей 3 года жизни в группе оформлен сенсорный уголок, который представляет собой центр развивающих игр на цвет, форму, величину. Ребенок имеет к ним свободный, неограниченный доступ во всех режимных моментах</a:t>
          </a:r>
          <a:endParaRPr lang="ru-RU" dirty="0"/>
        </a:p>
      </dgm:t>
    </dgm:pt>
    <dgm:pt modelId="{8CFD033D-7BF2-4107-BD73-B9CB4B7B6640}" type="parTrans" cxnId="{C2A51550-FEFA-4DFD-8D4F-3AE16B3D1B37}">
      <dgm:prSet/>
      <dgm:spPr/>
      <dgm:t>
        <a:bodyPr/>
        <a:lstStyle/>
        <a:p>
          <a:endParaRPr lang="ru-RU"/>
        </a:p>
      </dgm:t>
    </dgm:pt>
    <dgm:pt modelId="{5BCA7E81-07DA-4DFF-A5BC-85219308AC34}" type="sibTrans" cxnId="{C2A51550-FEFA-4DFD-8D4F-3AE16B3D1B37}">
      <dgm:prSet/>
      <dgm:spPr/>
      <dgm:t>
        <a:bodyPr/>
        <a:lstStyle/>
        <a:p>
          <a:endParaRPr lang="ru-RU"/>
        </a:p>
      </dgm:t>
    </dgm:pt>
    <dgm:pt modelId="{0105BB09-1B2D-47DD-922F-D038D4EE417B}" type="pres">
      <dgm:prSet presAssocID="{F4F8CDA7-C5CC-4FBA-8E64-13A027ADA99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DEA8F1-F64D-4AC1-A9B7-158FFEBA89CC}" type="pres">
      <dgm:prSet presAssocID="{F7BD709A-8616-464E-8B98-246C248B9386}" presName="horFlow" presStyleCnt="0"/>
      <dgm:spPr/>
    </dgm:pt>
    <dgm:pt modelId="{0477F7BF-E390-4DB4-B2F9-D863EFB79B6E}" type="pres">
      <dgm:prSet presAssocID="{F7BD709A-8616-464E-8B98-246C248B9386}" presName="bigChev" presStyleLbl="node1" presStyleIdx="0" presStyleCnt="1" custScaleY="130860"/>
      <dgm:spPr/>
      <dgm:t>
        <a:bodyPr/>
        <a:lstStyle/>
        <a:p>
          <a:endParaRPr lang="ru-RU"/>
        </a:p>
      </dgm:t>
    </dgm:pt>
  </dgm:ptLst>
  <dgm:cxnLst>
    <dgm:cxn modelId="{F22D831B-C163-47B6-B666-65513D9F875C}" type="presOf" srcId="{F4F8CDA7-C5CC-4FBA-8E64-13A027ADA994}" destId="{0105BB09-1B2D-47DD-922F-D038D4EE417B}" srcOrd="0" destOrd="0" presId="urn:microsoft.com/office/officeart/2005/8/layout/lProcess3"/>
    <dgm:cxn modelId="{C2A51550-FEFA-4DFD-8D4F-3AE16B3D1B37}" srcId="{F4F8CDA7-C5CC-4FBA-8E64-13A027ADA994}" destId="{F7BD709A-8616-464E-8B98-246C248B9386}" srcOrd="0" destOrd="0" parTransId="{8CFD033D-7BF2-4107-BD73-B9CB4B7B6640}" sibTransId="{5BCA7E81-07DA-4DFF-A5BC-85219308AC34}"/>
    <dgm:cxn modelId="{0955E22B-D5F0-405F-921C-2A3709CBF043}" type="presOf" srcId="{F7BD709A-8616-464E-8B98-246C248B9386}" destId="{0477F7BF-E390-4DB4-B2F9-D863EFB79B6E}" srcOrd="0" destOrd="0" presId="urn:microsoft.com/office/officeart/2005/8/layout/lProcess3"/>
    <dgm:cxn modelId="{6417180C-3A0A-40CE-A3DC-13CB7CDBF6D0}" type="presParOf" srcId="{0105BB09-1B2D-47DD-922F-D038D4EE417B}" destId="{EDDEA8F1-F64D-4AC1-A9B7-158FFEBA89CC}" srcOrd="0" destOrd="0" presId="urn:microsoft.com/office/officeart/2005/8/layout/lProcess3"/>
    <dgm:cxn modelId="{6922C09A-E8CD-49D1-9C5F-A462F1A4B0F9}" type="presParOf" srcId="{EDDEA8F1-F64D-4AC1-A9B7-158FFEBA89CC}" destId="{0477F7BF-E390-4DB4-B2F9-D863EFB79B6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300952-6ED3-4AA9-8DB9-66766AC3368B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2DEA904-7BAE-44B4-896C-049E70712E42}">
      <dgm:prSet custT="1"/>
      <dgm:spPr/>
      <dgm:t>
        <a:bodyPr/>
        <a:lstStyle/>
        <a:p>
          <a:pPr algn="ctr" rtl="0"/>
          <a:r>
            <a:rPr lang="ru-RU" sz="2000" dirty="0" smtClean="0"/>
            <a:t>На</a:t>
          </a:r>
          <a:r>
            <a:rPr lang="ru-RU" sz="2000" baseline="0" dirty="0" smtClean="0"/>
            <a:t> обогащение чувственного опыта детей разнообразными сенсорными впечатлениями </a:t>
          </a:r>
          <a:endParaRPr lang="ru-RU" sz="2000" dirty="0"/>
        </a:p>
      </dgm:t>
    </dgm:pt>
    <dgm:pt modelId="{3CCC030A-DE03-4E18-863A-F41CC84A5AC9}" type="parTrans" cxnId="{EBDAAAF5-D49D-45ED-AA26-A6BB4F865B2F}">
      <dgm:prSet/>
      <dgm:spPr/>
      <dgm:t>
        <a:bodyPr/>
        <a:lstStyle/>
        <a:p>
          <a:pPr algn="ctr"/>
          <a:endParaRPr lang="ru-RU" sz="2800"/>
        </a:p>
      </dgm:t>
    </dgm:pt>
    <dgm:pt modelId="{18653FFD-70C3-453D-86C3-0CCAEA3F2D29}" type="sibTrans" cxnId="{EBDAAAF5-D49D-45ED-AA26-A6BB4F865B2F}">
      <dgm:prSet/>
      <dgm:spPr/>
      <dgm:t>
        <a:bodyPr/>
        <a:lstStyle/>
        <a:p>
          <a:pPr algn="ctr"/>
          <a:endParaRPr lang="ru-RU" sz="2800"/>
        </a:p>
      </dgm:t>
    </dgm:pt>
    <dgm:pt modelId="{4F927530-6859-42C6-B04F-5CEAA9616D60}">
      <dgm:prSet custT="1"/>
      <dgm:spPr/>
      <dgm:t>
        <a:bodyPr/>
        <a:lstStyle/>
        <a:p>
          <a:pPr algn="ctr" rtl="0"/>
          <a:r>
            <a:rPr lang="ru-RU" sz="2000" dirty="0" smtClean="0"/>
            <a:t>На закрепление знаний о величине, форме, цвете предметов</a:t>
          </a:r>
          <a:endParaRPr lang="ru-RU" sz="2000" dirty="0"/>
        </a:p>
      </dgm:t>
    </dgm:pt>
    <dgm:pt modelId="{7BD25A7C-FEE7-4AD7-89F6-46943DFB5493}" type="parTrans" cxnId="{316091F9-2A75-4CA1-AAD7-C7B417E8B3FE}">
      <dgm:prSet/>
      <dgm:spPr/>
      <dgm:t>
        <a:bodyPr/>
        <a:lstStyle/>
        <a:p>
          <a:pPr algn="ctr"/>
          <a:endParaRPr lang="ru-RU" sz="2800"/>
        </a:p>
      </dgm:t>
    </dgm:pt>
    <dgm:pt modelId="{35915C7B-3B5F-462F-BB51-B4A1A8E6C84F}" type="sibTrans" cxnId="{316091F9-2A75-4CA1-AAD7-C7B417E8B3FE}">
      <dgm:prSet/>
      <dgm:spPr/>
      <dgm:t>
        <a:bodyPr/>
        <a:lstStyle/>
        <a:p>
          <a:pPr algn="ctr"/>
          <a:endParaRPr lang="ru-RU" sz="2800"/>
        </a:p>
      </dgm:t>
    </dgm:pt>
    <dgm:pt modelId="{B97FB7E3-B11B-4F47-905E-2FC39F0428E0}">
      <dgm:prSet custT="1"/>
      <dgm:spPr/>
      <dgm:t>
        <a:bodyPr/>
        <a:lstStyle/>
        <a:p>
          <a:pPr algn="ctr" rtl="0"/>
          <a:r>
            <a:rPr lang="ru-RU" sz="2000" dirty="0" smtClean="0"/>
            <a:t>На сравнение, соотношение, группировке и установке тождества и различия однородных предметов по одному из сенсорных признаков</a:t>
          </a:r>
          <a:endParaRPr lang="ru-RU" sz="2000" dirty="0"/>
        </a:p>
      </dgm:t>
    </dgm:pt>
    <dgm:pt modelId="{02FBA4DC-B2BB-478C-9EA0-D60FD120E8A7}" type="parTrans" cxnId="{4DDB3626-7942-4A45-B87C-C292F4839158}">
      <dgm:prSet/>
      <dgm:spPr/>
      <dgm:t>
        <a:bodyPr/>
        <a:lstStyle/>
        <a:p>
          <a:pPr algn="ctr"/>
          <a:endParaRPr lang="ru-RU" sz="2800"/>
        </a:p>
      </dgm:t>
    </dgm:pt>
    <dgm:pt modelId="{76433B40-265D-4E24-B396-274CCBD6FEBD}" type="sibTrans" cxnId="{4DDB3626-7942-4A45-B87C-C292F4839158}">
      <dgm:prSet/>
      <dgm:spPr/>
      <dgm:t>
        <a:bodyPr/>
        <a:lstStyle/>
        <a:p>
          <a:pPr algn="ctr"/>
          <a:endParaRPr lang="ru-RU" sz="2800"/>
        </a:p>
      </dgm:t>
    </dgm:pt>
    <dgm:pt modelId="{917A6AAF-DC99-4F56-95AE-1CDBADF8A9B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 rtl="0"/>
          <a:r>
            <a:rPr lang="ru-RU" sz="2000" dirty="0" smtClean="0"/>
            <a:t>На развитие крупной и мелкой моторике</a:t>
          </a:r>
          <a:endParaRPr lang="ru-RU" sz="2000" dirty="0"/>
        </a:p>
      </dgm:t>
    </dgm:pt>
    <dgm:pt modelId="{2E533E18-A2B6-4FC8-9565-6DAAFEF36CB2}" type="parTrans" cxnId="{9490BCBD-66F0-474D-AB5B-36500F944C66}">
      <dgm:prSet/>
      <dgm:spPr/>
      <dgm:t>
        <a:bodyPr/>
        <a:lstStyle/>
        <a:p>
          <a:pPr algn="ctr"/>
          <a:endParaRPr lang="ru-RU" sz="2800"/>
        </a:p>
      </dgm:t>
    </dgm:pt>
    <dgm:pt modelId="{D87AD958-00B6-44AC-9826-F7BD08001086}" type="sibTrans" cxnId="{9490BCBD-66F0-474D-AB5B-36500F944C66}">
      <dgm:prSet/>
      <dgm:spPr/>
      <dgm:t>
        <a:bodyPr/>
        <a:lstStyle/>
        <a:p>
          <a:pPr algn="ctr"/>
          <a:endParaRPr lang="ru-RU" sz="2800"/>
        </a:p>
      </dgm:t>
    </dgm:pt>
    <dgm:pt modelId="{CFBF841F-CD91-43D0-B92A-588E29FD0C09}" type="pres">
      <dgm:prSet presAssocID="{90300952-6ED3-4AA9-8DB9-66766AC336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4D993E-2333-4F80-AE01-EC8DF6DB5E2D}" type="pres">
      <dgm:prSet presAssocID="{72DEA904-7BAE-44B4-896C-049E70712E42}" presName="parentText" presStyleLbl="node1" presStyleIdx="0" presStyleCnt="4" custLinFactY="13305" custLinFactNeighborX="8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D7965-946D-497B-B2C1-F25ECFC3A4A3}" type="pres">
      <dgm:prSet presAssocID="{18653FFD-70C3-453D-86C3-0CCAEA3F2D29}" presName="spacer" presStyleCnt="0"/>
      <dgm:spPr/>
      <dgm:t>
        <a:bodyPr/>
        <a:lstStyle/>
        <a:p>
          <a:endParaRPr lang="ru-RU"/>
        </a:p>
      </dgm:t>
    </dgm:pt>
    <dgm:pt modelId="{DB3DCF7B-3171-4357-951C-604E5CD25743}" type="pres">
      <dgm:prSet presAssocID="{4F927530-6859-42C6-B04F-5CEAA9616D60}" presName="parentText" presStyleLbl="node1" presStyleIdx="1" presStyleCnt="4" custLinFactY="444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C24C0-2575-438F-9B2A-C3EBE0A3BA37}" type="pres">
      <dgm:prSet presAssocID="{35915C7B-3B5F-462F-BB51-B4A1A8E6C84F}" presName="spacer" presStyleCnt="0"/>
      <dgm:spPr/>
      <dgm:t>
        <a:bodyPr/>
        <a:lstStyle/>
        <a:p>
          <a:endParaRPr lang="ru-RU"/>
        </a:p>
      </dgm:t>
    </dgm:pt>
    <dgm:pt modelId="{86FBFEC7-1150-46CF-88EE-C87930C5FB79}" type="pres">
      <dgm:prSet presAssocID="{B97FB7E3-B11B-4F47-905E-2FC39F0428E0}" presName="parentText" presStyleLbl="node1" presStyleIdx="2" presStyleCnt="4" custLinFactNeighborX="824" custLinFactNeighborY="712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AD9B8-71BF-4AC8-88E9-3D19A0C4F18A}" type="pres">
      <dgm:prSet presAssocID="{76433B40-265D-4E24-B396-274CCBD6FEBD}" presName="spacer" presStyleCnt="0"/>
      <dgm:spPr/>
      <dgm:t>
        <a:bodyPr/>
        <a:lstStyle/>
        <a:p>
          <a:endParaRPr lang="ru-RU"/>
        </a:p>
      </dgm:t>
    </dgm:pt>
    <dgm:pt modelId="{439B55D4-1F59-4B30-A5DF-1D38E60F7A90}" type="pres">
      <dgm:prSet presAssocID="{917A6AAF-DC99-4F56-95AE-1CDBADF8A9B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BE19B0-0999-465E-8AA4-43EDE7049CE3}" type="presOf" srcId="{917A6AAF-DC99-4F56-95AE-1CDBADF8A9BA}" destId="{439B55D4-1F59-4B30-A5DF-1D38E60F7A90}" srcOrd="0" destOrd="0" presId="urn:microsoft.com/office/officeart/2005/8/layout/vList2"/>
    <dgm:cxn modelId="{504C34EB-68C8-42BB-84EC-5BECE7413407}" type="presOf" srcId="{4F927530-6859-42C6-B04F-5CEAA9616D60}" destId="{DB3DCF7B-3171-4357-951C-604E5CD25743}" srcOrd="0" destOrd="0" presId="urn:microsoft.com/office/officeart/2005/8/layout/vList2"/>
    <dgm:cxn modelId="{AE4FB49D-66F6-411A-BECA-E6600207EEA4}" type="presOf" srcId="{90300952-6ED3-4AA9-8DB9-66766AC3368B}" destId="{CFBF841F-CD91-43D0-B92A-588E29FD0C09}" srcOrd="0" destOrd="0" presId="urn:microsoft.com/office/officeart/2005/8/layout/vList2"/>
    <dgm:cxn modelId="{EBDAAAF5-D49D-45ED-AA26-A6BB4F865B2F}" srcId="{90300952-6ED3-4AA9-8DB9-66766AC3368B}" destId="{72DEA904-7BAE-44B4-896C-049E70712E42}" srcOrd="0" destOrd="0" parTransId="{3CCC030A-DE03-4E18-863A-F41CC84A5AC9}" sibTransId="{18653FFD-70C3-453D-86C3-0CCAEA3F2D29}"/>
    <dgm:cxn modelId="{4DDB3626-7942-4A45-B87C-C292F4839158}" srcId="{90300952-6ED3-4AA9-8DB9-66766AC3368B}" destId="{B97FB7E3-B11B-4F47-905E-2FC39F0428E0}" srcOrd="2" destOrd="0" parTransId="{02FBA4DC-B2BB-478C-9EA0-D60FD120E8A7}" sibTransId="{76433B40-265D-4E24-B396-274CCBD6FEBD}"/>
    <dgm:cxn modelId="{9490BCBD-66F0-474D-AB5B-36500F944C66}" srcId="{90300952-6ED3-4AA9-8DB9-66766AC3368B}" destId="{917A6AAF-DC99-4F56-95AE-1CDBADF8A9BA}" srcOrd="3" destOrd="0" parTransId="{2E533E18-A2B6-4FC8-9565-6DAAFEF36CB2}" sibTransId="{D87AD958-00B6-44AC-9826-F7BD08001086}"/>
    <dgm:cxn modelId="{F5AAA83B-58BA-481E-BD66-117353D1A082}" type="presOf" srcId="{B97FB7E3-B11B-4F47-905E-2FC39F0428E0}" destId="{86FBFEC7-1150-46CF-88EE-C87930C5FB79}" srcOrd="0" destOrd="0" presId="urn:microsoft.com/office/officeart/2005/8/layout/vList2"/>
    <dgm:cxn modelId="{316091F9-2A75-4CA1-AAD7-C7B417E8B3FE}" srcId="{90300952-6ED3-4AA9-8DB9-66766AC3368B}" destId="{4F927530-6859-42C6-B04F-5CEAA9616D60}" srcOrd="1" destOrd="0" parTransId="{7BD25A7C-FEE7-4AD7-89F6-46943DFB5493}" sibTransId="{35915C7B-3B5F-462F-BB51-B4A1A8E6C84F}"/>
    <dgm:cxn modelId="{39EA3B14-0A79-4417-8E88-84818CFA6FB0}" type="presOf" srcId="{72DEA904-7BAE-44B4-896C-049E70712E42}" destId="{934D993E-2333-4F80-AE01-EC8DF6DB5E2D}" srcOrd="0" destOrd="0" presId="urn:microsoft.com/office/officeart/2005/8/layout/vList2"/>
    <dgm:cxn modelId="{F3F8FD09-887C-49D2-8FCA-4A2304F90EEC}" type="presParOf" srcId="{CFBF841F-CD91-43D0-B92A-588E29FD0C09}" destId="{934D993E-2333-4F80-AE01-EC8DF6DB5E2D}" srcOrd="0" destOrd="0" presId="urn:microsoft.com/office/officeart/2005/8/layout/vList2"/>
    <dgm:cxn modelId="{AD36EDFC-FD4F-4EC0-B97B-B7D294E8C6A9}" type="presParOf" srcId="{CFBF841F-CD91-43D0-B92A-588E29FD0C09}" destId="{383D7965-946D-497B-B2C1-F25ECFC3A4A3}" srcOrd="1" destOrd="0" presId="urn:microsoft.com/office/officeart/2005/8/layout/vList2"/>
    <dgm:cxn modelId="{15D4FE64-0998-469F-877A-9C5A9F152398}" type="presParOf" srcId="{CFBF841F-CD91-43D0-B92A-588E29FD0C09}" destId="{DB3DCF7B-3171-4357-951C-604E5CD25743}" srcOrd="2" destOrd="0" presId="urn:microsoft.com/office/officeart/2005/8/layout/vList2"/>
    <dgm:cxn modelId="{73A2E40B-1E55-4C8D-9511-4E6903360997}" type="presParOf" srcId="{CFBF841F-CD91-43D0-B92A-588E29FD0C09}" destId="{C44C24C0-2575-438F-9B2A-C3EBE0A3BA37}" srcOrd="3" destOrd="0" presId="urn:microsoft.com/office/officeart/2005/8/layout/vList2"/>
    <dgm:cxn modelId="{F3ACB45F-35B1-4B99-927F-D21D4FCDA718}" type="presParOf" srcId="{CFBF841F-CD91-43D0-B92A-588E29FD0C09}" destId="{86FBFEC7-1150-46CF-88EE-C87930C5FB79}" srcOrd="4" destOrd="0" presId="urn:microsoft.com/office/officeart/2005/8/layout/vList2"/>
    <dgm:cxn modelId="{FF591135-0BF3-4D2A-BBAA-A2C4FAB788AA}" type="presParOf" srcId="{CFBF841F-CD91-43D0-B92A-588E29FD0C09}" destId="{411AD9B8-71BF-4AC8-88E9-3D19A0C4F18A}" srcOrd="5" destOrd="0" presId="urn:microsoft.com/office/officeart/2005/8/layout/vList2"/>
    <dgm:cxn modelId="{37FB7303-675C-4A9C-BC5A-2D6D69368D3F}" type="presParOf" srcId="{CFBF841F-CD91-43D0-B92A-588E29FD0C09}" destId="{439B55D4-1F59-4B30-A5DF-1D38E60F7A9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F67AD-B324-4A29-94F0-F46B8E561A97}">
      <dsp:nvSpPr>
        <dsp:cNvPr id="0" name=""/>
        <dsp:cNvSpPr/>
      </dsp:nvSpPr>
      <dsp:spPr>
        <a:xfrm>
          <a:off x="0" y="2383"/>
          <a:ext cx="8640960" cy="4883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Сенсорное воспитание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служит основой познания мира, первой ступенью которого является чувственный опыт.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Успешность умственного, физического, эстетического воспитания в значительной степени зависит от уровня сенсорного развития детей, т.е. от того, насколько ребенок слышит, видит, осязает окружающие.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Именно поэтому, я решила заняться кружковой работой по сенсорному развитию детей, т.к. именно этот возраст является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сензетивным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для усвоения сенсорных эталонов.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3036" y="145419"/>
        <a:ext cx="8354888" cy="4597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5E722-E0C6-4075-BBFB-1D3FA7909965}">
      <dsp:nvSpPr>
        <dsp:cNvPr id="0" name=""/>
        <dsp:cNvSpPr/>
      </dsp:nvSpPr>
      <dsp:spPr>
        <a:xfrm>
          <a:off x="0" y="0"/>
          <a:ext cx="8229600" cy="4515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Развитие</a:t>
          </a:r>
          <a:r>
            <a:rPr lang="ru-RU" sz="28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умственных способностей у детей раннего возраста через сенсорное развитие.</a:t>
          </a:r>
          <a:endParaRPr lang="ru-RU" sz="2800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0452" y="220452"/>
        <a:ext cx="7788696" cy="4075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644D8-214F-4B55-BDC7-56C42DB0AFAE}">
      <dsp:nvSpPr>
        <dsp:cNvPr id="0" name=""/>
        <dsp:cNvSpPr/>
      </dsp:nvSpPr>
      <dsp:spPr>
        <a:xfrm>
          <a:off x="0" y="5037"/>
          <a:ext cx="8501122" cy="1762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Дать детям представление о сенсорных эталонах  (цвет, величина, форма).</a:t>
          </a:r>
          <a:endParaRPr lang="ru-RU" sz="2800" kern="1200" dirty="0"/>
        </a:p>
      </dsp:txBody>
      <dsp:txXfrm>
        <a:off x="86047" y="91084"/>
        <a:ext cx="8329028" cy="1590595"/>
      </dsp:txXfrm>
    </dsp:sp>
    <dsp:sp modelId="{1090724C-83D1-4DED-A0EE-7569BD38097C}">
      <dsp:nvSpPr>
        <dsp:cNvPr id="0" name=""/>
        <dsp:cNvSpPr/>
      </dsp:nvSpPr>
      <dsp:spPr>
        <a:xfrm>
          <a:off x="0" y="1842607"/>
          <a:ext cx="8501122" cy="1547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Формировать познавательную активность детей при проведении непосредственной обучающей деятельности.</a:t>
          </a:r>
          <a:endParaRPr lang="ru-RU" sz="2800" kern="1200" dirty="0"/>
        </a:p>
      </dsp:txBody>
      <dsp:txXfrm>
        <a:off x="75548" y="1918155"/>
        <a:ext cx="8350026" cy="1396521"/>
      </dsp:txXfrm>
    </dsp:sp>
    <dsp:sp modelId="{3B2893F5-BB04-4E15-B892-CB26000E11EF}">
      <dsp:nvSpPr>
        <dsp:cNvPr id="0" name=""/>
        <dsp:cNvSpPr/>
      </dsp:nvSpPr>
      <dsp:spPr>
        <a:xfrm>
          <a:off x="0" y="3465104"/>
          <a:ext cx="8501122" cy="1547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Закрепить четкие представления о разновидностях каждого свойства.</a:t>
          </a:r>
          <a:endParaRPr lang="ru-RU" sz="2800" kern="1200" dirty="0"/>
        </a:p>
      </dsp:txBody>
      <dsp:txXfrm>
        <a:off x="75548" y="3540652"/>
        <a:ext cx="8350026" cy="13965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C0F9E-78CD-41C8-8C23-6B19A5FACD89}">
      <dsp:nvSpPr>
        <dsp:cNvPr id="0" name=""/>
        <dsp:cNvSpPr/>
      </dsp:nvSpPr>
      <dsp:spPr>
        <a:xfrm>
          <a:off x="0" y="0"/>
          <a:ext cx="8280920" cy="100552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Знает и различает основные цвета ( красный, желтый, синий, зеленый, белый, черный)</a:t>
          </a:r>
          <a:endParaRPr lang="ru-RU" sz="2500" kern="1200" dirty="0"/>
        </a:p>
      </dsp:txBody>
      <dsp:txXfrm>
        <a:off x="49085" y="49085"/>
        <a:ext cx="8182750" cy="9073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F09DE-70A1-4B0A-B8EF-13D1B3D452A6}">
      <dsp:nvSpPr>
        <dsp:cNvPr id="0" name=""/>
        <dsp:cNvSpPr/>
      </dsp:nvSpPr>
      <dsp:spPr>
        <a:xfrm rot="10800000">
          <a:off x="-1" y="144019"/>
          <a:ext cx="8929721" cy="1761797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89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Соотносит</a:t>
          </a:r>
          <a:r>
            <a:rPr lang="ru-RU" sz="2400" kern="1200" baseline="0" dirty="0" smtClean="0">
              <a:solidFill>
                <a:schemeClr val="bg1"/>
              </a:solidFill>
            </a:rPr>
            <a:t> геометрические формы сенсорными эталонами ( круг, квадрат, прямоугольник)</a:t>
          </a:r>
          <a:endParaRPr lang="ru-RU" sz="2400" kern="1200" dirty="0">
            <a:solidFill>
              <a:schemeClr val="bg1"/>
            </a:solidFill>
          </a:endParaRPr>
        </a:p>
      </dsp:txBody>
      <dsp:txXfrm rot="10800000">
        <a:off x="440448" y="144019"/>
        <a:ext cx="8489272" cy="1761797"/>
      </dsp:txXfrm>
    </dsp:sp>
    <dsp:sp modelId="{3BF98FEA-1294-442B-B4C9-B4565AABB83C}">
      <dsp:nvSpPr>
        <dsp:cNvPr id="0" name=""/>
        <dsp:cNvSpPr/>
      </dsp:nvSpPr>
      <dsp:spPr>
        <a:xfrm>
          <a:off x="436092" y="661702"/>
          <a:ext cx="494269" cy="462674"/>
        </a:xfrm>
        <a:prstGeom prst="ellipse">
          <a:avLst/>
        </a:prstGeom>
        <a:solidFill>
          <a:schemeClr val="accent2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9AC13-3CA3-4DB2-B342-2646D892A39B}">
      <dsp:nvSpPr>
        <dsp:cNvPr id="0" name=""/>
        <dsp:cNvSpPr/>
      </dsp:nvSpPr>
      <dsp:spPr>
        <a:xfrm rot="10800000">
          <a:off x="-1" y="1996300"/>
          <a:ext cx="8929721" cy="1861327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89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Различает предметы по величине и выполняет простые действия с ними ( большой, средний, маленький)</a:t>
          </a:r>
          <a:endParaRPr lang="ru-RU" sz="2400" kern="1200" dirty="0">
            <a:solidFill>
              <a:schemeClr val="bg1"/>
            </a:solidFill>
          </a:endParaRPr>
        </a:p>
      </dsp:txBody>
      <dsp:txXfrm rot="10800000">
        <a:off x="465331" y="1996300"/>
        <a:ext cx="8464389" cy="1861327"/>
      </dsp:txXfrm>
    </dsp:sp>
    <dsp:sp modelId="{A6418AC5-29B1-4372-A82A-B7A169EDBF7A}">
      <dsp:nvSpPr>
        <dsp:cNvPr id="0" name=""/>
        <dsp:cNvSpPr/>
      </dsp:nvSpPr>
      <dsp:spPr>
        <a:xfrm>
          <a:off x="300939" y="2517259"/>
          <a:ext cx="461113" cy="462643"/>
        </a:xfrm>
        <a:prstGeom prst="ellipse">
          <a:avLst/>
        </a:prstGeom>
        <a:solidFill>
          <a:schemeClr val="accent2">
            <a:tint val="50000"/>
            <a:alpha val="90000"/>
            <a:hueOff val="95391"/>
            <a:satOff val="-3182"/>
            <a:lumOff val="10706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7F7BF-E390-4DB4-B2F9-D863EFB79B6E}">
      <dsp:nvSpPr>
        <dsp:cNvPr id="0" name=""/>
        <dsp:cNvSpPr/>
      </dsp:nvSpPr>
      <dsp:spPr>
        <a:xfrm>
          <a:off x="107156" y="2235"/>
          <a:ext cx="8929687" cy="467415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Учитывая особенности развития детей 3 года жизни в группе оформлен сенсорный уголок, который представляет собой центр развивающих игр на цвет, форму, величину. Ребенок имеет к ним свободный, неограниченный доступ во всех режимных моментах</a:t>
          </a:r>
          <a:endParaRPr lang="ru-RU" sz="2700" kern="1200" dirty="0"/>
        </a:p>
      </dsp:txBody>
      <dsp:txXfrm>
        <a:off x="2444234" y="2235"/>
        <a:ext cx="4255532" cy="46741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D993E-2333-4F80-AE01-EC8DF6DB5E2D}">
      <dsp:nvSpPr>
        <dsp:cNvPr id="0" name=""/>
        <dsp:cNvSpPr/>
      </dsp:nvSpPr>
      <dsp:spPr>
        <a:xfrm>
          <a:off x="0" y="443007"/>
          <a:ext cx="8734538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</a:t>
          </a:r>
          <a:r>
            <a:rPr lang="ru-RU" sz="2000" kern="1200" baseline="0" dirty="0" smtClean="0"/>
            <a:t> обогащение чувственного опыта детей разнообразными сенсорными впечатлениями </a:t>
          </a:r>
          <a:endParaRPr lang="ru-RU" sz="2000" kern="1200" dirty="0"/>
        </a:p>
      </dsp:txBody>
      <dsp:txXfrm>
        <a:off x="59399" y="502406"/>
        <a:ext cx="8615740" cy="1098002"/>
      </dsp:txXfrm>
    </dsp:sp>
    <dsp:sp modelId="{DB3DCF7B-3171-4357-951C-604E5CD25743}">
      <dsp:nvSpPr>
        <dsp:cNvPr id="0" name=""/>
        <dsp:cNvSpPr/>
      </dsp:nvSpPr>
      <dsp:spPr>
        <a:xfrm>
          <a:off x="0" y="1739150"/>
          <a:ext cx="8734538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закрепление знаний о величине, форме, цвете предметов</a:t>
          </a:r>
          <a:endParaRPr lang="ru-RU" sz="2000" kern="1200" dirty="0"/>
        </a:p>
      </dsp:txBody>
      <dsp:txXfrm>
        <a:off x="59399" y="1798549"/>
        <a:ext cx="8615740" cy="1098002"/>
      </dsp:txXfrm>
    </dsp:sp>
    <dsp:sp modelId="{86FBFEC7-1150-46CF-88EE-C87930C5FB79}">
      <dsp:nvSpPr>
        <dsp:cNvPr id="0" name=""/>
        <dsp:cNvSpPr/>
      </dsp:nvSpPr>
      <dsp:spPr>
        <a:xfrm>
          <a:off x="0" y="3035290"/>
          <a:ext cx="8734538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сравнение, соотношение, группировке и установке тождества и различия однородных предметов по одному из сенсорных признаков</a:t>
          </a:r>
          <a:endParaRPr lang="ru-RU" sz="2000" kern="1200" dirty="0"/>
        </a:p>
      </dsp:txBody>
      <dsp:txXfrm>
        <a:off x="59399" y="3094689"/>
        <a:ext cx="8615740" cy="1098002"/>
      </dsp:txXfrm>
    </dsp:sp>
    <dsp:sp modelId="{439B55D4-1F59-4B30-A5DF-1D38E60F7A90}">
      <dsp:nvSpPr>
        <dsp:cNvPr id="0" name=""/>
        <dsp:cNvSpPr/>
      </dsp:nvSpPr>
      <dsp:spPr>
        <a:xfrm>
          <a:off x="0" y="4305912"/>
          <a:ext cx="8734538" cy="121680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развитие крупной и мелкой моторике</a:t>
          </a:r>
          <a:endParaRPr lang="ru-RU" sz="2000" kern="1200" dirty="0"/>
        </a:p>
      </dsp:txBody>
      <dsp:txXfrm>
        <a:off x="59399" y="4365311"/>
        <a:ext cx="8615740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715436" cy="374441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solidFill>
                  <a:schemeClr val="accent1"/>
                </a:solidFill>
                <a:effectLst/>
                <a:latin typeface="Georgia" pitchFamily="18" charset="0"/>
              </a:rPr>
              <a:t>Презентация по сенсорному развитию</a:t>
            </a:r>
            <a:br>
              <a:rPr lang="ru-RU" sz="2800" dirty="0" smtClean="0">
                <a:solidFill>
                  <a:schemeClr val="accent1"/>
                </a:solidFill>
                <a:effectLst/>
                <a:latin typeface="Georgia" pitchFamily="18" charset="0"/>
              </a:rPr>
            </a:br>
            <a:r>
              <a:rPr lang="ru-RU" sz="4800" dirty="0" smtClean="0">
                <a:solidFill>
                  <a:schemeClr val="accent1"/>
                </a:solidFill>
                <a:latin typeface="Georgia" pitchFamily="18" charset="0"/>
              </a:rPr>
              <a:t/>
            </a:r>
            <a:br>
              <a:rPr lang="ru-RU" sz="4800" dirty="0" smtClean="0">
                <a:solidFill>
                  <a:schemeClr val="accent1"/>
                </a:solidFill>
                <a:latin typeface="Georgia" pitchFamily="18" charset="0"/>
              </a:rPr>
            </a:br>
            <a:r>
              <a:rPr lang="ru-RU" sz="3100" dirty="0" smtClean="0">
                <a:solidFill>
                  <a:schemeClr val="accent1"/>
                </a:solidFill>
                <a:effectLst/>
                <a:latin typeface="Georgia" pitchFamily="18" charset="0"/>
              </a:rPr>
              <a:t>«Красный, синий, голубой- выбирай себе любой»</a:t>
            </a:r>
            <a:r>
              <a:rPr lang="ru-RU" sz="2700" dirty="0" smtClean="0">
                <a:solidFill>
                  <a:schemeClr val="accent1"/>
                </a:solidFill>
                <a:effectLst/>
                <a:latin typeface="Georgia" pitchFamily="18" charset="0"/>
              </a:rPr>
              <a:t/>
            </a:r>
            <a:br>
              <a:rPr lang="ru-RU" sz="2700" dirty="0" smtClean="0">
                <a:solidFill>
                  <a:schemeClr val="accent1"/>
                </a:solidFill>
                <a:effectLst/>
                <a:latin typeface="Georgia" pitchFamily="18" charset="0"/>
              </a:rPr>
            </a:br>
            <a:r>
              <a:rPr lang="ru-RU" sz="2700" dirty="0" smtClean="0">
                <a:solidFill>
                  <a:schemeClr val="accent1"/>
                </a:solidFill>
                <a:effectLst/>
                <a:latin typeface="Georgia" pitchFamily="18" charset="0"/>
              </a:rPr>
              <a:t/>
            </a:r>
            <a:br>
              <a:rPr lang="ru-RU" sz="2700" dirty="0" smtClean="0">
                <a:solidFill>
                  <a:schemeClr val="accent1"/>
                </a:solidFill>
                <a:effectLst/>
                <a:latin typeface="Georgia" pitchFamily="18" charset="0"/>
              </a:rPr>
            </a:br>
            <a:endParaRPr lang="ru-RU" sz="4800" b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5557654"/>
            <a:ext cx="3934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Коротаева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О.Г.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 МКДОУ: «Д/с № 27» 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2348880"/>
            <a:ext cx="8143056" cy="263225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7645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Дидактические игры и упражнения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395812"/>
              </p:ext>
            </p:extLst>
          </p:nvPr>
        </p:nvGraphicFramePr>
        <p:xfrm>
          <a:off x="179512" y="897767"/>
          <a:ext cx="873453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258888"/>
            <a:ext cx="7656513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829681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5" y="4572000"/>
            <a:ext cx="30480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65718"/>
            <a:ext cx="2286000" cy="30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10" y="2266054"/>
            <a:ext cx="3048000" cy="228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" y="980728"/>
            <a:ext cx="3048000" cy="2286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3745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89086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83159"/>
            <a:ext cx="2592288" cy="2286000"/>
          </a:xfrm>
        </p:spPr>
      </p:pic>
      <p:sp>
        <p:nvSpPr>
          <p:cNvPr id="8" name="Прямоугольник 7"/>
          <p:cNvSpPr/>
          <p:nvPr/>
        </p:nvSpPr>
        <p:spPr>
          <a:xfrm>
            <a:off x="6228184" y="836712"/>
            <a:ext cx="2592288" cy="10801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0000"/>
                  </a:solidFill>
                </a:ln>
              </a:rPr>
              <a:t>Цвет</a:t>
            </a:r>
            <a:endParaRPr lang="ru-RU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981" y="1124744"/>
            <a:ext cx="2808312" cy="10081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Величина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0" y="4869159"/>
            <a:ext cx="3003803" cy="19797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53" y="4221088"/>
            <a:ext cx="2688299" cy="20162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05" y="2403206"/>
            <a:ext cx="2845612" cy="21342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60" y="1823931"/>
            <a:ext cx="2557940" cy="191845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2312" y="908721"/>
            <a:ext cx="2376264" cy="115212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Цвет и форма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908720"/>
            <a:ext cx="2664296" cy="115212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Геометрические фигуры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44143"/>
            <a:ext cx="3203848" cy="18722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339747"/>
            <a:ext cx="2981784" cy="22363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72135"/>
            <a:ext cx="2952328" cy="2016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98" y="2368960"/>
            <a:ext cx="3312709" cy="2286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637" y="1058753"/>
            <a:ext cx="2376264" cy="100811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Величина и цвет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1446277"/>
            <a:ext cx="2592288" cy="10801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Объемные и плоскостные фигуры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2" y="4725144"/>
            <a:ext cx="3048000" cy="1925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77379"/>
            <a:ext cx="2767541" cy="20756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15207"/>
            <a:ext cx="3252192" cy="24391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386" y="1249052"/>
            <a:ext cx="2520280" cy="93610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Д/и « Чудесный мешочек»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7" y="2853004"/>
            <a:ext cx="2286000" cy="3312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1276977"/>
            <a:ext cx="2664296" cy="93610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Д/и « Закрути ленту»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22" y="2853004"/>
            <a:ext cx="2475148" cy="33123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74161" y="1276977"/>
            <a:ext cx="2448272" cy="93610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Эксперимент с водой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61" y="2883024"/>
            <a:ext cx="2724472" cy="328227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2409" y="476672"/>
            <a:ext cx="5458896" cy="100811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Свободная деятельность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68877"/>
            <a:ext cx="1944216" cy="26538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84185"/>
            <a:ext cx="1961964" cy="26159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0571"/>
            <a:ext cx="1873071" cy="2497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73" y="1568877"/>
            <a:ext cx="1967448" cy="2623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52" y="4377572"/>
            <a:ext cx="1950855" cy="24634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69" y="4503237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57200" y="750888"/>
            <a:ext cx="8229600" cy="56499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1140633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3199822"/>
              </p:ext>
            </p:extLst>
          </p:nvPr>
        </p:nvGraphicFramePr>
        <p:xfrm>
          <a:off x="1403648" y="1140633"/>
          <a:ext cx="6552728" cy="419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469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082686"/>
              </p:ext>
            </p:extLst>
          </p:nvPr>
        </p:nvGraphicFramePr>
        <p:xfrm>
          <a:off x="323528" y="191683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340768"/>
            <a:ext cx="7854696" cy="36403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340768"/>
            <a:ext cx="8568952" cy="4367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Сенсорное развитие детей- это развитие восприятия и формирования представлений о внешних свойствах предметов: их цвете, форме, величине, положении в пространстве, запахе, вкусе и т.д.</a:t>
            </a:r>
          </a:p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сенсорного развития в раннем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возврасте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трудно переоценить.. Именно этот возраст наиболее благоприятен для совершенствования деятельности органов чувств, накоплений представлении об окружающем мире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07046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620688"/>
            <a:ext cx="5638800" cy="75361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/>
              <a:t>Работа с родителями</a:t>
            </a:r>
          </a:p>
          <a:p>
            <a:pPr algn="ctr">
              <a:defRPr/>
            </a:pPr>
            <a:r>
              <a:rPr lang="ru-RU" sz="3200" b="1" dirty="0" smtClean="0"/>
              <a:t>консультации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5633" y="1556792"/>
            <a:ext cx="7924800" cy="65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00"/>
                </a:solidFill>
              </a:rPr>
              <a:t> Развитие сенсорных способностей детей раннего возраста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638032" y="1790700"/>
            <a:ext cx="228600" cy="30480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6632" y="2426540"/>
            <a:ext cx="79248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00"/>
                </a:solidFill>
              </a:rPr>
              <a:t>Сенсорное воспитание ребенка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638032" y="2579427"/>
            <a:ext cx="228600" cy="30480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5633" y="3180085"/>
            <a:ext cx="7895799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00"/>
                </a:solidFill>
              </a:rPr>
              <a:t>Дидактические игры по сенсорике 2-3 лет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667033" y="3294385"/>
            <a:ext cx="228600" cy="30480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667033" y="4167351"/>
            <a:ext cx="228600" cy="30480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642910" y="5125357"/>
            <a:ext cx="228600" cy="30480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642910" y="6000768"/>
            <a:ext cx="228600" cy="30480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8637" y="3998280"/>
            <a:ext cx="7921796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Учим детей различать цвета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8638" y="4943135"/>
            <a:ext cx="7921796" cy="6819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сенсорном воспитании детей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6000768"/>
            <a:ext cx="7848833" cy="668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еминар- практикум « Игра- путешествие по стране сенсорике»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3048000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24744"/>
            <a:ext cx="3048000" cy="228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60169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745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проделанной работы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Использование дидактических игр эффективно помогает развивать познавательную деятельность; способствует развитию речи и сенсорных эталонов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На основе использования игр, обогащающих чувственный опыт, у детей развиваются наблюдательность, внимание, память, воображение, упорядочиваются впечатления, расширяется словарный запас.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Дети достигли определенных результатов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Дети освоили зависимость между предметами по форме, размеру, цвету, расположению в пространстве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851648" cy="1828800"/>
          </a:xfrm>
        </p:spPr>
        <p:txBody>
          <a:bodyPr>
            <a:prstTxWarp prst="textWave4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206725"/>
              </p:ext>
            </p:extLst>
          </p:nvPr>
        </p:nvGraphicFramePr>
        <p:xfrm>
          <a:off x="251520" y="1484784"/>
          <a:ext cx="8640960" cy="489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00192" y="6525344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9898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сенсорного развития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387906"/>
              </p:ext>
            </p:extLst>
          </p:nvPr>
        </p:nvGraphicFramePr>
        <p:xfrm>
          <a:off x="457200" y="1484784"/>
          <a:ext cx="8229600" cy="451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15074" y="6357958"/>
            <a:ext cx="2928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сенсорного развития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604146"/>
              </p:ext>
            </p:extLst>
          </p:nvPr>
        </p:nvGraphicFramePr>
        <p:xfrm>
          <a:off x="285720" y="1268760"/>
          <a:ext cx="8501122" cy="501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57950" y="6453336"/>
            <a:ext cx="27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263984"/>
              </p:ext>
            </p:extLst>
          </p:nvPr>
        </p:nvGraphicFramePr>
        <p:xfrm>
          <a:off x="755576" y="1124744"/>
          <a:ext cx="828092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43318566"/>
              </p:ext>
            </p:extLst>
          </p:nvPr>
        </p:nvGraphicFramePr>
        <p:xfrm>
          <a:off x="107504" y="2204864"/>
          <a:ext cx="8929718" cy="385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86512" y="6429397"/>
            <a:ext cx="285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32452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Система сенсорных представлений</a:t>
            </a:r>
            <a:r>
              <a:rPr lang="ru-RU" b="0" dirty="0" smtClean="0">
                <a:solidFill>
                  <a:srgbClr val="000000"/>
                </a:solidFill>
                <a:effectLst/>
              </a:rPr>
              <a:t>:</a:t>
            </a:r>
            <a:endParaRPr lang="ru-RU" b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40324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Красный, желтый, синий, зеленый,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белый,черный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Круг, квадрат, прямоугольник, треугольник, овал</a:t>
            </a:r>
          </a:p>
          <a:p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Большой, средний, маленький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08921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цвета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068960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378424"/>
            <a:ext cx="13681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величины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897834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48430" cy="116751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в группе раннего возраста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ФГОС ( трансформируемая, доступная, безопасная)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844697"/>
              </p:ext>
            </p:extLst>
          </p:nvPr>
        </p:nvGraphicFramePr>
        <p:xfrm>
          <a:off x="107504" y="1772815"/>
          <a:ext cx="9144000" cy="467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23928" y="1920085"/>
            <a:ext cx="5040560" cy="45332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960440" cy="504056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68760"/>
            <a:ext cx="4320480" cy="50405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6">
      <a:dk1>
        <a:srgbClr val="DBF5F9"/>
      </a:dk1>
      <a:lt1>
        <a:sysClr val="window" lastClr="FFFFFF"/>
      </a:lt1>
      <a:dk2>
        <a:srgbClr val="E6F8F5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812</TotalTime>
  <Words>509</Words>
  <Application>Microsoft Office PowerPoint</Application>
  <PresentationFormat>Экран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Презентация по сенсорному развитию  «Красный, синий, голубой- выбирай себе любой»  </vt:lpstr>
      <vt:lpstr>Презентация PowerPoint</vt:lpstr>
      <vt:lpstr>Актуальность </vt:lpstr>
      <vt:lpstr>Цель сенсорного развития</vt:lpstr>
      <vt:lpstr>Задачи сенсорного развития</vt:lpstr>
      <vt:lpstr>Ожидаемые результаты</vt:lpstr>
      <vt:lpstr>Система сенсорных представлений:</vt:lpstr>
      <vt:lpstr>Предметно-развивающая среда в группе раннего возраста  в соответствии с ФГОС ( трансформируемая, доступная, безопасная)</vt:lpstr>
      <vt:lpstr>Презентация PowerPoint</vt:lpstr>
      <vt:lpstr>Дидактические игры и 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</vt:lpstr>
      <vt:lpstr>Презентация PowerPoint</vt:lpstr>
      <vt:lpstr>Презентация PowerPoint</vt:lpstr>
      <vt:lpstr>Анализ проделанной работы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защите выпускной квалификационной работы «Налоговое</dc:title>
  <dc:creator>JIewka cBuH</dc:creator>
  <cp:lastModifiedBy>Хозя</cp:lastModifiedBy>
  <cp:revision>94</cp:revision>
  <dcterms:created xsi:type="dcterms:W3CDTF">2015-06-01T14:32:14Z</dcterms:created>
  <dcterms:modified xsi:type="dcterms:W3CDTF">2017-02-22T16:43:49Z</dcterms:modified>
</cp:coreProperties>
</file>