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74" r:id="rId3"/>
    <p:sldId id="257" r:id="rId4"/>
    <p:sldId id="273" r:id="rId5"/>
    <p:sldId id="272" r:id="rId6"/>
    <p:sldId id="258" r:id="rId7"/>
    <p:sldId id="282" r:id="rId8"/>
    <p:sldId id="261" r:id="rId9"/>
    <p:sldId id="260" r:id="rId10"/>
    <p:sldId id="281" r:id="rId11"/>
    <p:sldId id="263" r:id="rId12"/>
    <p:sldId id="277" r:id="rId13"/>
    <p:sldId id="262" r:id="rId14"/>
    <p:sldId id="278" r:id="rId15"/>
    <p:sldId id="268" r:id="rId16"/>
    <p:sldId id="279" r:id="rId17"/>
    <p:sldId id="283" r:id="rId18"/>
    <p:sldId id="269" r:id="rId19"/>
    <p:sldId id="276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33CC33"/>
    <a:srgbClr val="997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Не знают</c:v>
                </c:pt>
                <c:pt idx="1">
                  <c:v>Знают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2498-7334-4A02-B174-17B5873E1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9F53-F9AB-48E3-8B08-7D9ED8302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CCAB-00FD-43E5-B595-104995E28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B2689A-218E-4320-B68A-C0CF8E19D8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7698-C662-49EE-A145-985205333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128C-5832-4542-86C2-75FB70507A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3D4E-E7F5-4CB2-B02E-5D72178C4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26CF-732B-46AF-A28D-2E5648490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BF0A8-D63A-4F81-98BF-8AE2AAFE2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14E2E-6983-4617-8F25-DB7C43360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D64E12-006E-4199-A983-F7E52240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08576-8E18-4457-9C59-55902DFC3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FBF5DA6-BA4A-4523-8DEE-6F038E20F9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eometry2006.narod.ru/Lecture/4paints/4paints.htm" TargetMode="External"/><Relationship Id="rId2" Type="http://schemas.openxmlformats.org/officeDocument/2006/relationships/hyperlink" Target="https://ru.wikipedia.org/wiki/%CF%F0%EE%E1%EB%E5%EC%E0_%F7%E5%F2%FB%F0%B8%F5_%EA%F0%E0%F1%EE%EA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nsportal.ru/shkola/geometriya/library/2014/04/04/vvedenie-v-topologiyu-problema-chetyrekh-krasok" TargetMode="External"/><Relationship Id="rId4" Type="http://schemas.openxmlformats.org/officeDocument/2006/relationships/hyperlink" Target="http://www.razlib.ru/matematika/matematicheskie_golovolomki_i_razvlechenija/p45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Проблема Четырех Красок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математике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5815" y="3789040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ranklin Gothic Medium" pitchFamily="34" charset="0"/>
              </a:rPr>
              <a:t>Презентацию </a:t>
            </a:r>
            <a:r>
              <a:rPr lang="ru-RU" sz="2800" dirty="0" smtClean="0">
                <a:latin typeface="Franklin Gothic Medium" pitchFamily="34" charset="0"/>
              </a:rPr>
              <a:t>подготовила: </a:t>
            </a:r>
            <a:endParaRPr lang="ru-RU" sz="2800" dirty="0" smtClean="0">
              <a:latin typeface="Franklin Gothic Medium" pitchFamily="34" charset="0"/>
            </a:endParaRPr>
          </a:p>
          <a:p>
            <a:r>
              <a:rPr lang="ru-RU" sz="2800" dirty="0" err="1" smtClean="0">
                <a:latin typeface="Franklin Gothic Medium" pitchFamily="34" charset="0"/>
              </a:rPr>
              <a:t>Выголова</a:t>
            </a:r>
            <a:r>
              <a:rPr lang="ru-RU" sz="2800" dirty="0" smtClean="0">
                <a:latin typeface="Franklin Gothic Medium" pitchFamily="34" charset="0"/>
              </a:rPr>
              <a:t> </a:t>
            </a:r>
            <a:r>
              <a:rPr lang="ru-RU" sz="2800" dirty="0">
                <a:latin typeface="Franklin Gothic Medium" pitchFamily="34" charset="0"/>
              </a:rPr>
              <a:t>Т</a:t>
            </a:r>
            <a:r>
              <a:rPr lang="ru-RU" sz="2800" dirty="0" smtClean="0">
                <a:latin typeface="Franklin Gothic Medium" pitchFamily="34" charset="0"/>
              </a:rPr>
              <a:t>атьяна</a:t>
            </a:r>
            <a:endParaRPr lang="ru-RU" sz="2800" dirty="0" smtClean="0">
              <a:latin typeface="Franklin Gothic Medium" pitchFamily="34" charset="0"/>
            </a:endParaRPr>
          </a:p>
          <a:p>
            <a:pPr algn="r"/>
            <a:endParaRPr lang="ru-RU" sz="2800" dirty="0">
              <a:latin typeface="Franklin Gothic Medium" pitchFamily="34" charset="0"/>
            </a:endParaRPr>
          </a:p>
          <a:p>
            <a:pPr algn="r"/>
            <a:r>
              <a:rPr lang="ru-RU" sz="2800" dirty="0" smtClean="0">
                <a:latin typeface="Franklin Gothic Medium" pitchFamily="34" charset="0"/>
              </a:rPr>
              <a:t>6А класс</a:t>
            </a:r>
            <a:endParaRPr lang="ru-RU" sz="2800" dirty="0" smtClean="0">
              <a:latin typeface="Franklin Gothic Medium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hello_html_6842d7f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456384" cy="60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8" name="Picture 10" descr="220px-Four_Colour_Map_Examp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745288" y="-1477834"/>
            <a:ext cx="7344814" cy="99576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520940" cy="3579849"/>
          </a:xfrm>
        </p:spPr>
        <p:txBody>
          <a:bodyPr>
            <a:normAutofit/>
          </a:bodyPr>
          <a:lstStyle/>
          <a:p>
            <a:r>
              <a:rPr lang="ru-RU" sz="2800" dirty="0"/>
              <a:t> Спустя год появилось первое доказательство гипотезы, которое представил В. </a:t>
            </a:r>
            <a:r>
              <a:rPr lang="ru-RU" sz="2800" dirty="0" err="1"/>
              <a:t>Кемпе</a:t>
            </a:r>
            <a:r>
              <a:rPr lang="ru-RU" sz="2800" dirty="0"/>
              <a:t>. Но через одиннадцать лет П. </a:t>
            </a:r>
            <a:r>
              <a:rPr lang="ru-RU" sz="2800" dirty="0" err="1"/>
              <a:t>Хивуд</a:t>
            </a:r>
            <a:r>
              <a:rPr lang="ru-RU" sz="2800" dirty="0"/>
              <a:t> обнаружил в нем ошибку, но извлёк из него важное,  доказав, что для раскраски любой карты, даже самой сложной конфигурации, достаточно пяти красок.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520280" cy="2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6" descr="hak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508">
            <a:off x="487864" y="3011185"/>
            <a:ext cx="2837911" cy="3708204"/>
          </a:xfrm>
        </p:spPr>
      </p:pic>
      <p:pic>
        <p:nvPicPr>
          <p:cNvPr id="67591" name="Picture 7" descr="606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833">
            <a:off x="5532236" y="2980865"/>
            <a:ext cx="2652886" cy="3714040"/>
          </a:xfrm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870700" cy="1600200"/>
          </a:xfrm>
        </p:spPr>
        <p:txBody>
          <a:bodyPr>
            <a:normAutofit/>
          </a:bodyPr>
          <a:lstStyle/>
          <a:p>
            <a:r>
              <a:rPr lang="ru-RU" sz="4000" dirty="0"/>
              <a:t>Кто же доказал теорему?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7696200" cy="3657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/>
              <a:t>Теорема была доказана в 1976 году Кеннетом </a:t>
            </a:r>
            <a:r>
              <a:rPr lang="ru-RU" sz="2800" dirty="0" err="1"/>
              <a:t>Аппелем</a:t>
            </a:r>
            <a:r>
              <a:rPr lang="ru-RU" sz="2800" dirty="0"/>
              <a:t> и Вольфгангом </a:t>
            </a:r>
            <a:r>
              <a:rPr lang="ru-RU" sz="2800" dirty="0" err="1"/>
              <a:t>Хакеном</a:t>
            </a:r>
            <a:r>
              <a:rPr lang="ru-RU" sz="2800" dirty="0"/>
              <a:t>. Она была доказана с помощью компьютера.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0"/>
            <a:ext cx="4032448" cy="6669360"/>
          </a:xfrm>
        </p:spPr>
        <p:txBody>
          <a:bodyPr>
            <a:noAutofit/>
          </a:bodyPr>
          <a:lstStyle/>
          <a:p>
            <a:r>
              <a:rPr lang="ru-RU" dirty="0" smtClean="0"/>
              <a:t>Я  </a:t>
            </a:r>
            <a:r>
              <a:rPr lang="ru-RU" dirty="0"/>
              <a:t>тоже </a:t>
            </a:r>
            <a:r>
              <a:rPr lang="ru-RU" dirty="0" smtClean="0"/>
              <a:t>попробовала </a:t>
            </a:r>
            <a:r>
              <a:rPr lang="ru-RU" dirty="0"/>
              <a:t>самостоятельно раскрашивать  карты, чтобы убедиться в том, что для раскраски любой конкретной карты хватает четырех красок.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0208" y="1494325"/>
            <a:ext cx="6865507" cy="3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 descr="np_17nj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800475"/>
            <a:ext cx="2314575" cy="3057525"/>
          </a:xfrm>
        </p:spPr>
      </p:pic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3" y="-171450"/>
            <a:ext cx="8604448" cy="1600200"/>
          </a:xfrm>
        </p:spPr>
        <p:txBody>
          <a:bodyPr>
            <a:normAutofit/>
          </a:bodyPr>
          <a:lstStyle/>
          <a:p>
            <a:r>
              <a:rPr lang="ru-RU" sz="4000" dirty="0"/>
              <a:t>Что же за игра «Четыре краски»?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268760"/>
            <a:ext cx="7191375" cy="30956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Стивен </a:t>
            </a:r>
            <a:r>
              <a:rPr lang="ru-RU" sz="2800" dirty="0" err="1"/>
              <a:t>Барр</a:t>
            </a:r>
            <a:r>
              <a:rPr lang="ru-RU" sz="2800" dirty="0"/>
              <a:t> предложил эту логическую и интереснейшую игру.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Два игрока  поочередно раскрашивают на одном листе бумаги области, используя только четыре карандаша, проигрывает тот, кто вынужден будет взять пятый карандаш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11032" y="764704"/>
            <a:ext cx="6624736" cy="3712464"/>
          </a:xfrm>
        </p:spPr>
        <p:txBody>
          <a:bodyPr>
            <a:normAutofit/>
          </a:bodyPr>
          <a:lstStyle/>
          <a:p>
            <a:r>
              <a:rPr lang="ru-RU" dirty="0"/>
              <a:t>На рисунке </a:t>
            </a:r>
            <a:r>
              <a:rPr lang="ru-RU" dirty="0" smtClean="0"/>
              <a:t>приведена </a:t>
            </a:r>
            <a:r>
              <a:rPr lang="ru-RU" dirty="0"/>
              <a:t>типичная картинка, которая остается после очередной игры «Четыре краски».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756769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485932" cy="44644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548929" cy="393728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8321040" cy="1335048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Существуют также следующие вариации игры:</a:t>
            </a:r>
            <a:br>
              <a:rPr lang="ru-RU" dirty="0"/>
            </a:br>
            <a:r>
              <a:rPr lang="ru-RU" dirty="0"/>
              <a:t>    </a:t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064896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Вывод:</a:t>
            </a:r>
            <a:endParaRPr lang="ru-RU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 smtClean="0"/>
              <a:t>Гипотеза </a:t>
            </a:r>
            <a:r>
              <a:rPr lang="ru-RU" sz="2800" dirty="0" smtClean="0"/>
              <a:t>подтвердилась. </a:t>
            </a:r>
            <a:r>
              <a:rPr lang="ru-RU" sz="2800" dirty="0" smtClean="0"/>
              <a:t>Я познакомилась </a:t>
            </a:r>
            <a:r>
              <a:rPr lang="ru-RU" sz="2800" dirty="0" smtClean="0"/>
              <a:t>с проблемой четырех красок. Она </a:t>
            </a:r>
            <a:r>
              <a:rPr lang="ru-RU" sz="2800" dirty="0"/>
              <a:t>легко формулируется и очень наглядна, </a:t>
            </a:r>
            <a:r>
              <a:rPr lang="ru-RU" sz="2800" dirty="0" smtClean="0"/>
              <a:t>но </a:t>
            </a:r>
            <a:r>
              <a:rPr lang="ru-RU" sz="2800" dirty="0"/>
              <a:t>трудно </a:t>
            </a:r>
            <a:r>
              <a:rPr lang="ru-RU" sz="2800" dirty="0" smtClean="0"/>
              <a:t>доказывается, поэтому и называется </a:t>
            </a:r>
            <a:r>
              <a:rPr lang="ru-RU" sz="2800" dirty="0" smtClean="0"/>
              <a:t>проблемой. Выяснила, </a:t>
            </a:r>
            <a:r>
              <a:rPr lang="ru-RU" sz="2800" dirty="0" smtClean="0"/>
              <a:t>что она применяется при раскраске карт, и что существует такая игра «четыре краски».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17612" y="1052736"/>
            <a:ext cx="7696200" cy="518998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https://ru.wikipedia.org/wiki/%CF%F0%EE%E1%EB%E5%EC%E0_%F7%E5%F2%FB%F0%B8%F5_%EA%F0%E0%F1%EE%EA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3"/>
              </a:rPr>
              <a:t>http://geometry2006.narod.ru/Lecture/4paints/4paints.htm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4"/>
              </a:rPr>
              <a:t>http://www.razlib.ru/matematika/matematicheskie_golovolomki_i_razvlechenija/p45.php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5"/>
              </a:rPr>
              <a:t>http://nsportal.ru/shkola/geometriya/library/2014/04/04/vvedenie-v-topologiyu-problema-chetyrekh-krasok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2673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atin typeface="Franklin Gothic Medium" pitchFamily="34" charset="0"/>
              </a:rPr>
              <a:t>ИСТОЧНИКИ:</a:t>
            </a:r>
            <a:endParaRPr lang="ru-RU" sz="40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52728" cy="952128"/>
          </a:xfrm>
        </p:spPr>
        <p:txBody>
          <a:bodyPr/>
          <a:lstStyle/>
          <a:p>
            <a:r>
              <a:rPr lang="ru-RU" sz="4000" dirty="0" smtClean="0"/>
              <a:t>Вопросы: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696200" cy="365760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Зачем и где применяется?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Почему это проблема?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Каким образом доказывается?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857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-12779" y="620688"/>
            <a:ext cx="9324528" cy="5334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399" y="2636912"/>
            <a:ext cx="2487613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9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AG00004_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4293096"/>
            <a:ext cx="2073275" cy="1998663"/>
          </a:xfrm>
        </p:spPr>
      </p:pic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1600200"/>
          </a:xfrm>
        </p:spPr>
        <p:txBody>
          <a:bodyPr>
            <a:normAutofit/>
          </a:bodyPr>
          <a:lstStyle/>
          <a:p>
            <a:r>
              <a:rPr lang="ru-RU" sz="4000" dirty="0"/>
              <a:t>Предположения: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88840"/>
            <a:ext cx="7696200" cy="3657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 smtClean="0"/>
              <a:t>Можно </a:t>
            </a:r>
            <a:r>
              <a:rPr lang="ru-RU" sz="2800" dirty="0" smtClean="0"/>
              <a:t>использовать  всего четыре краски и сделать так, чтобы рядом не стояло одинаковых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Гипотеза: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520940" cy="35798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считаю, что </a:t>
            </a:r>
            <a:r>
              <a:rPr lang="ru-RU" sz="2800" dirty="0" smtClean="0"/>
              <a:t>с помощью любых четырех цветов или красок можно закрасить любую область(фигуру),и при этом получится, что соседние цвета не совпадут!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11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План действий: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Опросить  одноклассников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Выдвинуть гипотезу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Понять и сформулировать теорему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Разобраться в процессе доказательства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Проверить данную теорему на практике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Познакомиться с игрой «Четыре краски» и принять участие в ней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Написать вывод</a:t>
            </a:r>
          </a:p>
        </p:txBody>
      </p:sp>
    </p:spTree>
    <p:extLst>
      <p:ext uri="{BB962C8B-B14F-4D97-AF65-F5344CB8AC3E}">
        <p14:creationId xmlns:p14="http://schemas.microsoft.com/office/powerpoint/2010/main" val="96844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9865096" cy="1191032"/>
          </a:xfrm>
        </p:spPr>
        <p:txBody>
          <a:bodyPr>
            <a:noAutofit/>
          </a:bodyPr>
          <a:lstStyle/>
          <a:p>
            <a:r>
              <a:rPr lang="ru-RU" sz="3600" dirty="0"/>
              <a:t>А</a:t>
            </a:r>
            <a:r>
              <a:rPr lang="ru-RU" sz="4000" dirty="0"/>
              <a:t> </a:t>
            </a:r>
            <a:r>
              <a:rPr lang="ru-RU" sz="3600" dirty="0"/>
              <a:t>как думают </a:t>
            </a:r>
            <a:r>
              <a:rPr lang="ru-RU" sz="3600" dirty="0" smtClean="0"/>
              <a:t>наши одноклассники</a:t>
            </a:r>
            <a:r>
              <a:rPr lang="ru-RU" sz="3600" dirty="0"/>
              <a:t>?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438145"/>
              </p:ext>
            </p:extLst>
          </p:nvPr>
        </p:nvGraphicFramePr>
        <p:xfrm>
          <a:off x="827584" y="1556792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Введение в топологию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 В середине ХIX столетия возникло совершенно новое течение в геометрии, которому было суждено вслед за тем стать одной из главных движущих сил современной математики.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8950"/>
            <a:ext cx="2794000" cy="1739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08226"/>
            <a:ext cx="2276314" cy="227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8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Теорема о Четырех красках утверждает: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08690" y="1340768"/>
            <a:ext cx="7520940" cy="357984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/>
              <a:t>Группу объектов (геометрические фигуры) можно раскрасить четырьмя красками так, чтобы любые две области, имеющие общий участок границы, были раскрашены в разные цвета. 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4149080"/>
            <a:ext cx="914968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387350"/>
            <a:ext cx="6870700" cy="1600200"/>
          </a:xfrm>
        </p:spPr>
        <p:txBody>
          <a:bodyPr>
            <a:normAutofit/>
          </a:bodyPr>
          <a:lstStyle/>
          <a:p>
            <a:r>
              <a:rPr lang="ru-RU" sz="4000" dirty="0"/>
              <a:t>Разгадка и объяснение:</a:t>
            </a:r>
          </a:p>
        </p:txBody>
      </p:sp>
      <p:pic>
        <p:nvPicPr>
          <p:cNvPr id="65541" name="Picture 5" descr="herbert-shelton-natural-hygienic-system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4944"/>
            <a:ext cx="2664296" cy="3780391"/>
          </a:xfrm>
        </p:spPr>
      </p:pic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790" y="980728"/>
            <a:ext cx="7696200" cy="3657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/>
              <a:t>Теорему о четырех красках впервые в 1852 году сформулировал </a:t>
            </a:r>
            <a:r>
              <a:rPr lang="ru-RU" sz="2800" dirty="0" err="1"/>
              <a:t>Фрэнсис</a:t>
            </a:r>
            <a:r>
              <a:rPr lang="ru-RU" sz="2800" dirty="0"/>
              <a:t> </a:t>
            </a:r>
            <a:r>
              <a:rPr lang="ru-RU" sz="2800" dirty="0" err="1"/>
              <a:t>Гутри</a:t>
            </a:r>
            <a:r>
              <a:rPr lang="ru-RU" sz="2800" dirty="0"/>
              <a:t>, однако доказать ее не смог. Поэтому эта теорема получила название «Проблема Четырех Красок».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519</TotalTime>
  <Words>430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Углы</vt:lpstr>
      <vt:lpstr>Проблема Четырех Красок</vt:lpstr>
      <vt:lpstr>Вопросы:</vt:lpstr>
      <vt:lpstr>Предположения: </vt:lpstr>
      <vt:lpstr>Гипотеза:</vt:lpstr>
      <vt:lpstr>План действий:</vt:lpstr>
      <vt:lpstr>А как думают наши одноклассники?</vt:lpstr>
      <vt:lpstr>Введение в топологию</vt:lpstr>
      <vt:lpstr>Теорема о Четырех красках утверждает:</vt:lpstr>
      <vt:lpstr>Разгадка и объяснение:</vt:lpstr>
      <vt:lpstr>Презентация PowerPoint</vt:lpstr>
      <vt:lpstr>Презентация PowerPoint</vt:lpstr>
      <vt:lpstr>Презентация PowerPoint</vt:lpstr>
      <vt:lpstr>Кто же доказал теорему?</vt:lpstr>
      <vt:lpstr>Презентация PowerPoint</vt:lpstr>
      <vt:lpstr>Что же за игра «Четыре краски»?</vt:lpstr>
      <vt:lpstr>Презентация PowerPoint</vt:lpstr>
      <vt:lpstr> Существуют также следующие вариации игры:      </vt:lpstr>
      <vt:lpstr>Вывод: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Четырех Красок</dc:title>
  <dc:creator>Туся</dc:creator>
  <cp:lastModifiedBy>Elena</cp:lastModifiedBy>
  <cp:revision>38</cp:revision>
  <cp:lastPrinted>1601-01-01T00:00:00Z</cp:lastPrinted>
  <dcterms:created xsi:type="dcterms:W3CDTF">2001-04-11T13:06:33Z</dcterms:created>
  <dcterms:modified xsi:type="dcterms:W3CDTF">2017-02-24T07:16:20Z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