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6" r:id="rId5"/>
    <p:sldId id="267" r:id="rId6"/>
    <p:sldId id="268" r:id="rId7"/>
    <p:sldId id="269" r:id="rId8"/>
    <p:sldId id="258" r:id="rId9"/>
    <p:sldId id="257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64AC-B42B-49C0-A982-DB456C8F734A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22AC-5C3F-49D4-A29F-B4D0CEC4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64AC-B42B-49C0-A982-DB456C8F734A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22AC-5C3F-49D4-A29F-B4D0CEC4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64AC-B42B-49C0-A982-DB456C8F734A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22AC-5C3F-49D4-A29F-B4D0CEC4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64AC-B42B-49C0-A982-DB456C8F734A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22AC-5C3F-49D4-A29F-B4D0CEC4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64AC-B42B-49C0-A982-DB456C8F734A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22AC-5C3F-49D4-A29F-B4D0CEC4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64AC-B42B-49C0-A982-DB456C8F734A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22AC-5C3F-49D4-A29F-B4D0CEC4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64AC-B42B-49C0-A982-DB456C8F734A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22AC-5C3F-49D4-A29F-B4D0CEC4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64AC-B42B-49C0-A982-DB456C8F734A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22AC-5C3F-49D4-A29F-B4D0CEC4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64AC-B42B-49C0-A982-DB456C8F734A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22AC-5C3F-49D4-A29F-B4D0CEC4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64AC-B42B-49C0-A982-DB456C8F734A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22AC-5C3F-49D4-A29F-B4D0CEC4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64AC-B42B-49C0-A982-DB456C8F734A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22AC-5C3F-49D4-A29F-B4D0CEC4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764AC-B42B-49C0-A982-DB456C8F734A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E22AC-5C3F-49D4-A29F-B4D0CEC47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26432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ЧЕМ РАССКАЗЫВАЮТ ГЕРБЫ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по изобразительному искусству в 5 классе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Значение цветов в гербе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Красный – храбрость, мужество;</a:t>
            </a:r>
          </a:p>
          <a:p>
            <a:r>
              <a:rPr lang="ru-RU" dirty="0" smtClean="0"/>
              <a:t>Черный – скромность, ученость, печаль;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Зеленый – надежда, изобилие, свобода;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Золотой – богатство, сила, верность, постоянство;</a:t>
            </a:r>
          </a:p>
          <a:p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Серебряный – невинность, чистота, девственность;</a:t>
            </a:r>
          </a:p>
          <a:p>
            <a:r>
              <a:rPr lang="ru-RU" dirty="0" err="1" smtClean="0">
                <a:solidFill>
                  <a:srgbClr val="00B0F0"/>
                </a:solidFill>
              </a:rPr>
              <a:t>Голубой</a:t>
            </a:r>
            <a:r>
              <a:rPr lang="ru-RU" dirty="0" smtClean="0">
                <a:solidFill>
                  <a:srgbClr val="00B0F0"/>
                </a:solidFill>
              </a:rPr>
              <a:t> – величие, красота, ясность;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Герб Республики Саха (Якутия)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ользователь\Documents\Герб РС(Я)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571736" y="2060848"/>
            <a:ext cx="3714776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285752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929354"/>
          </a:xfrm>
        </p:spPr>
        <p:txBody>
          <a:bodyPr>
            <a:noAutofit/>
          </a:bodyPr>
          <a:lstStyle/>
          <a:p>
            <a:r>
              <a:rPr lang="ru-RU" sz="1800" dirty="0"/>
              <a:t>Новый государственный герб Якутии утверждён Законом №1288-XII (а Постановление о принятии Закона №1288а-XII) от 26 декабря 1992 года, согласно статье 2 этого Закона:</a:t>
            </a:r>
          </a:p>
          <a:p>
            <a:r>
              <a:rPr lang="ru-RU" sz="1800" i="1" dirty="0"/>
              <a:t>"Государственный герб Республики Саха (Якутия) представляет собой круг, в центре которого изображение древнего всадника со знаменем с наскальных рисунков реки Лены, на фоне солнечного диска-щита, помещённого в обрамление с традиционным национальным орнаментом </a:t>
            </a:r>
            <a:r>
              <a:rPr lang="ru-RU" sz="1800" i="1" dirty="0" smtClean="0"/>
              <a:t>в виде </a:t>
            </a:r>
            <a:r>
              <a:rPr lang="ru-RU" sz="1800" i="1" dirty="0"/>
              <a:t>семи ромбических кристаллообразных фигур и надписями "Республика Саха (Якутия)" и "Саха </a:t>
            </a:r>
            <a:r>
              <a:rPr lang="ru-RU" sz="1800" i="1" dirty="0" err="1"/>
              <a:t>Республиката</a:t>
            </a:r>
            <a:r>
              <a:rPr lang="ru-RU" sz="1800" i="1" dirty="0"/>
              <a:t>". В цветном изображении Государственного герба Республики Саха (Якутия) солнце - серебристого, всадник - тёмно-красного, обрамление - тёмно-голубого, орнамент и надписи - белого цвета" .</a:t>
            </a:r>
            <a:endParaRPr lang="ru-RU" sz="1800" dirty="0"/>
          </a:p>
          <a:p>
            <a:r>
              <a:rPr lang="ru-RU" sz="1800" dirty="0"/>
              <a:t>Центральный элемент герба - древнее наскальное изображение, обнаруженное у деревни </a:t>
            </a:r>
            <a:r>
              <a:rPr lang="ru-RU" sz="1800" dirty="0" err="1"/>
              <a:t>Шишкино</a:t>
            </a:r>
            <a:r>
              <a:rPr lang="ru-RU" sz="1800" dirty="0"/>
              <a:t> (район реки Лены) в 1745 году. Семь ромбических кристаллов символизируют семь народов, населяющих край: якутов, русских, эвенков, эвенов, чукчей, </a:t>
            </a:r>
            <a:r>
              <a:rPr lang="ru-RU" sz="1800" dirty="0" err="1"/>
              <a:t>долганов</a:t>
            </a:r>
            <a:r>
              <a:rPr lang="ru-RU" sz="1800" dirty="0"/>
              <a:t>, юкагиров. Тёмно-голубой цвет символизирует верность, искренность и надёжность, белые цвет - чистоту, а тёмно-красной охрой выполнены наскальные рисунки у </a:t>
            </a:r>
            <a:r>
              <a:rPr lang="ru-RU" sz="1800" dirty="0" err="1"/>
              <a:t>Шишкино</a:t>
            </a:r>
            <a:r>
              <a:rPr lang="ru-RU" sz="1800" dirty="0"/>
              <a:t>. Авторы герба: </a:t>
            </a:r>
            <a:r>
              <a:rPr lang="ru-RU" sz="1800" dirty="0" err="1"/>
              <a:t>нар.худ</a:t>
            </a:r>
            <a:r>
              <a:rPr lang="ru-RU" sz="1800" dirty="0"/>
              <a:t>. СССР А.Н.Осипов, </a:t>
            </a:r>
            <a:r>
              <a:rPr lang="ru-RU" sz="1800" dirty="0" err="1"/>
              <a:t>засл</a:t>
            </a:r>
            <a:r>
              <a:rPr lang="ru-RU" sz="1800" dirty="0"/>
              <a:t>. </a:t>
            </a:r>
            <a:r>
              <a:rPr lang="ru-RU" sz="1800" dirty="0" err="1"/>
              <a:t>деят</a:t>
            </a:r>
            <a:r>
              <a:rPr lang="ru-RU" sz="1800" dirty="0"/>
              <a:t>. искусств В.С.Парников, график В.Н.Игнатьев, член-корр. Росс. акад. художеств И.А.Потапов. Другие авторы предлагали с качестве элементов герба мамонта, </a:t>
            </a:r>
            <a:r>
              <a:rPr lang="ru-RU" sz="1800" dirty="0" err="1"/>
              <a:t>журавля-стерха</a:t>
            </a:r>
            <a:r>
              <a:rPr lang="ru-RU" sz="1800" dirty="0"/>
              <a:t>, но эти предложения не получили поддержки.</a:t>
            </a:r>
          </a:p>
          <a:p>
            <a:r>
              <a:rPr lang="ru-RU" sz="1800" dirty="0" smtClean="0"/>
              <a:t>Герб </a:t>
            </a:r>
            <a:r>
              <a:rPr lang="ru-RU" sz="1800" dirty="0"/>
              <a:t>Якутии внесен в Государственный геральдический регистр РФ под №182.</a:t>
            </a:r>
          </a:p>
          <a:p>
            <a:endParaRPr lang="ru-RU" sz="1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Наскальный рисунок всадника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Пользователь\Documents\Всадник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000100" y="1643050"/>
            <a:ext cx="3217381" cy="4429156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Наскальные рисунки эпохи палеолита у </a:t>
            </a:r>
            <a:r>
              <a:rPr lang="ru-RU" dirty="0" err="1" smtClean="0">
                <a:solidFill>
                  <a:srgbClr val="7030A0"/>
                </a:solidFill>
              </a:rPr>
              <a:t>пос.Шишкино</a:t>
            </a:r>
            <a:r>
              <a:rPr lang="ru-RU" dirty="0" smtClean="0">
                <a:solidFill>
                  <a:srgbClr val="7030A0"/>
                </a:solidFill>
              </a:rPr>
              <a:t> (т.н. "Шишкинские </a:t>
            </a:r>
            <a:r>
              <a:rPr lang="ru-RU" dirty="0" err="1" smtClean="0">
                <a:solidFill>
                  <a:srgbClr val="7030A0"/>
                </a:solidFill>
              </a:rPr>
              <a:t>писаницы</a:t>
            </a:r>
            <a:r>
              <a:rPr lang="ru-RU" dirty="0" smtClean="0">
                <a:solidFill>
                  <a:srgbClr val="7030A0"/>
                </a:solidFill>
              </a:rPr>
              <a:t>") расположены на скалах вдоль Лены на протяжении около 2 км. Считается, что рисунки выполнены в период переселения </a:t>
            </a:r>
            <a:r>
              <a:rPr lang="ru-RU" dirty="0" err="1" smtClean="0">
                <a:solidFill>
                  <a:srgbClr val="7030A0"/>
                </a:solidFill>
              </a:rPr>
              <a:t>курыканских</a:t>
            </a:r>
            <a:r>
              <a:rPr lang="ru-RU" dirty="0" smtClean="0">
                <a:solidFill>
                  <a:srgbClr val="7030A0"/>
                </a:solidFill>
              </a:rPr>
              <a:t> племен на Лену. Рисунки открыты в XVIII веке Г.Ф.Миллером и описаны академиком А.П.Окладниковым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Герб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Хангаласского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улуса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Пользователь\Documents\Герб Хангаласского улуса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857224" y="2072248"/>
            <a:ext cx="2928966" cy="2868920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000496" y="1285860"/>
            <a:ext cx="4857784" cy="514353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r>
              <a:rPr lang="ru-RU" sz="7200" dirty="0">
                <a:solidFill>
                  <a:srgbClr val="7030A0"/>
                </a:solidFill>
              </a:rPr>
              <a:t>Герб </a:t>
            </a:r>
            <a:r>
              <a:rPr lang="ru-RU" sz="7200" dirty="0" err="1">
                <a:solidFill>
                  <a:srgbClr val="7030A0"/>
                </a:solidFill>
              </a:rPr>
              <a:t>Хангаласского</a:t>
            </a:r>
            <a:r>
              <a:rPr lang="ru-RU" sz="7200" dirty="0">
                <a:solidFill>
                  <a:srgbClr val="7030A0"/>
                </a:solidFill>
              </a:rPr>
              <a:t> улуса утверждён 17 июня 2005 года и внесён в Государственный геральдический регистр под №1828. Описание герба: "В лазоревом поле золотой орел с распростертыми крыльями, сидящий на вершине древа жизни "</a:t>
            </a:r>
            <a:r>
              <a:rPr lang="ru-RU" sz="7200" dirty="0" err="1">
                <a:solidFill>
                  <a:srgbClr val="7030A0"/>
                </a:solidFill>
              </a:rPr>
              <a:t>Аал-Луук</a:t>
            </a:r>
            <a:r>
              <a:rPr lang="ru-RU" sz="7200" dirty="0">
                <a:solidFill>
                  <a:srgbClr val="7030A0"/>
                </a:solidFill>
              </a:rPr>
              <a:t> масс". Во главе семь серебряных дугообразно расположенных якутских алмазов (фигуры в виде поставленных на угол квадратов, каждый из которых расторгнут на шесть частей: накрест и наподобие двух сходящихся по сторонам стропил</a:t>
            </a:r>
            <a:r>
              <a:rPr lang="ru-RU" sz="7200" dirty="0" smtClean="0">
                <a:solidFill>
                  <a:srgbClr val="7030A0"/>
                </a:solidFill>
              </a:rPr>
              <a:t>)". </a:t>
            </a:r>
            <a:endParaRPr lang="ru-RU" sz="800" dirty="0" smtClean="0"/>
          </a:p>
          <a:p>
            <a:endParaRPr lang="ru-RU" sz="800" dirty="0" smtClean="0"/>
          </a:p>
          <a:p>
            <a:r>
              <a:rPr lang="ru-RU" sz="800" dirty="0" smtClean="0"/>
              <a:t> </a:t>
            </a:r>
          </a:p>
          <a:p>
            <a:r>
              <a:rPr lang="ru-RU" sz="7200" dirty="0" smtClean="0">
                <a:solidFill>
                  <a:srgbClr val="7030A0"/>
                </a:solidFill>
              </a:rPr>
              <a:t>Изображение орла подчеркивает древнейшее происхождение </a:t>
            </a:r>
            <a:r>
              <a:rPr lang="ru-RU" sz="7200" dirty="0" err="1" smtClean="0">
                <a:solidFill>
                  <a:srgbClr val="7030A0"/>
                </a:solidFill>
              </a:rPr>
              <a:t>хангалассцев</a:t>
            </a:r>
            <a:r>
              <a:rPr lang="ru-RU" sz="7200" dirty="0" smtClean="0">
                <a:solidFill>
                  <a:srgbClr val="7030A0"/>
                </a:solidFill>
              </a:rPr>
              <a:t>. </a:t>
            </a:r>
            <a:r>
              <a:rPr lang="ru-RU" sz="7200" dirty="0" err="1" smtClean="0">
                <a:solidFill>
                  <a:srgbClr val="7030A0"/>
                </a:solidFill>
              </a:rPr>
              <a:t>Голубой</a:t>
            </a:r>
            <a:r>
              <a:rPr lang="ru-RU" sz="7200" dirty="0" smtClean="0">
                <a:solidFill>
                  <a:srgbClr val="7030A0"/>
                </a:solidFill>
              </a:rPr>
              <a:t> цвет-символ чистоты и неба.</a:t>
            </a:r>
          </a:p>
          <a:p>
            <a:r>
              <a:rPr lang="ru-RU" sz="7200" dirty="0" smtClean="0">
                <a:solidFill>
                  <a:srgbClr val="7030A0"/>
                </a:solidFill>
              </a:rPr>
              <a:t>Семь ромбических кристалликов алмаза означает единство издавна проживающих на территории Якутии народов: якутов, русских, эвенков, эвенов, чукчей, </a:t>
            </a:r>
            <a:r>
              <a:rPr lang="ru-RU" sz="7200" dirty="0" err="1" smtClean="0">
                <a:solidFill>
                  <a:srgbClr val="7030A0"/>
                </a:solidFill>
              </a:rPr>
              <a:t>долганов</a:t>
            </a:r>
            <a:r>
              <a:rPr lang="ru-RU" sz="7200" dirty="0" smtClean="0">
                <a:solidFill>
                  <a:srgbClr val="7030A0"/>
                </a:solidFill>
              </a:rPr>
              <a:t>, юкагиров</a:t>
            </a:r>
            <a:r>
              <a:rPr lang="ru-RU" sz="7200" dirty="0" smtClean="0"/>
              <a:t>.</a:t>
            </a:r>
          </a:p>
          <a:p>
            <a:endParaRPr lang="ru-RU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Геральдика – искусство составления гербов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7030A0"/>
                </a:solidFill>
              </a:rPr>
              <a:t>Герб – немецкое слово. В переводе на русский оно означает «наследство».</a:t>
            </a:r>
          </a:p>
          <a:p>
            <a:pPr algn="just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 Герб – это условное изображение, являющееся символом и отличительным знаком государства, города, а в старину – рода или отдельного лица, отражающее исторические традиции владельца.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Предшественниками гербов были родовые и семейные знаки собственности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Такими простейшими знаками в виде палочек, зарубок, элементарных рисунков ремесленники помечали свои изделия, крестьяне – инвентарь и скот.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Первые гербы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7030A0"/>
                </a:solidFill>
              </a:rPr>
              <a:t>Первыми гербами были эмблемы на печатях, монетах, медалях древних государств. В </a:t>
            </a:r>
            <a:r>
              <a:rPr lang="en-US" dirty="0" smtClean="0">
                <a:solidFill>
                  <a:srgbClr val="7030A0"/>
                </a:solidFill>
              </a:rPr>
              <a:t>III</a:t>
            </a:r>
            <a:r>
              <a:rPr lang="ru-RU" dirty="0" smtClean="0">
                <a:solidFill>
                  <a:srgbClr val="7030A0"/>
                </a:solidFill>
              </a:rPr>
              <a:t> тысячелетии до н.э. в Шумере это был орел с львиной головой, в Египте – змей, в Армении – лев, в Византийской империи – двуглавый орел. Гербы имели и города. Гербом Афин была сова, </a:t>
            </a:r>
            <a:r>
              <a:rPr lang="ru-RU" dirty="0">
                <a:solidFill>
                  <a:srgbClr val="7030A0"/>
                </a:solidFill>
              </a:rPr>
              <a:t>К</a:t>
            </a:r>
            <a:r>
              <a:rPr lang="ru-RU" dirty="0" smtClean="0">
                <a:solidFill>
                  <a:srgbClr val="7030A0"/>
                </a:solidFill>
              </a:rPr>
              <a:t>оринфа – крылатый конь.</a:t>
            </a: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с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just"/>
            <a:r>
              <a:rPr lang="ru-RU" sz="4000" dirty="0" smtClean="0">
                <a:solidFill>
                  <a:srgbClr val="7030A0"/>
                </a:solidFill>
              </a:rPr>
              <a:t>Являясь отличительной эмблемой государства или города, гербы символически передавали их характерные особенности, местные отличия, исторические события, в них произошедшее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со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rgbClr val="7030A0"/>
                </a:solidFill>
              </a:rPr>
              <a:t>Особую разновидность представляют гербы, появившиеся в Западной Европе в </a:t>
            </a:r>
            <a:r>
              <a:rPr lang="en-US" sz="3600" dirty="0" smtClean="0">
                <a:solidFill>
                  <a:srgbClr val="7030A0"/>
                </a:solidFill>
              </a:rPr>
              <a:t>XI-XII</a:t>
            </a:r>
            <a:r>
              <a:rPr lang="ru-RU" sz="3600" dirty="0" smtClean="0">
                <a:solidFill>
                  <a:srgbClr val="7030A0"/>
                </a:solidFill>
              </a:rPr>
              <a:t> веках, в эпоху крестовых походов и рыцарских турниров.</a:t>
            </a:r>
          </a:p>
          <a:p>
            <a:pPr algn="just"/>
            <a:r>
              <a:rPr lang="ru-RU" sz="3600" dirty="0" smtClean="0">
                <a:solidFill>
                  <a:srgbClr val="7030A0"/>
                </a:solidFill>
              </a:rPr>
              <a:t>Целью было увековечить ратные подвиги владельца, ими стали дорожить и передавать по наследству. Тогда и появилось слово герб.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со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rgbClr val="7030A0"/>
                </a:solidFill>
              </a:rPr>
              <a:t>Со временем герольды (глашатаи), которые были распорядителями на рыцарских турнирах, стали описывать и составлять гербы. Так возникло искусство составления гербов – геральдика.</a:t>
            </a:r>
          </a:p>
          <a:p>
            <a:pPr algn="just"/>
            <a:r>
              <a:rPr lang="ru-RU" sz="3600" dirty="0" smtClean="0">
                <a:solidFill>
                  <a:srgbClr val="7030A0"/>
                </a:solidFill>
              </a:rPr>
              <a:t>Образовалась своего рода геральдическая азбука.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Основой герба считается щит – как поле  для изображения эмблемы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Рисунок (3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2464578" y="1893087"/>
            <a:ext cx="4643471" cy="428628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Государственные символы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Гимн;</a:t>
            </a:r>
          </a:p>
          <a:p>
            <a:pPr>
              <a:buNone/>
            </a:pPr>
            <a:endParaRPr lang="ru-RU" sz="4000" dirty="0" smtClean="0">
              <a:solidFill>
                <a:srgbClr val="7030A0"/>
              </a:solidFill>
            </a:endParaRPr>
          </a:p>
          <a:p>
            <a:r>
              <a:rPr lang="ru-RU" sz="4000" dirty="0" smtClean="0">
                <a:solidFill>
                  <a:srgbClr val="7030A0"/>
                </a:solidFill>
              </a:rPr>
              <a:t>Герб;</a:t>
            </a:r>
          </a:p>
          <a:p>
            <a:pPr>
              <a:buNone/>
            </a:pPr>
            <a:endParaRPr lang="ru-RU" sz="4000" dirty="0" smtClean="0">
              <a:solidFill>
                <a:srgbClr val="7030A0"/>
              </a:solidFill>
            </a:endParaRPr>
          </a:p>
          <a:p>
            <a:r>
              <a:rPr lang="ru-RU" sz="4000" dirty="0" smtClean="0">
                <a:solidFill>
                  <a:srgbClr val="7030A0"/>
                </a:solidFill>
              </a:rPr>
              <a:t>Флаг.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</TotalTime>
  <Words>698</Words>
  <Application>Microsoft Office PowerPoint</Application>
  <PresentationFormat>Экран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 ЧЕМ РАССКАЗЫВАЮТ ГЕРБЫ</vt:lpstr>
      <vt:lpstr>Геральдика – искусство составления гербов</vt:lpstr>
      <vt:lpstr>Предшественниками гербов были родовые и семейные знаки собственности</vt:lpstr>
      <vt:lpstr>Первые гербы</vt:lpstr>
      <vt:lpstr>с</vt:lpstr>
      <vt:lpstr>со</vt:lpstr>
      <vt:lpstr>со</vt:lpstr>
      <vt:lpstr>Основой герба считается щит – как поле  для изображения эмблемы</vt:lpstr>
      <vt:lpstr>Государственные символы</vt:lpstr>
      <vt:lpstr>Значение цветов в гербе</vt:lpstr>
      <vt:lpstr>Герб Республики Саха (Якутия)</vt:lpstr>
      <vt:lpstr>Слайд 12</vt:lpstr>
      <vt:lpstr>Наскальный рисунок всадника</vt:lpstr>
      <vt:lpstr>Герб Хангаласского улуса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ЧЕМ РАССКАЗЫВАЮТ ГЕРБЫ</dc:title>
  <dc:creator>ЕСОШ</dc:creator>
  <cp:lastModifiedBy>Windows User</cp:lastModifiedBy>
  <cp:revision>10</cp:revision>
  <dcterms:created xsi:type="dcterms:W3CDTF">2014-04-21T01:55:44Z</dcterms:created>
  <dcterms:modified xsi:type="dcterms:W3CDTF">2017-02-26T06:47:24Z</dcterms:modified>
</cp:coreProperties>
</file>