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77" r:id="rId9"/>
    <p:sldId id="265" r:id="rId10"/>
    <p:sldId id="268" r:id="rId11"/>
    <p:sldId id="269" r:id="rId12"/>
    <p:sldId id="273" r:id="rId13"/>
    <p:sldId id="270" r:id="rId14"/>
    <p:sldId id="271" r:id="rId15"/>
    <p:sldId id="272" r:id="rId16"/>
    <p:sldId id="274" r:id="rId17"/>
    <p:sldId id="275" r:id="rId18"/>
    <p:sldId id="276" r:id="rId19"/>
    <p:sldId id="262" r:id="rId20"/>
    <p:sldId id="264" r:id="rId21"/>
    <p:sldId id="280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6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B51C1-9C2D-4A56-BC81-4D0DF06EA550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C2156-89BC-492D-960E-A5394C749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11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C2156-89BC-492D-960E-A5394C749C5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9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298D-0546-436A-8D4A-CBD28C17F48C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34F-9DF8-4B66-88BA-EEB617B3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59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298D-0546-436A-8D4A-CBD28C17F48C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34F-9DF8-4B66-88BA-EEB617B3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5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298D-0546-436A-8D4A-CBD28C17F48C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34F-9DF8-4B66-88BA-EEB617B3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6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298D-0546-436A-8D4A-CBD28C17F48C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34F-9DF8-4B66-88BA-EEB617B3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0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298D-0546-436A-8D4A-CBD28C17F48C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34F-9DF8-4B66-88BA-EEB617B3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8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298D-0546-436A-8D4A-CBD28C17F48C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34F-9DF8-4B66-88BA-EEB617B3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2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298D-0546-436A-8D4A-CBD28C17F48C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34F-9DF8-4B66-88BA-EEB617B3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9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298D-0546-436A-8D4A-CBD28C17F48C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34F-9DF8-4B66-88BA-EEB617B3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9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298D-0546-436A-8D4A-CBD28C17F48C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34F-9DF8-4B66-88BA-EEB617B3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9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298D-0546-436A-8D4A-CBD28C17F48C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34F-9DF8-4B66-88BA-EEB617B3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298D-0546-436A-8D4A-CBD28C17F48C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C34F-9DF8-4B66-88BA-EEB617B3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2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E298D-0546-436A-8D4A-CBD28C17F48C}" type="datetimeFigureOut">
              <a:rPr lang="ru-RU" smtClean="0"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CC34F-9DF8-4B66-88BA-EEB617B38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3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04931"/>
            <a:ext cx="11842230" cy="65956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особенности студента СПО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844" y="1079292"/>
            <a:ext cx="11952156" cy="57787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картинка подростковый возра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77" y="1079293"/>
            <a:ext cx="8517527" cy="56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6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320842" y="-45721"/>
            <a:ext cx="11847095" cy="7104246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2" y="256674"/>
            <a:ext cx="7764379" cy="660132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17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21" y="1"/>
            <a:ext cx="11903242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41" y="365124"/>
            <a:ext cx="7700211" cy="6492876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00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7" y="1"/>
            <a:ext cx="11421979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05" y="449179"/>
            <a:ext cx="8438147" cy="6176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49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951368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Картинки по запросу картинки акцентуации характер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53" y="240632"/>
            <a:ext cx="7379368" cy="6384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87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295"/>
            <a:ext cx="11919284" cy="6625389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9" y="304800"/>
            <a:ext cx="7347285" cy="6256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86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505"/>
            <a:ext cx="12192000" cy="6665495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2" y="304800"/>
            <a:ext cx="7251032" cy="6256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00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9" y="192505"/>
            <a:ext cx="11935326" cy="6497053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Похожее изображ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42" y="481263"/>
            <a:ext cx="7058526" cy="5983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4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60421"/>
            <a:ext cx="11983453" cy="6697579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Картинки по запросу картинки акцентуации характер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11" y="641684"/>
            <a:ext cx="6801852" cy="5550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36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505"/>
            <a:ext cx="12192000" cy="6665495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картинки акцентуации характер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53" y="962526"/>
            <a:ext cx="8534400" cy="540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081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031579" cy="78606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Патологические поведенческие реакции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37" y="786062"/>
            <a:ext cx="12063663" cy="6071937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Делинквентность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Побеги из дома и бродяжничество( эмансипационные,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импунитивные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демонстративные)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алкоголизация (групповая и индивидуальная психическая зависимость)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Сексуальные нарушения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 поведение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поведенческих реакций подростка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генерализация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патологический стереотип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«потолка» нарушений, никогда не преступаемого группой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7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832" y="104932"/>
            <a:ext cx="11632367" cy="749507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3200" b="1" dirty="0" smtClean="0"/>
              <a:t>Границы подросткового возраста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930" y="1019331"/>
            <a:ext cx="12087069" cy="583866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Предподростковый возраст   10-11 лет</a:t>
            </a:r>
          </a:p>
          <a:p>
            <a:r>
              <a:rPr lang="ru-RU" dirty="0"/>
              <a:t>М</a:t>
            </a:r>
            <a:r>
              <a:rPr lang="ru-RU" dirty="0" smtClean="0"/>
              <a:t>ладший подростковый возраст 12-13 лет</a:t>
            </a:r>
          </a:p>
          <a:p>
            <a:r>
              <a:rPr lang="ru-RU" dirty="0" smtClean="0"/>
              <a:t>Средний подростковый возраст 14-15 лет</a:t>
            </a:r>
          </a:p>
          <a:p>
            <a:r>
              <a:rPr lang="ru-RU" dirty="0" smtClean="0"/>
              <a:t>Старший подростковый возраст  16-17 лет</a:t>
            </a:r>
          </a:p>
          <a:p>
            <a:r>
              <a:rPr lang="ru-RU" dirty="0" err="1" smtClean="0"/>
              <a:t>Послеподростковый</a:t>
            </a:r>
            <a:r>
              <a:rPr lang="ru-RU" dirty="0" smtClean="0"/>
              <a:t> возраст 18-19 лет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картинка подростковый возра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28" y="1618938"/>
            <a:ext cx="4931764" cy="493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294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031579" cy="83418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семейного воспитания и нарушения поведения у подростка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Основы психологии семьи и семейного консультирования: учебное пособ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834189"/>
            <a:ext cx="7732293" cy="582328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8194" name="Picture 2" descr="Картинки по запросу картинка подростковый возра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5" y="1796717"/>
            <a:ext cx="3976815" cy="30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5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7064789" cy="6857998"/>
          </a:xfrm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Основы психологии семьи и семейного консультирования: учебное пособ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58" y="0"/>
            <a:ext cx="648101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39" y="2534653"/>
            <a:ext cx="3818110" cy="25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99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9"/>
          </a:xfrm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Основы психологии семьи и семейного консультирования: учебное пособ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545432"/>
            <a:ext cx="8165433" cy="522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Картинки по запросу картинка подростковый возрас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12" y="1435519"/>
            <a:ext cx="3572542" cy="23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23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11" y="2"/>
            <a:ext cx="12057089" cy="809467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особенности подросткового возраста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11" y="809469"/>
            <a:ext cx="11406253" cy="604853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тип деятельности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общение со сверстниками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новообразование-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взрослости, критичность мышления, потребность в самоуважении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сфера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двигательной акти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вности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сфера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абстрактно-логического, теоретического мышления, пик развития воображения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сфера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самосознания, формирование образа «Я», потребность в независимости от взрослых, эмоциональная неустойчивость и аффективная окрашенность действий, развитие внутренних моральных ценностей, обострение черт характера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картинка подростковый возрас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95" y="4586340"/>
            <a:ext cx="3407490" cy="227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64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449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Биологические  основы нарушений поведения у подрос</a:t>
            </a:r>
            <a:r>
              <a:rPr lang="ru-RU" sz="2800" b="1" dirty="0" smtClean="0"/>
              <a:t>тка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64498"/>
            <a:ext cx="11493062" cy="569936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Генетические факторы – акцентуации характера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Неврологическая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микросимптоматика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мозговая дисфункция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Инфантилизм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кселерация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57" y="2221338"/>
            <a:ext cx="6182216" cy="46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6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37" y="1"/>
            <a:ext cx="12063663" cy="57751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Психологические основы нарушений поведения у подростков «подростковый комплекс»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37" y="577516"/>
            <a:ext cx="12063663" cy="6280483"/>
          </a:xfrm>
        </p:spPr>
        <p:txBody>
          <a:bodyPr/>
          <a:lstStyle/>
          <a:p>
            <a:r>
              <a:rPr lang="ru-RU" dirty="0" smtClean="0"/>
              <a:t>Перепады настроения без достаточных причин. </a:t>
            </a:r>
          </a:p>
          <a:p>
            <a:r>
              <a:rPr lang="ru-RU" dirty="0" smtClean="0"/>
              <a:t>Чувствительность к оценке своей внешности и способностей сочетается с излишней самонадеянностью и </a:t>
            </a:r>
            <a:r>
              <a:rPr lang="ru-RU" dirty="0" err="1" smtClean="0"/>
              <a:t>безапеляционностью</a:t>
            </a:r>
            <a:r>
              <a:rPr lang="ru-RU" dirty="0" smtClean="0"/>
              <a:t> суждений</a:t>
            </a:r>
          </a:p>
          <a:p>
            <a:r>
              <a:rPr lang="ru-RU" dirty="0" err="1" smtClean="0"/>
              <a:t>Сензитивность</a:t>
            </a:r>
            <a:r>
              <a:rPr lang="ru-RU" dirty="0" smtClean="0"/>
              <a:t>  - с поразительной черствостью</a:t>
            </a:r>
          </a:p>
          <a:p>
            <a:r>
              <a:rPr lang="ru-RU" dirty="0" smtClean="0"/>
              <a:t>Болезненная застенчивость -  с показной независимостью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Б</a:t>
            </a:r>
            <a:r>
              <a:rPr lang="ru-RU" dirty="0" smtClean="0"/>
              <a:t>орьба </a:t>
            </a:r>
            <a:r>
              <a:rPr lang="ru-RU" dirty="0" smtClean="0"/>
              <a:t>с </a:t>
            </a:r>
            <a:r>
              <a:rPr lang="ru-RU" dirty="0" smtClean="0"/>
              <a:t>авторитетами -  </a:t>
            </a:r>
            <a:r>
              <a:rPr lang="ru-RU" dirty="0" smtClean="0"/>
              <a:t>с обожествлением случайных кумиров</a:t>
            </a:r>
          </a:p>
          <a:p>
            <a:pPr marL="0" indent="0">
              <a:buNone/>
            </a:pPr>
            <a:r>
              <a:rPr lang="ru-RU" dirty="0" smtClean="0"/>
              <a:t>(Результат распада детского восприятия себя и кризиса идентичности)</a:t>
            </a:r>
            <a:endParaRPr lang="ru-RU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04083" y="3944526"/>
            <a:ext cx="3641841" cy="29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93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7250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Акселерация и инфантилизм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7296" y="772510"/>
            <a:ext cx="12239296" cy="499492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Акселерация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ускоренное физическое развитие в сочетании с незрелостью, детскостью эмоционально-волевой сферы, слабостью чувства долга и ответственности, подверженность случайным влияниям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Инфантильность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психический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дизонтогенез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отставание в развитии.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– конституциональные, длительные соматические заболевания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периоды развития, эндокринные нарушения. Изнеживающее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картинка подростковый возра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32" y="3492713"/>
            <a:ext cx="4487048" cy="33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64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1"/>
            <a:ext cx="11669486" cy="62048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Подростковые поведенческие реакции (норма)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4189"/>
            <a:ext cx="12558940" cy="590349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эмансипации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отказа (детская)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протеста (детская)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имитации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компенсации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гиперкомпенсации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(неврозы)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признаки нормальных возрастных реакций : сохранность социальной адаптации, отсутствие генерализации поведенческих реакций, их стереотипности,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 превышения «потолка»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в значимой группе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38" y="834189"/>
            <a:ext cx="3332583" cy="312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12294"/>
            <a:ext cx="11694695" cy="770021"/>
          </a:xfrm>
          <a:solidFill>
            <a:srgbClr val="FFC000"/>
          </a:solidFill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Акцентуации и типы поведенческих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7727"/>
            <a:ext cx="11999495" cy="6200273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Реакции отказа </a:t>
            </a:r>
            <a:r>
              <a:rPr lang="ru-RU" dirty="0" smtClean="0"/>
              <a:t>свойственны подросткам с </a:t>
            </a:r>
            <a:r>
              <a:rPr lang="ru-RU" dirty="0" err="1" smtClean="0"/>
              <a:t>истероидной</a:t>
            </a:r>
            <a:r>
              <a:rPr lang="ru-RU" dirty="0" smtClean="0"/>
              <a:t> акцентуацией</a:t>
            </a:r>
          </a:p>
          <a:p>
            <a:r>
              <a:rPr lang="ru-RU" b="1" dirty="0" smtClean="0"/>
              <a:t>Реакции имитации </a:t>
            </a:r>
            <a:r>
              <a:rPr lang="ru-RU" dirty="0" smtClean="0"/>
              <a:t>– подросткам с </a:t>
            </a:r>
            <a:r>
              <a:rPr lang="ru-RU" dirty="0" err="1" smtClean="0"/>
              <a:t>гипертимной</a:t>
            </a:r>
            <a:r>
              <a:rPr lang="ru-RU" dirty="0" smtClean="0"/>
              <a:t> акцентуацией характера</a:t>
            </a:r>
          </a:p>
          <a:p>
            <a:r>
              <a:rPr lang="ru-RU" b="1" dirty="0" smtClean="0"/>
              <a:t>Реакции компенсации  и </a:t>
            </a:r>
            <a:r>
              <a:rPr lang="ru-RU" b="1" dirty="0" err="1" smtClean="0"/>
              <a:t>гиперкомпенсации</a:t>
            </a:r>
            <a:r>
              <a:rPr lang="ru-RU" b="1" dirty="0" smtClean="0"/>
              <a:t> </a:t>
            </a:r>
            <a:r>
              <a:rPr lang="ru-RU" dirty="0" smtClean="0"/>
              <a:t>– подросткам с </a:t>
            </a:r>
            <a:r>
              <a:rPr lang="ru-RU" dirty="0" err="1" smtClean="0"/>
              <a:t>сензитивным</a:t>
            </a:r>
            <a:r>
              <a:rPr lang="ru-RU" dirty="0" smtClean="0"/>
              <a:t> и   психастеническим типом акцентуации характера</a:t>
            </a:r>
            <a:endParaRPr lang="ru-RU" dirty="0"/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26" y="2645979"/>
            <a:ext cx="6322895" cy="42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919856" cy="6994357"/>
          </a:xfrm>
          <a:solidFill>
            <a:srgbClr val="FFFF00"/>
          </a:solidFill>
        </p:spPr>
        <p:txBody>
          <a:bodyPr/>
          <a:lstStyle/>
          <a:p>
            <a:r>
              <a:rPr lang="ru-RU" sz="3200" b="1" dirty="0" smtClean="0"/>
              <a:t>                                            Акцентуации характера</a:t>
            </a:r>
            <a:endParaRPr lang="ru-RU" sz="3200" b="1" dirty="0"/>
          </a:p>
        </p:txBody>
      </p:sp>
      <p:pic>
        <p:nvPicPr>
          <p:cNvPr id="4" name="Объект 3" descr="Картинки по запросу картинки акцентуации характер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2" y="689811"/>
            <a:ext cx="7716252" cy="6168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294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393</Words>
  <Application>Microsoft Office PowerPoint</Application>
  <PresentationFormat>Широкоэкранный</PresentationFormat>
  <Paragraphs>59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Психологические особенности студента СПО</vt:lpstr>
      <vt:lpstr>           Границы подросткового возраста</vt:lpstr>
      <vt:lpstr>Психологические особенности подросткового возраста</vt:lpstr>
      <vt:lpstr>                Биологические  основы нарушений поведения у подростка</vt:lpstr>
      <vt:lpstr>Психологические основы нарушений поведения у подростков «подростковый комплекс»</vt:lpstr>
      <vt:lpstr>                      Акселерация и инфантилизм</vt:lpstr>
      <vt:lpstr>Подростковые поведенческие реакции (норма)</vt:lpstr>
      <vt:lpstr>                  Акцентуации и типы поведенческих реакций</vt:lpstr>
      <vt:lpstr>                                            Акцентуации характера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Патологические поведенческие реакции</vt:lpstr>
      <vt:lpstr>Типы семейного воспитания и нарушения поведения у подростка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студента СПО</dc:title>
  <dc:creator>Светлана</dc:creator>
  <cp:lastModifiedBy>Светлана</cp:lastModifiedBy>
  <cp:revision>16</cp:revision>
  <dcterms:created xsi:type="dcterms:W3CDTF">2017-02-14T23:44:46Z</dcterms:created>
  <dcterms:modified xsi:type="dcterms:W3CDTF">2017-02-25T12:23:38Z</dcterms:modified>
</cp:coreProperties>
</file>