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4"/>
  </p:notesMasterIdLst>
  <p:sldIdLst>
    <p:sldId id="256" r:id="rId2"/>
    <p:sldId id="316" r:id="rId3"/>
    <p:sldId id="355" r:id="rId4"/>
    <p:sldId id="319" r:id="rId5"/>
    <p:sldId id="324" r:id="rId6"/>
    <p:sldId id="325" r:id="rId7"/>
    <p:sldId id="326" r:id="rId8"/>
    <p:sldId id="328" r:id="rId9"/>
    <p:sldId id="329" r:id="rId10"/>
    <p:sldId id="330" r:id="rId11"/>
    <p:sldId id="331" r:id="rId12"/>
    <p:sldId id="338" r:id="rId13"/>
    <p:sldId id="337" r:id="rId14"/>
    <p:sldId id="332" r:id="rId15"/>
    <p:sldId id="333" r:id="rId16"/>
    <p:sldId id="334" r:id="rId17"/>
    <p:sldId id="335" r:id="rId18"/>
    <p:sldId id="336" r:id="rId19"/>
    <p:sldId id="339" r:id="rId20"/>
    <p:sldId id="340" r:id="rId21"/>
    <p:sldId id="341" r:id="rId22"/>
    <p:sldId id="343" r:id="rId23"/>
    <p:sldId id="342" r:id="rId24"/>
    <p:sldId id="346" r:id="rId25"/>
    <p:sldId id="344" r:id="rId26"/>
    <p:sldId id="345" r:id="rId27"/>
    <p:sldId id="270" r:id="rId28"/>
    <p:sldId id="347" r:id="rId29"/>
    <p:sldId id="289" r:id="rId30"/>
    <p:sldId id="348" r:id="rId31"/>
    <p:sldId id="349" r:id="rId32"/>
    <p:sldId id="272" r:id="rId33"/>
    <p:sldId id="350" r:id="rId34"/>
    <p:sldId id="273" r:id="rId35"/>
    <p:sldId id="327" r:id="rId36"/>
    <p:sldId id="351" r:id="rId37"/>
    <p:sldId id="352" r:id="rId38"/>
    <p:sldId id="353" r:id="rId39"/>
    <p:sldId id="356" r:id="rId40"/>
    <p:sldId id="315" r:id="rId41"/>
    <p:sldId id="354" r:id="rId42"/>
    <p:sldId id="274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82" autoAdjust="0"/>
    <p:restoredTop sz="94660"/>
  </p:normalViewPr>
  <p:slideViewPr>
    <p:cSldViewPr>
      <p:cViewPr varScale="1">
        <p:scale>
          <a:sx n="82" d="100"/>
          <a:sy n="82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СЕНТЯБРЬ, 2013Г.</c:v>
                </c:pt>
              </c:strCache>
            </c:strRef>
          </c:tx>
          <c:dLbls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Лист1!$B$2:$B$8</c:f>
              <c:numCache>
                <c:formatCode>0%</c:formatCode>
                <c:ptCount val="7"/>
                <c:pt idx="0">
                  <c:v>0.12000000000000002</c:v>
                </c:pt>
                <c:pt idx="1">
                  <c:v>0.45</c:v>
                </c:pt>
                <c:pt idx="2">
                  <c:v>0.25</c:v>
                </c:pt>
                <c:pt idx="3">
                  <c:v>3.0000000000000002E-2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</c:numCache>
            </c:numRef>
          </c:val>
        </c:ser>
        <c:axId val="49568768"/>
        <c:axId val="52561792"/>
      </c:barChart>
      <c:catAx>
        <c:axId val="49568768"/>
        <c:scaling>
          <c:orientation val="minMax"/>
        </c:scaling>
        <c:axPos val="b"/>
        <c:numFmt formatCode="General" sourceLinked="1"/>
        <c:tickLblPos val="nextTo"/>
        <c:crossAx val="52561792"/>
        <c:crosses val="autoZero"/>
        <c:auto val="1"/>
        <c:lblAlgn val="ctr"/>
        <c:lblOffset val="100"/>
      </c:catAx>
      <c:valAx>
        <c:axId val="52561792"/>
        <c:scaling>
          <c:orientation val="minMax"/>
          <c:max val="0.8"/>
        </c:scaling>
        <c:axPos val="l"/>
        <c:majorGridlines/>
        <c:numFmt formatCode="0.00%" sourceLinked="0"/>
        <c:tickLblPos val="nextTo"/>
        <c:crossAx val="49568768"/>
        <c:crosses val="autoZero"/>
        <c:crossBetween val="between"/>
      </c:valAx>
    </c:plotArea>
    <c:legend>
      <c:legendPos val="r"/>
      <c:layout/>
    </c:legend>
    <c:plotVisOnly val="1"/>
  </c:chart>
  <c:spPr>
    <a:ln>
      <a:solidFill>
        <a:schemeClr val="tx1"/>
      </a:solidFill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B2264-8B01-4228-966A-9C02FC9F4E23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E7C2E-31DC-4A46-ABD1-BC47AA0E8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E7C2E-31DC-4A46-ABD1-BC47AA0E8C74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E7C2E-31DC-4A46-ABD1-BC47AA0E8C7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E7C2E-31DC-4A46-ABD1-BC47AA0E8C7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E7C2E-31DC-4A46-ABD1-BC47AA0E8C7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1E92-D02C-4348-B815-609238EBEB78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069ED8B-05E2-467D-BF43-2F546EE75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1E92-D02C-4348-B815-609238EBEB78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ED8B-05E2-467D-BF43-2F546EE75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1E92-D02C-4348-B815-609238EBEB78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ED8B-05E2-467D-BF43-2F546EE75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1E92-D02C-4348-B815-609238EBEB78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069ED8B-05E2-467D-BF43-2F546EE75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1E92-D02C-4348-B815-609238EBEB78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ED8B-05E2-467D-BF43-2F546EE751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1E92-D02C-4348-B815-609238EBEB78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ED8B-05E2-467D-BF43-2F546EE75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1E92-D02C-4348-B815-609238EBEB78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069ED8B-05E2-467D-BF43-2F546EE751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1E92-D02C-4348-B815-609238EBEB78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ED8B-05E2-467D-BF43-2F546EE75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1E92-D02C-4348-B815-609238EBEB78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ED8B-05E2-467D-BF43-2F546EE75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1E92-D02C-4348-B815-609238EBEB78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ED8B-05E2-467D-BF43-2F546EE75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1E92-D02C-4348-B815-609238EBEB78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ED8B-05E2-467D-BF43-2F546EE751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2491E92-D02C-4348-B815-609238EBEB78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69ED8B-05E2-467D-BF43-2F546EE751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142985"/>
            <a:ext cx="8458200" cy="34290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Традиционные и современные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методы коррекции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слоговой структуры слова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детей 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286388"/>
            <a:ext cx="4410076" cy="1357322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 учитель-логопед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 «Детский сад № 16»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Марусина Е. 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111\Desktop\Новая папка (2)\IMG_2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3429024" cy="321471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42918"/>
            <a:ext cx="32167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«Что сначала, что потом»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111\Desktop\Новая папка (2)\IMG_2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14" y="1071546"/>
            <a:ext cx="3357586" cy="31429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357950" y="642918"/>
            <a:ext cx="20512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«Времена года»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111\Desktop\Новая папка (2)\IMG_22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369410"/>
            <a:ext cx="3714776" cy="24885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00430" y="3929066"/>
            <a:ext cx="2250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«Части суток»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0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Игры и упражнения по методике О. И. Крупенчук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111\Desktop\Новая папка (2)\IMG_2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785794"/>
            <a:ext cx="4418384" cy="58906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28926" y="0"/>
            <a:ext cx="38494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«Упражнение «Фотограф»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428604"/>
            <a:ext cx="5500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РИТМИЧЕСКАЯ ДЕЯТЕЛЬНОСТЬ</a:t>
            </a:r>
            <a:endParaRPr lang="ru-RU" sz="2400" b="1" u="sng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0" y="2357430"/>
            <a:ext cx="3286116" cy="185738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Любая двигательная деятельность ритмически обусловлена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14678" y="3214686"/>
            <a:ext cx="2643206" cy="14287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Влияние на становление речевых механизмов</a:t>
            </a:r>
            <a:endParaRPr lang="ru-RU" sz="2000" dirty="0"/>
          </a:p>
        </p:txBody>
      </p:sp>
      <p:sp>
        <p:nvSpPr>
          <p:cNvPr id="5" name="Овал 4"/>
          <p:cNvSpPr/>
          <p:nvPr/>
        </p:nvSpPr>
        <p:spPr>
          <a:xfrm>
            <a:off x="5786446" y="2143116"/>
            <a:ext cx="3071834" cy="164307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Генетическая обусловленность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ритмической способности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2285984" y="1142984"/>
            <a:ext cx="1428760" cy="10715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3643306" y="2143116"/>
            <a:ext cx="1643074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072066" y="1071546"/>
            <a:ext cx="1357322" cy="785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8604"/>
            <a:ext cx="92527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ПОСЛЕДОВАТЕЛЬНОСТЬ ОТРАБОТКИ ПОСЛОГОВОГО РИТМА СЛОВА</a:t>
            </a:r>
            <a:endParaRPr 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214422"/>
            <a:ext cx="1857388" cy="10001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прямые слоги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на, па)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1214422"/>
            <a:ext cx="1714512" cy="10001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обратные слоги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(от,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ум)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1214422"/>
            <a:ext cx="1785950" cy="10001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закрытые слоги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(мак, кап, бух)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1071546"/>
            <a:ext cx="2357422" cy="1357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прямые и обратные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слоги с твердыми и мягкими согласными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143380"/>
            <a:ext cx="2071702" cy="17145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открытые и закрытые слоги со стечениями согласных (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кна-анк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гна-агн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4143380"/>
            <a:ext cx="1928826" cy="17145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оппозиционными согласными (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фта-фтя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спы-збы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4143380"/>
            <a:ext cx="1643074" cy="17145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цепочки слогов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мна-мно-мну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286644" y="4143380"/>
            <a:ext cx="1714512" cy="17145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слоги со сменой позиции согласного (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мна-нма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нку-кну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 sz="200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2143108" y="4857760"/>
            <a:ext cx="428628" cy="14287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714876" y="4857760"/>
            <a:ext cx="500066" cy="14287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6929454" y="4786322"/>
            <a:ext cx="357190" cy="14287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071670" y="1714488"/>
            <a:ext cx="357190" cy="14287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214810" y="1714488"/>
            <a:ext cx="357190" cy="14287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6429388" y="1714488"/>
            <a:ext cx="285752" cy="14287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3286124"/>
            <a:ext cx="9286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ПОСЛЕДОВАТЕЛЬНОСТЬ ОТРАБОТКИ СЛОГОВ СО СТЕЧЕНИЕМ СОГЛАСНЫХ</a:t>
            </a: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42984"/>
            <a:ext cx="5143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Упражнение с аппликатором Кузнецова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111\Desktop\Новая папка (2)\IMG_2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3286148" cy="4000528"/>
          </a:xfrm>
          <a:prstGeom prst="rect">
            <a:avLst/>
          </a:prstGeom>
          <a:noFill/>
        </p:spPr>
      </p:pic>
      <p:pic>
        <p:nvPicPr>
          <p:cNvPr id="4" name="Picture 2" descr="H:\DCIM\121CANON\IMG_21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214686"/>
            <a:ext cx="4384510" cy="32881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57818" y="2571744"/>
            <a:ext cx="29913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Упражнение «Пианино»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785786" y="142852"/>
            <a:ext cx="77340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Упражнения и игры  с нестандартным оборудованием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методике М. И. Лынской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571480"/>
            <a:ext cx="33399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Упражнение с макаронами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111\Desktop\Новая папка (2)\IMG_2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3357586" cy="4000161"/>
          </a:xfrm>
          <a:prstGeom prst="rect">
            <a:avLst/>
          </a:prstGeom>
          <a:noFill/>
        </p:spPr>
      </p:pic>
      <p:pic>
        <p:nvPicPr>
          <p:cNvPr id="4" name="Picture 2" descr="H:\DCIM\121CANON\IMG_2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214422"/>
            <a:ext cx="3000396" cy="400005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3504" y="571480"/>
            <a:ext cx="33769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Упражнение с прищепками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8794" y="428604"/>
            <a:ext cx="60170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Упражнение с  изделиями  из оргстекла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:\DCIM\121CANON\IMG_21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859" y="1285860"/>
            <a:ext cx="2748649" cy="3786214"/>
          </a:xfrm>
          <a:prstGeom prst="rect">
            <a:avLst/>
          </a:prstGeom>
          <a:noFill/>
        </p:spPr>
      </p:pic>
      <p:pic>
        <p:nvPicPr>
          <p:cNvPr id="5" name="Picture 4" descr="H:\DCIM\121CANON\IMG_21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285860"/>
            <a:ext cx="2643206" cy="3714776"/>
          </a:xfrm>
          <a:prstGeom prst="rect">
            <a:avLst/>
          </a:prstGeom>
          <a:noFill/>
        </p:spPr>
      </p:pic>
      <p:pic>
        <p:nvPicPr>
          <p:cNvPr id="6" name="Picture 2" descr="H:\DCIM\121CANON\IMG_21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214422"/>
            <a:ext cx="2857520" cy="3809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DCIM\121CANON\IMG_21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3357586" cy="4477287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071802" y="428604"/>
            <a:ext cx="3238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Упражнение с камешками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:\DCIM\121CANON\IMG_21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285860"/>
            <a:ext cx="3286148" cy="4382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214290"/>
            <a:ext cx="35657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Упражнение «Лесенка»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111\Desktop\Новая папка (2)\IMG_2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14356"/>
            <a:ext cx="7842265" cy="5882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00042"/>
            <a:ext cx="7381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ОСНОВНОЙ ЭТАП КОРРЕКЦИОННОЙ РАБОТЫ</a:t>
            </a:r>
            <a:endParaRPr lang="ru-RU" sz="2400" dirty="0"/>
          </a:p>
        </p:txBody>
      </p:sp>
      <p:sp>
        <p:nvSpPr>
          <p:cNvPr id="3" name="Овал 2"/>
          <p:cNvSpPr/>
          <p:nvPr/>
        </p:nvSpPr>
        <p:spPr>
          <a:xfrm>
            <a:off x="0" y="2071678"/>
            <a:ext cx="2786050" cy="14287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Упражнения на развитие дыхания</a:t>
            </a:r>
            <a:endParaRPr lang="ru-RU" sz="2000" dirty="0"/>
          </a:p>
        </p:txBody>
      </p:sp>
      <p:sp>
        <p:nvSpPr>
          <p:cNvPr id="4" name="Овал 3"/>
          <p:cNvSpPr/>
          <p:nvPr/>
        </p:nvSpPr>
        <p:spPr>
          <a:xfrm>
            <a:off x="3000364" y="3500438"/>
            <a:ext cx="3143272" cy="14287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Массаж и самомассаж</a:t>
            </a:r>
            <a:endParaRPr lang="ru-RU" sz="2000" dirty="0"/>
          </a:p>
        </p:txBody>
      </p:sp>
      <p:sp>
        <p:nvSpPr>
          <p:cNvPr id="5" name="Овал 4"/>
          <p:cNvSpPr/>
          <p:nvPr/>
        </p:nvSpPr>
        <p:spPr>
          <a:xfrm>
            <a:off x="6143636" y="2143116"/>
            <a:ext cx="3000364" cy="15716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Упражнения для развития мелкой моторики</a:t>
            </a:r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285720" y="4500570"/>
            <a:ext cx="3214710" cy="150019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Артикуляционная гимнастика и биоэнергопластика</a:t>
            </a:r>
            <a:endParaRPr lang="ru-RU" sz="2000" dirty="0"/>
          </a:p>
        </p:txBody>
      </p:sp>
      <p:sp>
        <p:nvSpPr>
          <p:cNvPr id="7" name="Овал 6"/>
          <p:cNvSpPr/>
          <p:nvPr/>
        </p:nvSpPr>
        <p:spPr>
          <a:xfrm>
            <a:off x="5929322" y="4643446"/>
            <a:ext cx="3071834" cy="150019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Проговаривание слов доступного слогового класса</a:t>
            </a:r>
            <a:endParaRPr lang="ru-RU" sz="20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2214546" y="1285860"/>
            <a:ext cx="1500198" cy="8572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715008" y="1357298"/>
            <a:ext cx="857256" cy="714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3714744" y="2428868"/>
            <a:ext cx="185738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1643042" y="1857364"/>
            <a:ext cx="3071834" cy="19288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4357686" y="2214554"/>
            <a:ext cx="3214710" cy="13573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214290"/>
            <a:ext cx="3429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3" name="Овал 2"/>
          <p:cNvSpPr/>
          <p:nvPr/>
        </p:nvSpPr>
        <p:spPr>
          <a:xfrm>
            <a:off x="3071802" y="857232"/>
            <a:ext cx="2786082" cy="7143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РЕЧЕВЫЕ НАРУШЕНИЯ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714612" y="1928802"/>
            <a:ext cx="3571900" cy="8572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СЛОГОВАЯ СТРУКТУРА СЛОВА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214546" y="3143248"/>
            <a:ext cx="4500594" cy="78581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ЗВУКОВОЙ АНАЛИЗ И СИНТЕЗ СЛОВА</a:t>
            </a:r>
          </a:p>
        </p:txBody>
      </p:sp>
      <p:sp>
        <p:nvSpPr>
          <p:cNvPr id="14" name="Овал 13"/>
          <p:cNvSpPr/>
          <p:nvPr/>
        </p:nvSpPr>
        <p:spPr>
          <a:xfrm>
            <a:off x="1857356" y="4286256"/>
            <a:ext cx="5286412" cy="10001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ГРАММАТИЧЕСКИЙ СТРОЙ РЕЧИ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1357290" y="5857868"/>
            <a:ext cx="6357982" cy="10001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ПИСЬМО И ЧТЕНИЕ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7" name="Стрелка вниз 76"/>
          <p:cNvSpPr/>
          <p:nvPr/>
        </p:nvSpPr>
        <p:spPr>
          <a:xfrm>
            <a:off x="4357686" y="1643050"/>
            <a:ext cx="214314" cy="28575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1" name="Стрелка вниз 80"/>
          <p:cNvSpPr/>
          <p:nvPr/>
        </p:nvSpPr>
        <p:spPr>
          <a:xfrm>
            <a:off x="4357686" y="2786058"/>
            <a:ext cx="214314" cy="28575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Стрелка вниз 81"/>
          <p:cNvSpPr/>
          <p:nvPr/>
        </p:nvSpPr>
        <p:spPr>
          <a:xfrm>
            <a:off x="4357686" y="3929066"/>
            <a:ext cx="214314" cy="35719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Стрелка вниз 83"/>
          <p:cNvSpPr/>
          <p:nvPr/>
        </p:nvSpPr>
        <p:spPr>
          <a:xfrm>
            <a:off x="4357686" y="5357826"/>
            <a:ext cx="214314" cy="42862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214290"/>
            <a:ext cx="506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ДЫХАТЕЛЬНЫЕ УПРАЖНЕНИЯ</a:t>
            </a:r>
          </a:p>
        </p:txBody>
      </p:sp>
      <p:sp>
        <p:nvSpPr>
          <p:cNvPr id="3" name="Овал 2"/>
          <p:cNvSpPr/>
          <p:nvPr/>
        </p:nvSpPr>
        <p:spPr>
          <a:xfrm>
            <a:off x="0" y="1714488"/>
            <a:ext cx="3071834" cy="15716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оптимизируют газообмен и кровообращение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000728" y="2143116"/>
            <a:ext cx="3143272" cy="150019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производят массаж органов брюшной полости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14480" y="3429000"/>
            <a:ext cx="3214710" cy="171451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успокаивают и способствуют концентрации внимания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143504" y="4071942"/>
            <a:ext cx="3357554" cy="17859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способствуют общему выздоровлению и улучшению самочувствия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2857488" y="1142984"/>
            <a:ext cx="1214446" cy="785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429256" y="1142984"/>
            <a:ext cx="1143008" cy="9286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3071802" y="1857364"/>
            <a:ext cx="2071702" cy="642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4000496" y="2143116"/>
            <a:ext cx="2857520" cy="8572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142976" y="1071546"/>
            <a:ext cx="66704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Дыхательные упражнения «Цветок», «Птица»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111\Desktop\Новая папка (2)\IMG_2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3643672" cy="4857784"/>
          </a:xfrm>
          <a:prstGeom prst="rect">
            <a:avLst/>
          </a:prstGeom>
          <a:noFill/>
        </p:spPr>
      </p:pic>
      <p:pic>
        <p:nvPicPr>
          <p:cNvPr id="4" name="Picture 2" descr="C:\Users\111\Desktop\Новая папка (2)\IMG_22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643050"/>
            <a:ext cx="3643338" cy="485733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214290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Игры и упражнения по методике С. Е. Большаковой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571472" y="571480"/>
            <a:ext cx="37861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«Кто тут спрятался»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111\Desktop\Новая папка (2)\IMG_2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3571900" cy="4762097"/>
          </a:xfrm>
          <a:prstGeom prst="rect">
            <a:avLst/>
          </a:prstGeom>
          <a:noFill/>
        </p:spPr>
      </p:pic>
      <p:pic>
        <p:nvPicPr>
          <p:cNvPr id="4" name="Picture 2" descr="H:\DCIM\122CANON\IMG_2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000240"/>
            <a:ext cx="3500462" cy="466664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929322" y="1357298"/>
            <a:ext cx="26054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«Отгадай картинку»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6114" y="357166"/>
            <a:ext cx="2491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Пропевание гласных </a:t>
            </a:r>
            <a:endParaRPr lang="ru-RU" dirty="0"/>
          </a:p>
        </p:txBody>
      </p:sp>
      <p:pic>
        <p:nvPicPr>
          <p:cNvPr id="23554" name="Picture 2" descr="C:\Users\111\Desktop\Новая папка (2)\IMG_2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2857520" cy="3809678"/>
          </a:xfrm>
          <a:prstGeom prst="rect">
            <a:avLst/>
          </a:prstGeom>
          <a:noFill/>
        </p:spPr>
      </p:pic>
      <p:pic>
        <p:nvPicPr>
          <p:cNvPr id="23555" name="Picture 3" descr="C:\Users\111\Desktop\Новая папка (2)\IMG_2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357298"/>
            <a:ext cx="2757475" cy="3676297"/>
          </a:xfrm>
          <a:prstGeom prst="rect">
            <a:avLst/>
          </a:prstGeom>
          <a:noFill/>
        </p:spPr>
      </p:pic>
      <p:pic>
        <p:nvPicPr>
          <p:cNvPr id="23556" name="Picture 4" descr="C:\Users\111\Desktop\Новая папка (2)\IMG_22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357298"/>
            <a:ext cx="2668164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357166"/>
            <a:ext cx="45050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МАССАЖ И САМОМАССАЖ</a:t>
            </a:r>
            <a:endParaRPr lang="ru-RU" sz="2400" dirty="0"/>
          </a:p>
        </p:txBody>
      </p:sp>
      <p:sp>
        <p:nvSpPr>
          <p:cNvPr id="3" name="Овал 2"/>
          <p:cNvSpPr/>
          <p:nvPr/>
        </p:nvSpPr>
        <p:spPr>
          <a:xfrm>
            <a:off x="0" y="1714488"/>
            <a:ext cx="3428992" cy="171451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усиливаются рефлекторные связи коры головного мозга с мышцами и сосудами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143240" y="5072074"/>
            <a:ext cx="3071834" cy="128588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нормализуется мышечный тонус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14282" y="3714752"/>
            <a:ext cx="3714776" cy="150019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происходит стимуляция тактильных ощущений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000760" y="1571612"/>
            <a:ext cx="3143240" cy="171451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активизируется и синхронизируется работа обоих полушарий мозга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357818" y="3571876"/>
            <a:ext cx="3786182" cy="150019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улучшается память, развивается абстрактное мышление, интеллект, речь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3000364" y="1285860"/>
            <a:ext cx="1071570" cy="642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143504" y="1285860"/>
            <a:ext cx="928694" cy="642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2786050" y="1928802"/>
            <a:ext cx="2143140" cy="1000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4250529" y="1964521"/>
            <a:ext cx="2143140" cy="9286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2714612" y="3071810"/>
            <a:ext cx="3786214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736"/>
            <a:ext cx="3571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Упражнение с прищепками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111\Desktop\Новая папка (2)\IMG_2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3116"/>
            <a:ext cx="3357586" cy="4476371"/>
          </a:xfrm>
          <a:prstGeom prst="rect">
            <a:avLst/>
          </a:prstGeom>
          <a:noFill/>
        </p:spPr>
      </p:pic>
      <p:pic>
        <p:nvPicPr>
          <p:cNvPr id="4" name="Picture 3" descr="C:\Users\111\Desktop\Новая папка (2)\IMG_2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071678"/>
            <a:ext cx="3393315" cy="45240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72132" y="1214422"/>
            <a:ext cx="29077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массажным мячиком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14290"/>
            <a:ext cx="7643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Упражнения и игры по методике О. И. Крупенчук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4686" y="357166"/>
            <a:ext cx="3284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Самомассаж лица и шеи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111\Desktop\Новая папка (2)\IMG_2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142984"/>
            <a:ext cx="7143800" cy="5358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28596" y="214290"/>
            <a:ext cx="84296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РАЗВИТИЕ</a:t>
            </a:r>
            <a:r>
              <a:rPr kumimoji="0" lang="ru-RU" sz="2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МЕЛКОЙ МОТОРИКИ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14678" y="2500306"/>
            <a:ext cx="2786082" cy="207170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МЕЛКАЯ МОТОРИКА</a:t>
            </a:r>
            <a:endParaRPr lang="ru-RU" sz="2000" dirty="0"/>
          </a:p>
        </p:txBody>
      </p:sp>
      <p:sp>
        <p:nvSpPr>
          <p:cNvPr id="5" name="Овал 4"/>
          <p:cNvSpPr/>
          <p:nvPr/>
        </p:nvSpPr>
        <p:spPr>
          <a:xfrm>
            <a:off x="6572232" y="4929198"/>
            <a:ext cx="2571768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внимание</a:t>
            </a:r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6286512" y="2928934"/>
            <a:ext cx="2857488" cy="150019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мышление</a:t>
            </a:r>
            <a:endParaRPr lang="ru-RU" sz="2000" dirty="0"/>
          </a:p>
        </p:txBody>
      </p:sp>
      <p:sp>
        <p:nvSpPr>
          <p:cNvPr id="7" name="Овал 6"/>
          <p:cNvSpPr/>
          <p:nvPr/>
        </p:nvSpPr>
        <p:spPr>
          <a:xfrm>
            <a:off x="5715008" y="1142984"/>
            <a:ext cx="3143240" cy="14287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оптико-пространственное восприятие</a:t>
            </a:r>
            <a:endParaRPr lang="ru-RU" sz="2000" dirty="0"/>
          </a:p>
        </p:txBody>
      </p:sp>
      <p:sp>
        <p:nvSpPr>
          <p:cNvPr id="8" name="Овал 7"/>
          <p:cNvSpPr/>
          <p:nvPr/>
        </p:nvSpPr>
        <p:spPr>
          <a:xfrm>
            <a:off x="0" y="3000372"/>
            <a:ext cx="2928926" cy="14287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воображение</a:t>
            </a:r>
            <a:endParaRPr lang="ru-RU" sz="2000" dirty="0"/>
          </a:p>
        </p:txBody>
      </p:sp>
      <p:sp>
        <p:nvSpPr>
          <p:cNvPr id="9" name="Овал 8"/>
          <p:cNvSpPr/>
          <p:nvPr/>
        </p:nvSpPr>
        <p:spPr>
          <a:xfrm>
            <a:off x="571472" y="1214422"/>
            <a:ext cx="3071834" cy="14287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наблюдательность</a:t>
            </a:r>
            <a:endParaRPr lang="ru-RU" sz="2000" dirty="0"/>
          </a:p>
        </p:txBody>
      </p:sp>
      <p:sp>
        <p:nvSpPr>
          <p:cNvPr id="10" name="Овал 9"/>
          <p:cNvSpPr/>
          <p:nvPr/>
        </p:nvSpPr>
        <p:spPr>
          <a:xfrm>
            <a:off x="142844" y="4857760"/>
            <a:ext cx="2714644" cy="14287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зрительная и двигательная память</a:t>
            </a:r>
            <a:endParaRPr lang="ru-RU" sz="2000" dirty="0"/>
          </a:p>
        </p:txBody>
      </p:sp>
      <p:sp>
        <p:nvSpPr>
          <p:cNvPr id="11" name="Овал 10"/>
          <p:cNvSpPr/>
          <p:nvPr/>
        </p:nvSpPr>
        <p:spPr>
          <a:xfrm>
            <a:off x="3357554" y="5143512"/>
            <a:ext cx="2643206" cy="14287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речь</a:t>
            </a:r>
            <a:endParaRPr lang="ru-RU" sz="20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5286380" y="2214554"/>
            <a:ext cx="642942" cy="357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>
            <a:off x="3286116" y="2357430"/>
            <a:ext cx="428628" cy="357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928926" y="3500438"/>
            <a:ext cx="2143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571736" y="4214818"/>
            <a:ext cx="928694" cy="857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4" idx="4"/>
            <a:endCxn id="11" idx="0"/>
          </p:cNvCxnSpPr>
          <p:nvPr/>
        </p:nvCxnSpPr>
        <p:spPr>
          <a:xfrm rot="16200000" flipH="1">
            <a:off x="4357686" y="4822041"/>
            <a:ext cx="571504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4" idx="6"/>
          </p:cNvCxnSpPr>
          <p:nvPr/>
        </p:nvCxnSpPr>
        <p:spPr>
          <a:xfrm>
            <a:off x="6000760" y="3536157"/>
            <a:ext cx="214314" cy="3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4" idx="5"/>
            <a:endCxn id="5" idx="1"/>
          </p:cNvCxnSpPr>
          <p:nvPr/>
        </p:nvCxnSpPr>
        <p:spPr>
          <a:xfrm rot="16200000" flipH="1">
            <a:off x="5841124" y="4020237"/>
            <a:ext cx="859359" cy="1356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DCIM\121CANON\IMG_2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3643338" cy="48577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00364" y="1142984"/>
            <a:ext cx="35272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Упражнение «Пальцеход»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111\Desktop\Новая папка (2)\IMG_2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857364"/>
            <a:ext cx="3590070" cy="47863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428604"/>
            <a:ext cx="8643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Игры и упражнения по методике М. И. Лынской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DCIM\121CANON\IMG_2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00174"/>
            <a:ext cx="6397640" cy="480126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71802" y="500042"/>
            <a:ext cx="3857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Упражнение с бусинами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643174" y="1500174"/>
            <a:ext cx="3500462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714480" y="357166"/>
            <a:ext cx="55706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 речевого развития в ФГОС ДО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071802" y="4714860"/>
            <a:ext cx="2928958" cy="21431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связной,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грамматически правильной диалогической и монологической речи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0" y="3286124"/>
            <a:ext cx="3214678" cy="17859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звуковой аналитико-синтетической активности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857884" y="3286124"/>
            <a:ext cx="3286116" cy="192882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звуковой и интонационной культуры,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фонематического слуха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2857488" y="2857496"/>
            <a:ext cx="571504" cy="571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5786446" y="2714620"/>
            <a:ext cx="642942" cy="642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3643306" y="3786190"/>
            <a:ext cx="157163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11\Desktop\Новая папка (2)\IMG_2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71480"/>
            <a:ext cx="2714644" cy="361919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214290"/>
            <a:ext cx="332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Упражнение «Катаем шарик»</a:t>
            </a:r>
            <a:endParaRPr lang="ru-RU" dirty="0"/>
          </a:p>
        </p:txBody>
      </p:sp>
      <p:pic>
        <p:nvPicPr>
          <p:cNvPr id="4" name="Picture 3" descr="C:\Users\111\Desktop\Новая папка (2)\IMG_22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571612"/>
            <a:ext cx="2821791" cy="376204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71802" y="857232"/>
            <a:ext cx="2624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Упражнение </a:t>
            </a:r>
          </a:p>
          <a:p>
            <a:pPr algn="ctr"/>
            <a:r>
              <a:rPr lang="ru-RU" dirty="0" smtClean="0"/>
              <a:t>с счетными палочками</a:t>
            </a:r>
            <a:endParaRPr lang="ru-RU" dirty="0"/>
          </a:p>
        </p:txBody>
      </p:sp>
      <p:pic>
        <p:nvPicPr>
          <p:cNvPr id="6" name="Picture 2" descr="H:\DCIM\122CANON\IMG_22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000372"/>
            <a:ext cx="2841043" cy="364783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786578" y="2357430"/>
            <a:ext cx="1888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Выкладывание</a:t>
            </a:r>
          </a:p>
          <a:p>
            <a:r>
              <a:rPr lang="ru-RU" dirty="0" smtClean="0"/>
              <a:t> фигур из крупы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11\Desktop\Новая папка (2)\IMG_2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238726"/>
            <a:ext cx="4214842" cy="56192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43240" y="428604"/>
            <a:ext cx="3070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Упражнение «Аптекарь»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5720" y="214290"/>
            <a:ext cx="871543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АРТИКУЛЯЦИОННАЯ</a:t>
            </a:r>
            <a:r>
              <a:rPr kumimoji="0" lang="ru-RU" sz="2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БИОЭНЕРГОПЛАСТИКА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14282" y="1571612"/>
            <a:ext cx="8929718" cy="164307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Биоэнергопластика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это новое направление в логопедической работе, представляет собой соединение движений артикуляционного аппарата с движениями кисти руки.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929066"/>
            <a:ext cx="2928926" cy="14287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Артикуляционные упражнения по стандартной методике  перед зеркалом без вовлечения руки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643306" y="3929066"/>
            <a:ext cx="2428892" cy="14287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артикуляции подключается движение одной руки (сначала ведущей)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786578" y="3929066"/>
            <a:ext cx="2214578" cy="14287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Подключается вторая рука, движение головы, глаз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3071802" y="4500570"/>
            <a:ext cx="428628" cy="28575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6215074" y="4572008"/>
            <a:ext cx="428628" cy="28575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1142984"/>
            <a:ext cx="2786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Парус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C:\Users\111\Desktop\Новая папка (2)\IMG_2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2571986" cy="3429000"/>
          </a:xfrm>
          <a:prstGeom prst="rect">
            <a:avLst/>
          </a:prstGeom>
          <a:noFill/>
        </p:spPr>
      </p:pic>
      <p:pic>
        <p:nvPicPr>
          <p:cNvPr id="4" name="Picture 2" descr="C:\Users\111\Desktop\Новая папка (2)\IMG_22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928802"/>
            <a:ext cx="2714644" cy="36191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488" y="1428736"/>
            <a:ext cx="30018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Упражнение «Чашечка»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111\Desktop\Новая папка (2)\IMG_22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786058"/>
            <a:ext cx="2928958" cy="39049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00760" y="2214554"/>
            <a:ext cx="28374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Упражнение </a:t>
            </a:r>
            <a:r>
              <a:rPr lang="ru-RU" sz="2000" b="1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Часики</a:t>
            </a:r>
            <a:r>
              <a:rPr lang="ru-RU" sz="2000" b="1" dirty="0" smtClean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285852" y="214290"/>
            <a:ext cx="685804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Упражнения  по методике Р. Г. Бушляковой.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714348" y="500042"/>
            <a:ext cx="821537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ПРОГОВАРИВАНИЕ СЛОВ ДОСТУПНОГО КЛАССА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2214554"/>
            <a:ext cx="2143140" cy="17145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Собираем по несколько слов из всех классов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2214554"/>
            <a:ext cx="2214578" cy="17145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Выясняем уровень речевых возможностей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86512" y="2214554"/>
            <a:ext cx="2357454" cy="17145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Учитываем зону ближайшего развития</a:t>
            </a:r>
            <a:endParaRPr lang="ru-RU" sz="200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2500298" y="3071810"/>
            <a:ext cx="500066" cy="35719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643570" y="3071810"/>
            <a:ext cx="500066" cy="35719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2" y="428604"/>
            <a:ext cx="857256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Классификация слоговой структуры слова А. К. Марковой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1.Двусложные слова из открытых слогов (дети, сова, вата)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2.Трехсложные слова из открытых слогов (малина, долина, поляна)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3.Односложные слова (дом, кот, кит)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4.Двухсложные слова с закрытым слогом на конце (диван, банан, мебель)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5.Двухсложные слова со стечением согласных в середине слова (банка, ветка, киска)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6.Двухсложные слова из закрытых слогов (компот, тюльпан, медведь)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7.Трехсложные слова с закрытым слогом на конце (бегемот, телефон, ананас)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8.Трехсложные слова со стечением согласных (яблоко, колбаса, конфета)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9.Трехсложные слова со стечением согласных и закрытым слогом на конце (кузнечик, садовник, апельсин)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10.Трехсложные слова с двумя стечениями согласных (матрешка, избушка, игрушки)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11.Односложные слова со стечением согласных в начале или  слова (шкаф, стол, винт)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12.Двухсложные слова с двумя  стечениями согласных (гнездо, птенцы, гвозди)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13.Четырехсложные слова из открытых слогов (черепаха, пианино, Буратино)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14.Четырехсложные слова со стечением согласных (остановка, воспитатель, земляника)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3000364" y="1142984"/>
            <a:ext cx="35004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«Веселый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паровоз»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111\Desktop\Новая папка (2)\IMG_2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71612"/>
            <a:ext cx="6715172" cy="503684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43042" y="214290"/>
            <a:ext cx="614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Упражнения и игры  по методике О. И. Крупенчук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3357554" y="428604"/>
            <a:ext cx="25002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«Лесенка»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111\Desktop\Новая папка (2)\IMG_2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14422"/>
            <a:ext cx="7270761" cy="5453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2500298" y="428604"/>
            <a:ext cx="3571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Услышь и исправь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Picture 3" descr="C:\Users\111\Desktop\Новая папка (2)\IMG_2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57298"/>
            <a:ext cx="7086673" cy="5314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Desktop\IMG_2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285860"/>
            <a:ext cx="3929090" cy="523830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14678" y="500042"/>
            <a:ext cx="28182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Упражнение «Часики»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14290"/>
            <a:ext cx="6572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ВИДЫ НАРУШЕНИЙ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СЛОГОВОЙ СТРУКТУРЫ СЛОВА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143240" y="4429132"/>
            <a:ext cx="2714644" cy="10001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Нарушение количества слогов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929322" y="1571612"/>
            <a:ext cx="3071802" cy="114300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Нарушение последовательности слогов 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0" y="1643050"/>
            <a:ext cx="2857520" cy="10001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Искажение структуры отдельного слога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86116" y="1785926"/>
            <a:ext cx="2285984" cy="114300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Антиципации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42844" y="4572008"/>
            <a:ext cx="2286016" cy="10001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Персеверации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643702" y="4714884"/>
            <a:ext cx="2357454" cy="92869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Контаминации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714480" y="5643578"/>
            <a:ext cx="1428760" cy="7143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элизия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715008" y="5572140"/>
            <a:ext cx="1571636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итерация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0" y="3071810"/>
            <a:ext cx="1785950" cy="7143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вставка согласных в слог </a:t>
            </a:r>
            <a:endParaRPr lang="ru-RU" sz="1600" dirty="0"/>
          </a:p>
        </p:txBody>
      </p:sp>
      <p:sp>
        <p:nvSpPr>
          <p:cNvPr id="32" name="Овал 31"/>
          <p:cNvSpPr/>
          <p:nvPr/>
        </p:nvSpPr>
        <p:spPr>
          <a:xfrm>
            <a:off x="1857356" y="3071810"/>
            <a:ext cx="1928826" cy="7858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сокращение стечения согласных</a:t>
            </a:r>
            <a:endParaRPr lang="ru-RU" sz="1600" dirty="0"/>
          </a:p>
        </p:txBody>
      </p:sp>
      <p:sp>
        <p:nvSpPr>
          <p:cNvPr id="39" name="Овал 38"/>
          <p:cNvSpPr/>
          <p:nvPr/>
        </p:nvSpPr>
        <p:spPr>
          <a:xfrm>
            <a:off x="4714876" y="2928934"/>
            <a:ext cx="2143140" cy="10001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перестановка слогов в слове </a:t>
            </a:r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7000892" y="2928934"/>
            <a:ext cx="2143108" cy="10001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перестановка   звуков соседних слогов </a:t>
            </a:r>
            <a:endParaRPr lang="ru-RU" sz="1600" dirty="0"/>
          </a:p>
        </p:txBody>
      </p:sp>
      <p:cxnSp>
        <p:nvCxnSpPr>
          <p:cNvPr id="42" name="Прямая со стрелкой 41"/>
          <p:cNvCxnSpPr/>
          <p:nvPr/>
        </p:nvCxnSpPr>
        <p:spPr>
          <a:xfrm rot="5400000">
            <a:off x="642910" y="2643182"/>
            <a:ext cx="428628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16200000" flipH="1">
            <a:off x="2107389" y="2607463"/>
            <a:ext cx="428628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10800000" flipV="1">
            <a:off x="6286512" y="2643182"/>
            <a:ext cx="428628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16200000" flipH="1">
            <a:off x="8358214" y="2571744"/>
            <a:ext cx="357190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5400000">
            <a:off x="2857488" y="5286388"/>
            <a:ext cx="428628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16200000" flipH="1">
            <a:off x="5643570" y="5357826"/>
            <a:ext cx="428628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трелка вниз 20"/>
          <p:cNvSpPr/>
          <p:nvPr/>
        </p:nvSpPr>
        <p:spPr>
          <a:xfrm>
            <a:off x="4286248" y="1214422"/>
            <a:ext cx="357190" cy="50006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1214414" y="1142984"/>
            <a:ext cx="357190" cy="50006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низ 22"/>
          <p:cNvSpPr/>
          <p:nvPr/>
        </p:nvSpPr>
        <p:spPr>
          <a:xfrm>
            <a:off x="7215206" y="1142984"/>
            <a:ext cx="357190" cy="42862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низ 23"/>
          <p:cNvSpPr/>
          <p:nvPr/>
        </p:nvSpPr>
        <p:spPr>
          <a:xfrm>
            <a:off x="4214810" y="3857628"/>
            <a:ext cx="357190" cy="42862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трелка вниз 24"/>
          <p:cNvSpPr/>
          <p:nvPr/>
        </p:nvSpPr>
        <p:spPr>
          <a:xfrm>
            <a:off x="1142976" y="4071942"/>
            <a:ext cx="357190" cy="42862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трелка вниз 25"/>
          <p:cNvSpPr/>
          <p:nvPr/>
        </p:nvSpPr>
        <p:spPr>
          <a:xfrm>
            <a:off x="7643834" y="4143380"/>
            <a:ext cx="357190" cy="42862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3143240" y="5857892"/>
            <a:ext cx="2786082" cy="10001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добавление слогообразующей гласной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rot="5400000">
            <a:off x="4358480" y="5642784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142844" y="214290"/>
            <a:ext cx="900115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компьютерных игр в логопедической работе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Информационные технологии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Овал 2"/>
          <p:cNvSpPr/>
          <p:nvPr/>
        </p:nvSpPr>
        <p:spPr>
          <a:xfrm>
            <a:off x="0" y="3000372"/>
            <a:ext cx="3500430" cy="171451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вносят игровые моменты к процесс коррекции речевых нарушений</a:t>
            </a:r>
            <a:endParaRPr lang="ru-RU" sz="2000" dirty="0"/>
          </a:p>
        </p:txBody>
      </p:sp>
      <p:sp>
        <p:nvSpPr>
          <p:cNvPr id="4" name="Овал 3"/>
          <p:cNvSpPr/>
          <p:nvPr/>
        </p:nvSpPr>
        <p:spPr>
          <a:xfrm>
            <a:off x="5500694" y="2928934"/>
            <a:ext cx="3500462" cy="17859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позволяют  дублировать необходимый тип упражнений и речевой материал</a:t>
            </a:r>
            <a:endParaRPr lang="ru-RU" sz="20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2857488" y="2071678"/>
            <a:ext cx="1285884" cy="785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857752" y="2071678"/>
            <a:ext cx="1214446" cy="714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428604"/>
            <a:ext cx="5204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Компьютерные ресурсы  позволяют</a:t>
            </a:r>
            <a:endParaRPr lang="ru-RU" sz="2400" u="sng" dirty="0"/>
          </a:p>
        </p:txBody>
      </p:sp>
      <p:sp>
        <p:nvSpPr>
          <p:cNvPr id="3" name="Овал 2"/>
          <p:cNvSpPr/>
          <p:nvPr/>
        </p:nvSpPr>
        <p:spPr>
          <a:xfrm>
            <a:off x="0" y="2500306"/>
            <a:ext cx="3286116" cy="15716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использовать различный стимульный материал</a:t>
            </a:r>
            <a:endParaRPr lang="ru-RU" sz="2000" dirty="0"/>
          </a:p>
        </p:txBody>
      </p:sp>
      <p:sp>
        <p:nvSpPr>
          <p:cNvPr id="4" name="Овал 3"/>
          <p:cNvSpPr/>
          <p:nvPr/>
        </p:nvSpPr>
        <p:spPr>
          <a:xfrm>
            <a:off x="6072166" y="2000240"/>
            <a:ext cx="3071834" cy="171451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работать на разных уровнях сложности</a:t>
            </a:r>
            <a:endParaRPr lang="ru-RU" sz="2000" dirty="0"/>
          </a:p>
        </p:txBody>
      </p:sp>
      <p:sp>
        <p:nvSpPr>
          <p:cNvPr id="5" name="Овал 4"/>
          <p:cNvSpPr/>
          <p:nvPr/>
        </p:nvSpPr>
        <p:spPr>
          <a:xfrm>
            <a:off x="1285852" y="4286256"/>
            <a:ext cx="3571900" cy="15716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осуществлять коррекцию восприятия, памяти, внимания, мышления </a:t>
            </a:r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5572100" y="4214818"/>
            <a:ext cx="3571900" cy="164307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создавать собственный дидактический материал</a:t>
            </a:r>
            <a:endParaRPr lang="ru-RU" sz="20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2928926" y="1785926"/>
            <a:ext cx="1071570" cy="571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357818" y="1643050"/>
            <a:ext cx="857256" cy="642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3178959" y="2536025"/>
            <a:ext cx="2000264" cy="9286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4464843" y="2678901"/>
            <a:ext cx="2143140" cy="785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7858180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Список использованной литературы</a:t>
            </a:r>
          </a:p>
          <a:p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Агранович З.Е. Логопедическая работа по преодолению нарушений слоговой структуры слов у детей. – СПб.: Детство-Пресс, 2001;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Бабина Г. В.,  СафонкинаН. Ю. Слоговая структура слова:  обследование и формирование у детей с недоразвитием речи;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Большакова С. Е. Преодоление нарушений слоговой структуры слова у детей. – М.: ТЦ Сфера, 2015;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Дедюхина Г. В. Работа над ритмом в логопедической практике. – М.: Айрис-пресс, 2006;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Крупенчук О. И. «Комплексная методика коррекции нарушений слоговой структуры слова».-СПб. :Изд. дом «Литера»,2014;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Лынская М. И. Формирование речевой деятельности у неговорящих детей с использованием инновационных технологий, М. Парадигма, 2012;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Могилева В. Н. Психофизиологические особенности дошкольника и их учет в работе с компьютером. – М.: Академия, 2007;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Четвертушкина Н. С. Слоговая структура слова: система коррекционных упражнений для детей 5-7 лет.- М., 2004.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0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ПРИЧИНЫ НАРУШЕНИЙ СЛОГОВОЙ СТРУКТУРЫ СЛОВА</a:t>
            </a:r>
            <a:endParaRPr lang="ru-RU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0" y="1214422"/>
            <a:ext cx="2928926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недостаточное развитие фонематического восприятия и слуха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857752" y="5143512"/>
            <a:ext cx="2928958" cy="121444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недостаточность артикуляционных возможностей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929322" y="1214422"/>
            <a:ext cx="3071834" cy="14287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сниженный уровень развития оптико-пространственной организации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0" y="3429000"/>
            <a:ext cx="350046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несформированность ритмической и динамической организации движений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714976" y="3286124"/>
            <a:ext cx="3429024" cy="150019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неспособность к серийно-последовательной обработке информации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571604" y="5143512"/>
            <a:ext cx="3214710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отсутствие или снижение мотивации к деятельности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10800000" flipV="1">
            <a:off x="2857488" y="1071546"/>
            <a:ext cx="1571636" cy="642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2214546" y="1285860"/>
            <a:ext cx="2500330" cy="20717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4214810" y="1357298"/>
            <a:ext cx="2571768" cy="18573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714876" y="1071546"/>
            <a:ext cx="1357322" cy="785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2107389" y="2678901"/>
            <a:ext cx="4071966" cy="8572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2893207" y="2750339"/>
            <a:ext cx="4071966" cy="714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929718" cy="84124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ДИАГНОСТИКА слоговой структуры слова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детей с ОНР (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р. р.)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" y="5214950"/>
            <a:ext cx="9144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Рисунок 1. Диагностика слоговой структуры слова у детей с ОНР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р. р.)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1-Добавление согласных в слог, 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2-Сокращение стечения согласных,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3-Элизии,  4-Итерации,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5-Перестановка слогов в слове,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6-Перестановка звуков соседних слогов, 7-Антиципации.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428860" y="1428736"/>
          <a:ext cx="5362598" cy="3162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84124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методики по коррекции слоговой структуры слова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14282" y="2071678"/>
            <a:ext cx="3286148" cy="15716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пространственных представлений у детей с ОНР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786446" y="1785926"/>
            <a:ext cx="3143272" cy="164307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ритмической способности через игровые приемы и упражнения;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785786" y="4214818"/>
            <a:ext cx="3714776" cy="192882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обучение детей правильному произношению слов различной слоговой структуры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786314" y="4286256"/>
            <a:ext cx="3714776" cy="192882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возникновение и поддержание устойчивой мотивации к деятельности у дошкольников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1714480" y="1142984"/>
            <a:ext cx="214314" cy="85725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143768" y="1142984"/>
            <a:ext cx="214314" cy="64294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643306" y="1785926"/>
            <a:ext cx="214314" cy="250033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286380" y="1714488"/>
            <a:ext cx="214314" cy="257176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571480"/>
            <a:ext cx="4718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ПОДГОТОВИТЕЛЬНЫЙ ЭТАП</a:t>
            </a:r>
          </a:p>
        </p:txBody>
      </p:sp>
      <p:sp>
        <p:nvSpPr>
          <p:cNvPr id="3" name="Овал 2"/>
          <p:cNvSpPr/>
          <p:nvPr/>
        </p:nvSpPr>
        <p:spPr>
          <a:xfrm>
            <a:off x="0" y="1928802"/>
            <a:ext cx="3000396" cy="128588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пространственных представлений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86116" y="3429000"/>
            <a:ext cx="2643206" cy="107157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ритмической способности</a:t>
            </a:r>
            <a:endParaRPr lang="ru-RU" sz="2000" dirty="0"/>
          </a:p>
        </p:txBody>
      </p:sp>
      <p:sp>
        <p:nvSpPr>
          <p:cNvPr id="5" name="Овал 4"/>
          <p:cNvSpPr/>
          <p:nvPr/>
        </p:nvSpPr>
        <p:spPr>
          <a:xfrm>
            <a:off x="5715008" y="2071678"/>
            <a:ext cx="3071834" cy="128588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динамической деятельности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2071670" y="1285860"/>
            <a:ext cx="2357454" cy="571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643438" y="1285860"/>
            <a:ext cx="2071702" cy="642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3644100" y="2213760"/>
            <a:ext cx="185738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8327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 ПРОСТРАНСТВЕННЫХ ПРЕДСТАВЛЕНИЙ</a:t>
            </a:r>
            <a:endParaRPr lang="ru-RU" sz="2400" b="1" dirty="0"/>
          </a:p>
        </p:txBody>
      </p:sp>
      <p:sp>
        <p:nvSpPr>
          <p:cNvPr id="3" name="Овал 2"/>
          <p:cNvSpPr/>
          <p:nvPr/>
        </p:nvSpPr>
        <p:spPr>
          <a:xfrm>
            <a:off x="0" y="1785926"/>
            <a:ext cx="3571868" cy="150019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представлений о пространстве собственного тела</a:t>
            </a:r>
            <a:endParaRPr lang="ru-RU" sz="2000" dirty="0"/>
          </a:p>
        </p:txBody>
      </p:sp>
      <p:sp>
        <p:nvSpPr>
          <p:cNvPr id="4" name="Овал 3"/>
          <p:cNvSpPr/>
          <p:nvPr/>
        </p:nvSpPr>
        <p:spPr>
          <a:xfrm>
            <a:off x="5643538" y="1571612"/>
            <a:ext cx="3500462" cy="164307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представлений о физическом пространстве</a:t>
            </a:r>
            <a:endParaRPr lang="ru-RU" sz="2000" dirty="0"/>
          </a:p>
        </p:txBody>
      </p:sp>
      <p:sp>
        <p:nvSpPr>
          <p:cNvPr id="5" name="Овал 4"/>
          <p:cNvSpPr/>
          <p:nvPr/>
        </p:nvSpPr>
        <p:spPr>
          <a:xfrm>
            <a:off x="3071802" y="3071810"/>
            <a:ext cx="4143404" cy="15716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лингвистических пространственных представлений </a:t>
            </a:r>
            <a:endParaRPr lang="ru-RU" sz="20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2857488" y="1142984"/>
            <a:ext cx="1357322" cy="714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500562" y="1142984"/>
            <a:ext cx="1428760" cy="571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3428992" y="2000240"/>
            <a:ext cx="2000264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932</TotalTime>
  <Words>1149</Words>
  <Application>Microsoft Office PowerPoint</Application>
  <PresentationFormat>Экран (4:3)</PresentationFormat>
  <Paragraphs>202</Paragraphs>
  <Slides>42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Трек</vt:lpstr>
      <vt:lpstr>Традиционные и современные   методы коррекции   слоговой структуры слова   у детей с ОНР   </vt:lpstr>
      <vt:lpstr>Слайд 2</vt:lpstr>
      <vt:lpstr>Слайд 3</vt:lpstr>
      <vt:lpstr>Слайд 4</vt:lpstr>
      <vt:lpstr>Слайд 5</vt:lpstr>
      <vt:lpstr>ДИАГНОСТИКА слоговой структуры слова  у детей с ОНР (III ур. р. р.) </vt:lpstr>
      <vt:lpstr>Задачи методики по коррекции слоговой структуры слова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Традиционные и современные методы коррекции слоговой структуры слова у детей с ОНР</dc:title>
  <dc:creator>111</dc:creator>
  <cp:lastModifiedBy>111</cp:lastModifiedBy>
  <cp:revision>92</cp:revision>
  <dcterms:created xsi:type="dcterms:W3CDTF">2015-11-24T09:26:45Z</dcterms:created>
  <dcterms:modified xsi:type="dcterms:W3CDTF">2016-01-13T13:37:46Z</dcterms:modified>
</cp:coreProperties>
</file>