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7" r:id="rId2"/>
    <p:sldId id="259" r:id="rId3"/>
    <p:sldId id="277" r:id="rId4"/>
    <p:sldId id="280" r:id="rId5"/>
    <p:sldId id="279" r:id="rId6"/>
    <p:sldId id="283" r:id="rId7"/>
    <p:sldId id="284" r:id="rId8"/>
    <p:sldId id="260" r:id="rId9"/>
    <p:sldId id="289" r:id="rId10"/>
    <p:sldId id="262" r:id="rId11"/>
    <p:sldId id="266" r:id="rId12"/>
    <p:sldId id="264" r:id="rId13"/>
    <p:sldId id="265" r:id="rId14"/>
    <p:sldId id="286" r:id="rId15"/>
    <p:sldId id="269" r:id="rId16"/>
    <p:sldId id="263" r:id="rId17"/>
    <p:sldId id="268" r:id="rId18"/>
    <p:sldId id="270" r:id="rId19"/>
    <p:sldId id="271" r:id="rId20"/>
    <p:sldId id="273" r:id="rId21"/>
    <p:sldId id="272" r:id="rId22"/>
    <p:sldId id="275" r:id="rId23"/>
    <p:sldId id="287" r:id="rId24"/>
    <p:sldId id="26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753805"/>
    <a:srgbClr val="CC0000"/>
    <a:srgbClr val="6C0000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68" autoAdjust="0"/>
  </p:normalViewPr>
  <p:slideViewPr>
    <p:cSldViewPr>
      <p:cViewPr varScale="1">
        <p:scale>
          <a:sx n="75" d="100"/>
          <a:sy n="75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51656-1EB4-4C44-9AAE-3DAC2F5CC3B0}" type="doc">
      <dgm:prSet loTypeId="urn:microsoft.com/office/officeart/2005/8/layout/target3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04A4B52-C347-479F-98D0-B44789AD42F6}">
      <dgm:prSet phldrT="[Текст]"/>
      <dgm:spPr/>
      <dgm:t>
        <a:bodyPr/>
        <a:lstStyle/>
        <a:p>
          <a:r>
            <a:rPr lang="ru-RU" smtClean="0"/>
            <a:t>Вид проекта</a:t>
          </a:r>
          <a:endParaRPr lang="ru-RU" dirty="0"/>
        </a:p>
      </dgm:t>
    </dgm:pt>
    <dgm:pt modelId="{851AEA14-1725-4D38-9108-67607494A467}" type="parTrans" cxnId="{7E4271C3-5FA6-4CC5-BC8E-04900FA1962C}">
      <dgm:prSet/>
      <dgm:spPr/>
      <dgm:t>
        <a:bodyPr/>
        <a:lstStyle/>
        <a:p>
          <a:endParaRPr lang="ru-RU"/>
        </a:p>
      </dgm:t>
    </dgm:pt>
    <dgm:pt modelId="{10938D10-F4E4-4E90-B172-B49F80F99982}" type="sibTrans" cxnId="{7E4271C3-5FA6-4CC5-BC8E-04900FA1962C}">
      <dgm:prSet/>
      <dgm:spPr/>
      <dgm:t>
        <a:bodyPr/>
        <a:lstStyle/>
        <a:p>
          <a:endParaRPr lang="ru-RU"/>
        </a:p>
      </dgm:t>
    </dgm:pt>
    <dgm:pt modelId="{69D1236D-5BFA-4688-884D-3D85CC343C79}">
      <dgm:prSet phldrT="[Текст]"/>
      <dgm:spPr/>
      <dgm:t>
        <a:bodyPr/>
        <a:lstStyle/>
        <a:p>
          <a:r>
            <a:rPr lang="ru-RU" dirty="0" smtClean="0"/>
            <a:t>Творческий</a:t>
          </a:r>
          <a:endParaRPr lang="ru-RU" dirty="0"/>
        </a:p>
      </dgm:t>
    </dgm:pt>
    <dgm:pt modelId="{F951D2BD-8903-4D7F-9B9E-C1D882469CFF}" type="parTrans" cxnId="{18E3350C-BB27-4949-82EC-0456A5579077}">
      <dgm:prSet/>
      <dgm:spPr/>
      <dgm:t>
        <a:bodyPr/>
        <a:lstStyle/>
        <a:p>
          <a:endParaRPr lang="ru-RU"/>
        </a:p>
      </dgm:t>
    </dgm:pt>
    <dgm:pt modelId="{31F86FD9-4537-49D8-989B-B563C10BDEB6}" type="sibTrans" cxnId="{18E3350C-BB27-4949-82EC-0456A5579077}">
      <dgm:prSet/>
      <dgm:spPr/>
      <dgm:t>
        <a:bodyPr/>
        <a:lstStyle/>
        <a:p>
          <a:endParaRPr lang="ru-RU"/>
        </a:p>
      </dgm:t>
    </dgm:pt>
    <dgm:pt modelId="{8834EED6-9C7E-4281-85C3-D7480A7F7F1B}">
      <dgm:prSet phldrT="[Текст]"/>
      <dgm:spPr/>
      <dgm:t>
        <a:bodyPr/>
        <a:lstStyle/>
        <a:p>
          <a:r>
            <a:rPr lang="ru-RU" dirty="0" smtClean="0"/>
            <a:t>Срок</a:t>
          </a:r>
          <a:endParaRPr lang="ru-RU" dirty="0"/>
        </a:p>
      </dgm:t>
    </dgm:pt>
    <dgm:pt modelId="{68EF5A80-1FB8-4DDE-A055-5D4B4F996922}" type="parTrans" cxnId="{6913843E-27F1-40E4-9BD5-C7A6A2C382F0}">
      <dgm:prSet/>
      <dgm:spPr/>
      <dgm:t>
        <a:bodyPr/>
        <a:lstStyle/>
        <a:p>
          <a:endParaRPr lang="ru-RU"/>
        </a:p>
      </dgm:t>
    </dgm:pt>
    <dgm:pt modelId="{94D7B744-D284-4986-87E6-55C82131206D}" type="sibTrans" cxnId="{6913843E-27F1-40E4-9BD5-C7A6A2C382F0}">
      <dgm:prSet/>
      <dgm:spPr/>
      <dgm:t>
        <a:bodyPr/>
        <a:lstStyle/>
        <a:p>
          <a:endParaRPr lang="ru-RU"/>
        </a:p>
      </dgm:t>
    </dgm:pt>
    <dgm:pt modelId="{5DD0D4D9-7A93-46EF-A04E-3FAFF47EB644}">
      <dgm:prSet phldrT="[Текст]"/>
      <dgm:spPr/>
      <dgm:t>
        <a:bodyPr/>
        <a:lstStyle/>
        <a:p>
          <a:r>
            <a:rPr lang="ru-RU" dirty="0" smtClean="0"/>
            <a:t>Долгосрочный</a:t>
          </a:r>
          <a:endParaRPr lang="ru-RU" dirty="0"/>
        </a:p>
      </dgm:t>
    </dgm:pt>
    <dgm:pt modelId="{0384CF12-C450-4ADC-9436-C935D1CDA87D}" type="parTrans" cxnId="{918354B3-6611-4466-8597-A7D86CB2A118}">
      <dgm:prSet/>
      <dgm:spPr/>
      <dgm:t>
        <a:bodyPr/>
        <a:lstStyle/>
        <a:p>
          <a:endParaRPr lang="ru-RU"/>
        </a:p>
      </dgm:t>
    </dgm:pt>
    <dgm:pt modelId="{9681BF0A-4413-4551-9102-4175C35C9B02}" type="sibTrans" cxnId="{918354B3-6611-4466-8597-A7D86CB2A118}">
      <dgm:prSet/>
      <dgm:spPr/>
      <dgm:t>
        <a:bodyPr/>
        <a:lstStyle/>
        <a:p>
          <a:endParaRPr lang="ru-RU"/>
        </a:p>
      </dgm:t>
    </dgm:pt>
    <dgm:pt modelId="{91C5F2E5-B0E1-40C9-A0CA-39ECF337FC84}">
      <dgm:prSet phldrT="[Текст]"/>
      <dgm:spPr/>
      <dgm:t>
        <a:bodyPr/>
        <a:lstStyle/>
        <a:p>
          <a:r>
            <a:rPr lang="ru-RU" dirty="0" smtClean="0"/>
            <a:t>Целевая группа</a:t>
          </a:r>
          <a:endParaRPr lang="ru-RU" dirty="0"/>
        </a:p>
      </dgm:t>
    </dgm:pt>
    <dgm:pt modelId="{12A29FAE-11D6-4C65-ABA5-2D48384C22E9}" type="parTrans" cxnId="{7EA788F0-AAD3-4ED6-8242-DA6D75B97FA7}">
      <dgm:prSet/>
      <dgm:spPr/>
      <dgm:t>
        <a:bodyPr/>
        <a:lstStyle/>
        <a:p>
          <a:endParaRPr lang="ru-RU"/>
        </a:p>
      </dgm:t>
    </dgm:pt>
    <dgm:pt modelId="{A1C94207-C9E3-4D87-8C66-F65F64CF618A}" type="sibTrans" cxnId="{7EA788F0-AAD3-4ED6-8242-DA6D75B97FA7}">
      <dgm:prSet/>
      <dgm:spPr/>
      <dgm:t>
        <a:bodyPr/>
        <a:lstStyle/>
        <a:p>
          <a:endParaRPr lang="ru-RU"/>
        </a:p>
      </dgm:t>
    </dgm:pt>
    <dgm:pt modelId="{1C72E766-3453-48CA-ADE2-B96894368933}">
      <dgm:prSet phldrT="[Текст]"/>
      <dgm:spPr/>
      <dgm:t>
        <a:bodyPr/>
        <a:lstStyle/>
        <a:p>
          <a:r>
            <a:rPr lang="ru-RU" dirty="0" smtClean="0"/>
            <a:t>Дети младшего дошкольного возраста</a:t>
          </a:r>
          <a:endParaRPr lang="ru-RU" dirty="0"/>
        </a:p>
      </dgm:t>
    </dgm:pt>
    <dgm:pt modelId="{51B21EAC-FF5E-4A8E-810D-38CC75013D65}" type="parTrans" cxnId="{D84418BF-C03B-48B5-B1D9-D97E5FD8231A}">
      <dgm:prSet/>
      <dgm:spPr/>
      <dgm:t>
        <a:bodyPr/>
        <a:lstStyle/>
        <a:p>
          <a:endParaRPr lang="ru-RU"/>
        </a:p>
      </dgm:t>
    </dgm:pt>
    <dgm:pt modelId="{1B6A77B7-4B92-4A22-B834-34CDA066A099}" type="sibTrans" cxnId="{D84418BF-C03B-48B5-B1D9-D97E5FD8231A}">
      <dgm:prSet/>
      <dgm:spPr/>
      <dgm:t>
        <a:bodyPr/>
        <a:lstStyle/>
        <a:p>
          <a:endParaRPr lang="ru-RU"/>
        </a:p>
      </dgm:t>
    </dgm:pt>
    <dgm:pt modelId="{1E3175CC-B496-49AD-9BED-301E84F99740}">
      <dgm:prSet phldrT="[Текст]"/>
      <dgm:spPr/>
      <dgm:t>
        <a:bodyPr/>
        <a:lstStyle/>
        <a:p>
          <a:r>
            <a:rPr lang="ru-RU" dirty="0" smtClean="0"/>
            <a:t>Семьи воспитанников</a:t>
          </a:r>
          <a:endParaRPr lang="ru-RU" dirty="0"/>
        </a:p>
      </dgm:t>
    </dgm:pt>
    <dgm:pt modelId="{6D8FB846-8EE3-4F03-885C-2C6AE65DCD0C}" type="parTrans" cxnId="{D282C31A-ADCE-41D8-BD8B-D9060CDA9E64}">
      <dgm:prSet/>
      <dgm:spPr/>
      <dgm:t>
        <a:bodyPr/>
        <a:lstStyle/>
        <a:p>
          <a:endParaRPr lang="ru-RU"/>
        </a:p>
      </dgm:t>
    </dgm:pt>
    <dgm:pt modelId="{00648D9F-17FE-4EA0-9663-E45174875C0E}" type="sibTrans" cxnId="{D282C31A-ADCE-41D8-BD8B-D9060CDA9E64}">
      <dgm:prSet/>
      <dgm:spPr/>
      <dgm:t>
        <a:bodyPr/>
        <a:lstStyle/>
        <a:p>
          <a:endParaRPr lang="ru-RU"/>
        </a:p>
      </dgm:t>
    </dgm:pt>
    <dgm:pt modelId="{3E888F02-A29F-463C-8D7A-16E7B66CE602}">
      <dgm:prSet phldrT="[Текст]"/>
      <dgm:spPr/>
      <dgm:t>
        <a:bodyPr/>
        <a:lstStyle/>
        <a:p>
          <a:r>
            <a:rPr lang="ru-RU" dirty="0" smtClean="0"/>
            <a:t>Педагоги детского сада</a:t>
          </a:r>
          <a:endParaRPr lang="ru-RU" dirty="0"/>
        </a:p>
      </dgm:t>
    </dgm:pt>
    <dgm:pt modelId="{50E9B19A-7F96-443C-9C86-B1534EE6C871}" type="parTrans" cxnId="{E46C72AF-B75F-4174-8065-4EB4A299E130}">
      <dgm:prSet/>
      <dgm:spPr/>
      <dgm:t>
        <a:bodyPr/>
        <a:lstStyle/>
        <a:p>
          <a:endParaRPr lang="ru-RU"/>
        </a:p>
      </dgm:t>
    </dgm:pt>
    <dgm:pt modelId="{302908C4-E190-4DFA-A931-C57D922C5125}" type="sibTrans" cxnId="{E46C72AF-B75F-4174-8065-4EB4A299E130}">
      <dgm:prSet/>
      <dgm:spPr/>
      <dgm:t>
        <a:bodyPr/>
        <a:lstStyle/>
        <a:p>
          <a:endParaRPr lang="ru-RU"/>
        </a:p>
      </dgm:t>
    </dgm:pt>
    <dgm:pt modelId="{D355E022-09B5-49AD-BCAC-AE96F07A0688}" type="pres">
      <dgm:prSet presAssocID="{15F51656-1EB4-4C44-9AAE-3DAC2F5CC3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02DCA8-996F-4FE5-8FB9-A3E1C7BFD5F0}" type="pres">
      <dgm:prSet presAssocID="{404A4B52-C347-479F-98D0-B44789AD42F6}" presName="circle1" presStyleLbl="node1" presStyleIdx="0" presStyleCnt="3"/>
      <dgm:spPr/>
    </dgm:pt>
    <dgm:pt modelId="{FA8ACD13-62B1-4094-B53D-5DDB0CF842BA}" type="pres">
      <dgm:prSet presAssocID="{404A4B52-C347-479F-98D0-B44789AD42F6}" presName="space" presStyleCnt="0"/>
      <dgm:spPr/>
    </dgm:pt>
    <dgm:pt modelId="{EE0AB83D-5DC1-40E9-A5E1-970419137E30}" type="pres">
      <dgm:prSet presAssocID="{404A4B52-C347-479F-98D0-B44789AD42F6}" presName="rect1" presStyleLbl="alignAcc1" presStyleIdx="0" presStyleCnt="3" custLinFactNeighborX="2" custLinFactNeighborY="-198"/>
      <dgm:spPr/>
      <dgm:t>
        <a:bodyPr/>
        <a:lstStyle/>
        <a:p>
          <a:endParaRPr lang="ru-RU"/>
        </a:p>
      </dgm:t>
    </dgm:pt>
    <dgm:pt modelId="{0D57C9B5-0C07-4087-9480-561A1976DFCF}" type="pres">
      <dgm:prSet presAssocID="{8834EED6-9C7E-4281-85C3-D7480A7F7F1B}" presName="vertSpace2" presStyleLbl="node1" presStyleIdx="0" presStyleCnt="3"/>
      <dgm:spPr/>
    </dgm:pt>
    <dgm:pt modelId="{3C208854-A0E4-4674-B120-EFBF37FE9BFF}" type="pres">
      <dgm:prSet presAssocID="{8834EED6-9C7E-4281-85C3-D7480A7F7F1B}" presName="circle2" presStyleLbl="node1" presStyleIdx="1" presStyleCnt="3"/>
      <dgm:spPr/>
    </dgm:pt>
    <dgm:pt modelId="{64D797C1-6CFD-41B7-BB3B-1DC63180C1C6}" type="pres">
      <dgm:prSet presAssocID="{8834EED6-9C7E-4281-85C3-D7480A7F7F1B}" presName="rect2" presStyleLbl="alignAcc1" presStyleIdx="1" presStyleCnt="3"/>
      <dgm:spPr/>
      <dgm:t>
        <a:bodyPr/>
        <a:lstStyle/>
        <a:p>
          <a:endParaRPr lang="ru-RU"/>
        </a:p>
      </dgm:t>
    </dgm:pt>
    <dgm:pt modelId="{5BA91BEB-27EB-477D-9B23-ADDED7170BE6}" type="pres">
      <dgm:prSet presAssocID="{91C5F2E5-B0E1-40C9-A0CA-39ECF337FC84}" presName="vertSpace3" presStyleLbl="node1" presStyleIdx="1" presStyleCnt="3"/>
      <dgm:spPr/>
    </dgm:pt>
    <dgm:pt modelId="{6A01AB49-2F18-4F6E-8118-0534ED2406DE}" type="pres">
      <dgm:prSet presAssocID="{91C5F2E5-B0E1-40C9-A0CA-39ECF337FC84}" presName="circle3" presStyleLbl="node1" presStyleIdx="2" presStyleCnt="3"/>
      <dgm:spPr/>
    </dgm:pt>
    <dgm:pt modelId="{89583832-818D-42D0-83CE-7C93A84F2F19}" type="pres">
      <dgm:prSet presAssocID="{91C5F2E5-B0E1-40C9-A0CA-39ECF337FC84}" presName="rect3" presStyleLbl="alignAcc1" presStyleIdx="2" presStyleCnt="3"/>
      <dgm:spPr/>
      <dgm:t>
        <a:bodyPr/>
        <a:lstStyle/>
        <a:p>
          <a:endParaRPr lang="ru-RU"/>
        </a:p>
      </dgm:t>
    </dgm:pt>
    <dgm:pt modelId="{3EABF3AC-4FD2-473F-827D-9C99244B9C5D}" type="pres">
      <dgm:prSet presAssocID="{404A4B52-C347-479F-98D0-B44789AD42F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5B08B-B379-4F5D-886F-4D59CC34536B}" type="pres">
      <dgm:prSet presAssocID="{404A4B52-C347-479F-98D0-B44789AD42F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3395C-4A81-4F27-851D-FF5AE174BB81}" type="pres">
      <dgm:prSet presAssocID="{8834EED6-9C7E-4281-85C3-D7480A7F7F1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37DE1-D300-4621-8277-0CCD74B576DD}" type="pres">
      <dgm:prSet presAssocID="{8834EED6-9C7E-4281-85C3-D7480A7F7F1B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C03EB-CC45-4C3E-9C9F-3D3B5C1F4912}" type="pres">
      <dgm:prSet presAssocID="{91C5F2E5-B0E1-40C9-A0CA-39ECF337FC8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D2F10-1C27-44F1-9553-1E37FE9F605C}" type="pres">
      <dgm:prSet presAssocID="{91C5F2E5-B0E1-40C9-A0CA-39ECF337FC8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625C21-80A0-4910-B017-7BC7306FB5CC}" type="presOf" srcId="{8834EED6-9C7E-4281-85C3-D7480A7F7F1B}" destId="{D733395C-4A81-4F27-851D-FF5AE174BB81}" srcOrd="1" destOrd="0" presId="urn:microsoft.com/office/officeart/2005/8/layout/target3"/>
    <dgm:cxn modelId="{FF9D0C45-8C21-4610-BCF2-0F9503F5713B}" type="presOf" srcId="{91C5F2E5-B0E1-40C9-A0CA-39ECF337FC84}" destId="{89583832-818D-42D0-83CE-7C93A84F2F19}" srcOrd="0" destOrd="0" presId="urn:microsoft.com/office/officeart/2005/8/layout/target3"/>
    <dgm:cxn modelId="{3D96A1DD-64A9-40C1-B0B9-9CB64A71559A}" type="presOf" srcId="{69D1236D-5BFA-4688-884D-3D85CC343C79}" destId="{DFA5B08B-B379-4F5D-886F-4D59CC34536B}" srcOrd="0" destOrd="0" presId="urn:microsoft.com/office/officeart/2005/8/layout/target3"/>
    <dgm:cxn modelId="{7EA788F0-AAD3-4ED6-8242-DA6D75B97FA7}" srcId="{15F51656-1EB4-4C44-9AAE-3DAC2F5CC3B0}" destId="{91C5F2E5-B0E1-40C9-A0CA-39ECF337FC84}" srcOrd="2" destOrd="0" parTransId="{12A29FAE-11D6-4C65-ABA5-2D48384C22E9}" sibTransId="{A1C94207-C9E3-4D87-8C66-F65F64CF618A}"/>
    <dgm:cxn modelId="{D1F628E1-134E-43B0-85BF-E873B4F9DABE}" type="presOf" srcId="{404A4B52-C347-479F-98D0-B44789AD42F6}" destId="{EE0AB83D-5DC1-40E9-A5E1-970419137E30}" srcOrd="0" destOrd="0" presId="urn:microsoft.com/office/officeart/2005/8/layout/target3"/>
    <dgm:cxn modelId="{8E1EE5F3-EAA4-48D1-ACA2-2C432B8C0D26}" type="presOf" srcId="{91C5F2E5-B0E1-40C9-A0CA-39ECF337FC84}" destId="{8D2C03EB-CC45-4C3E-9C9F-3D3B5C1F4912}" srcOrd="1" destOrd="0" presId="urn:microsoft.com/office/officeart/2005/8/layout/target3"/>
    <dgm:cxn modelId="{E46C72AF-B75F-4174-8065-4EB4A299E130}" srcId="{91C5F2E5-B0E1-40C9-A0CA-39ECF337FC84}" destId="{3E888F02-A29F-463C-8D7A-16E7B66CE602}" srcOrd="2" destOrd="0" parTransId="{50E9B19A-7F96-443C-9C86-B1534EE6C871}" sibTransId="{302908C4-E190-4DFA-A931-C57D922C5125}"/>
    <dgm:cxn modelId="{D84418BF-C03B-48B5-B1D9-D97E5FD8231A}" srcId="{91C5F2E5-B0E1-40C9-A0CA-39ECF337FC84}" destId="{1C72E766-3453-48CA-ADE2-B96894368933}" srcOrd="0" destOrd="0" parTransId="{51B21EAC-FF5E-4A8E-810D-38CC75013D65}" sibTransId="{1B6A77B7-4B92-4A22-B834-34CDA066A099}"/>
    <dgm:cxn modelId="{918354B3-6611-4466-8597-A7D86CB2A118}" srcId="{8834EED6-9C7E-4281-85C3-D7480A7F7F1B}" destId="{5DD0D4D9-7A93-46EF-A04E-3FAFF47EB644}" srcOrd="0" destOrd="0" parTransId="{0384CF12-C450-4ADC-9436-C935D1CDA87D}" sibTransId="{9681BF0A-4413-4551-9102-4175C35C9B02}"/>
    <dgm:cxn modelId="{18E3350C-BB27-4949-82EC-0456A5579077}" srcId="{404A4B52-C347-479F-98D0-B44789AD42F6}" destId="{69D1236D-5BFA-4688-884D-3D85CC343C79}" srcOrd="0" destOrd="0" parTransId="{F951D2BD-8903-4D7F-9B9E-C1D882469CFF}" sibTransId="{31F86FD9-4537-49D8-989B-B563C10BDEB6}"/>
    <dgm:cxn modelId="{6913843E-27F1-40E4-9BD5-C7A6A2C382F0}" srcId="{15F51656-1EB4-4C44-9AAE-3DAC2F5CC3B0}" destId="{8834EED6-9C7E-4281-85C3-D7480A7F7F1B}" srcOrd="1" destOrd="0" parTransId="{68EF5A80-1FB8-4DDE-A055-5D4B4F996922}" sibTransId="{94D7B744-D284-4986-87E6-55C82131206D}"/>
    <dgm:cxn modelId="{D282C31A-ADCE-41D8-BD8B-D9060CDA9E64}" srcId="{91C5F2E5-B0E1-40C9-A0CA-39ECF337FC84}" destId="{1E3175CC-B496-49AD-9BED-301E84F99740}" srcOrd="1" destOrd="0" parTransId="{6D8FB846-8EE3-4F03-885C-2C6AE65DCD0C}" sibTransId="{00648D9F-17FE-4EA0-9663-E45174875C0E}"/>
    <dgm:cxn modelId="{638BA346-7492-4E1E-8B5B-F4A8F788C437}" type="presOf" srcId="{1C72E766-3453-48CA-ADE2-B96894368933}" destId="{88DD2F10-1C27-44F1-9553-1E37FE9F605C}" srcOrd="0" destOrd="0" presId="urn:microsoft.com/office/officeart/2005/8/layout/target3"/>
    <dgm:cxn modelId="{F81293D1-AD06-4301-8560-6DEB447C8662}" type="presOf" srcId="{5DD0D4D9-7A93-46EF-A04E-3FAFF47EB644}" destId="{26E37DE1-D300-4621-8277-0CCD74B576DD}" srcOrd="0" destOrd="0" presId="urn:microsoft.com/office/officeart/2005/8/layout/target3"/>
    <dgm:cxn modelId="{FBA98043-A12C-4E80-AC0B-1168F869BBFC}" type="presOf" srcId="{8834EED6-9C7E-4281-85C3-D7480A7F7F1B}" destId="{64D797C1-6CFD-41B7-BB3B-1DC63180C1C6}" srcOrd="0" destOrd="0" presId="urn:microsoft.com/office/officeart/2005/8/layout/target3"/>
    <dgm:cxn modelId="{31756FDD-F535-4F50-BF2B-1B3DC2724D47}" type="presOf" srcId="{15F51656-1EB4-4C44-9AAE-3DAC2F5CC3B0}" destId="{D355E022-09B5-49AD-BCAC-AE96F07A0688}" srcOrd="0" destOrd="0" presId="urn:microsoft.com/office/officeart/2005/8/layout/target3"/>
    <dgm:cxn modelId="{058967F9-3B2C-4568-BF3C-E20D9FE8F548}" type="presOf" srcId="{404A4B52-C347-479F-98D0-B44789AD42F6}" destId="{3EABF3AC-4FD2-473F-827D-9C99244B9C5D}" srcOrd="1" destOrd="0" presId="urn:microsoft.com/office/officeart/2005/8/layout/target3"/>
    <dgm:cxn modelId="{0722C32C-48FB-402B-9E36-90CF1759D4CD}" type="presOf" srcId="{1E3175CC-B496-49AD-9BED-301E84F99740}" destId="{88DD2F10-1C27-44F1-9553-1E37FE9F605C}" srcOrd="0" destOrd="1" presId="urn:microsoft.com/office/officeart/2005/8/layout/target3"/>
    <dgm:cxn modelId="{81F32B90-F017-41DB-9596-1BD3157433FB}" type="presOf" srcId="{3E888F02-A29F-463C-8D7A-16E7B66CE602}" destId="{88DD2F10-1C27-44F1-9553-1E37FE9F605C}" srcOrd="0" destOrd="2" presId="urn:microsoft.com/office/officeart/2005/8/layout/target3"/>
    <dgm:cxn modelId="{7E4271C3-5FA6-4CC5-BC8E-04900FA1962C}" srcId="{15F51656-1EB4-4C44-9AAE-3DAC2F5CC3B0}" destId="{404A4B52-C347-479F-98D0-B44789AD42F6}" srcOrd="0" destOrd="0" parTransId="{851AEA14-1725-4D38-9108-67607494A467}" sibTransId="{10938D10-F4E4-4E90-B172-B49F80F99982}"/>
    <dgm:cxn modelId="{CEE3A37B-977C-4052-ACEB-110B526281AD}" type="presParOf" srcId="{D355E022-09B5-49AD-BCAC-AE96F07A0688}" destId="{A402DCA8-996F-4FE5-8FB9-A3E1C7BFD5F0}" srcOrd="0" destOrd="0" presId="urn:microsoft.com/office/officeart/2005/8/layout/target3"/>
    <dgm:cxn modelId="{97706FA6-EB30-449B-9CB2-9D5241736DF5}" type="presParOf" srcId="{D355E022-09B5-49AD-BCAC-AE96F07A0688}" destId="{FA8ACD13-62B1-4094-B53D-5DDB0CF842BA}" srcOrd="1" destOrd="0" presId="urn:microsoft.com/office/officeart/2005/8/layout/target3"/>
    <dgm:cxn modelId="{3F476F7A-320E-42C4-9AAB-DEFB9233D290}" type="presParOf" srcId="{D355E022-09B5-49AD-BCAC-AE96F07A0688}" destId="{EE0AB83D-5DC1-40E9-A5E1-970419137E30}" srcOrd="2" destOrd="0" presId="urn:microsoft.com/office/officeart/2005/8/layout/target3"/>
    <dgm:cxn modelId="{F84C399E-B822-43C6-9E1A-A73299C891EE}" type="presParOf" srcId="{D355E022-09B5-49AD-BCAC-AE96F07A0688}" destId="{0D57C9B5-0C07-4087-9480-561A1976DFCF}" srcOrd="3" destOrd="0" presId="urn:microsoft.com/office/officeart/2005/8/layout/target3"/>
    <dgm:cxn modelId="{1861BFA6-57AF-41F9-A25E-6078834D3A54}" type="presParOf" srcId="{D355E022-09B5-49AD-BCAC-AE96F07A0688}" destId="{3C208854-A0E4-4674-B120-EFBF37FE9BFF}" srcOrd="4" destOrd="0" presId="urn:microsoft.com/office/officeart/2005/8/layout/target3"/>
    <dgm:cxn modelId="{60600CB1-FC2B-45A0-8F3B-59445A521ED8}" type="presParOf" srcId="{D355E022-09B5-49AD-BCAC-AE96F07A0688}" destId="{64D797C1-6CFD-41B7-BB3B-1DC63180C1C6}" srcOrd="5" destOrd="0" presId="urn:microsoft.com/office/officeart/2005/8/layout/target3"/>
    <dgm:cxn modelId="{6E53D5F4-CF65-4506-B287-FDC2C35A17BC}" type="presParOf" srcId="{D355E022-09B5-49AD-BCAC-AE96F07A0688}" destId="{5BA91BEB-27EB-477D-9B23-ADDED7170BE6}" srcOrd="6" destOrd="0" presId="urn:microsoft.com/office/officeart/2005/8/layout/target3"/>
    <dgm:cxn modelId="{45091397-4556-45E2-94C4-D40F5D885BA0}" type="presParOf" srcId="{D355E022-09B5-49AD-BCAC-AE96F07A0688}" destId="{6A01AB49-2F18-4F6E-8118-0534ED2406DE}" srcOrd="7" destOrd="0" presId="urn:microsoft.com/office/officeart/2005/8/layout/target3"/>
    <dgm:cxn modelId="{6B6F5FE8-7749-47EA-8D33-73D7DD61764C}" type="presParOf" srcId="{D355E022-09B5-49AD-BCAC-AE96F07A0688}" destId="{89583832-818D-42D0-83CE-7C93A84F2F19}" srcOrd="8" destOrd="0" presId="urn:microsoft.com/office/officeart/2005/8/layout/target3"/>
    <dgm:cxn modelId="{A29AA0A8-5B6F-4BA1-861A-07E96C7DABFD}" type="presParOf" srcId="{D355E022-09B5-49AD-BCAC-AE96F07A0688}" destId="{3EABF3AC-4FD2-473F-827D-9C99244B9C5D}" srcOrd="9" destOrd="0" presId="urn:microsoft.com/office/officeart/2005/8/layout/target3"/>
    <dgm:cxn modelId="{577B2D6B-5C1E-44AF-8256-536A9439F57B}" type="presParOf" srcId="{D355E022-09B5-49AD-BCAC-AE96F07A0688}" destId="{DFA5B08B-B379-4F5D-886F-4D59CC34536B}" srcOrd="10" destOrd="0" presId="urn:microsoft.com/office/officeart/2005/8/layout/target3"/>
    <dgm:cxn modelId="{829F9936-E405-41E3-88FC-70B174DA3BF0}" type="presParOf" srcId="{D355E022-09B5-49AD-BCAC-AE96F07A0688}" destId="{D733395C-4A81-4F27-851D-FF5AE174BB81}" srcOrd="11" destOrd="0" presId="urn:microsoft.com/office/officeart/2005/8/layout/target3"/>
    <dgm:cxn modelId="{6E698A0D-879E-4DDC-9F75-AE35B7F5544D}" type="presParOf" srcId="{D355E022-09B5-49AD-BCAC-AE96F07A0688}" destId="{26E37DE1-D300-4621-8277-0CCD74B576DD}" srcOrd="12" destOrd="0" presId="urn:microsoft.com/office/officeart/2005/8/layout/target3"/>
    <dgm:cxn modelId="{C09AA6E3-B5B4-469B-BD41-85E139006A9C}" type="presParOf" srcId="{D355E022-09B5-49AD-BCAC-AE96F07A0688}" destId="{8D2C03EB-CC45-4C3E-9C9F-3D3B5C1F4912}" srcOrd="13" destOrd="0" presId="urn:microsoft.com/office/officeart/2005/8/layout/target3"/>
    <dgm:cxn modelId="{D6FF87B9-B33C-4A63-8043-302F67A5E400}" type="presParOf" srcId="{D355E022-09B5-49AD-BCAC-AE96F07A0688}" destId="{88DD2F10-1C27-44F1-9553-1E37FE9F605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2DCA8-996F-4FE5-8FB9-A3E1C7BFD5F0}">
      <dsp:nvSpPr>
        <dsp:cNvPr id="0" name=""/>
        <dsp:cNvSpPr/>
      </dsp:nvSpPr>
      <dsp:spPr>
        <a:xfrm>
          <a:off x="0" y="152005"/>
          <a:ext cx="4032244" cy="4032244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AB83D-5DC1-40E9-A5E1-970419137E30}">
      <dsp:nvSpPr>
        <dsp:cNvPr id="0" name=""/>
        <dsp:cNvSpPr/>
      </dsp:nvSpPr>
      <dsp:spPr>
        <a:xfrm>
          <a:off x="2016122" y="144021"/>
          <a:ext cx="4704285" cy="40322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Вид проекта</a:t>
          </a:r>
          <a:endParaRPr lang="ru-RU" sz="3500" kern="1200" dirty="0"/>
        </a:p>
      </dsp:txBody>
      <dsp:txXfrm>
        <a:off x="2016122" y="144021"/>
        <a:ext cx="2352142" cy="1209676"/>
      </dsp:txXfrm>
    </dsp:sp>
    <dsp:sp modelId="{3C208854-A0E4-4674-B120-EFBF37FE9BFF}">
      <dsp:nvSpPr>
        <dsp:cNvPr id="0" name=""/>
        <dsp:cNvSpPr/>
      </dsp:nvSpPr>
      <dsp:spPr>
        <a:xfrm>
          <a:off x="705644" y="1361681"/>
          <a:ext cx="2620956" cy="262095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797C1-6CFD-41B7-BB3B-1DC63180C1C6}">
      <dsp:nvSpPr>
        <dsp:cNvPr id="0" name=""/>
        <dsp:cNvSpPr/>
      </dsp:nvSpPr>
      <dsp:spPr>
        <a:xfrm>
          <a:off x="2016122" y="1361681"/>
          <a:ext cx="4704285" cy="26209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Срок</a:t>
          </a:r>
          <a:endParaRPr lang="ru-RU" sz="3500" kern="1200" dirty="0"/>
        </a:p>
      </dsp:txBody>
      <dsp:txXfrm>
        <a:off x="2016122" y="1361681"/>
        <a:ext cx="2352142" cy="1209672"/>
      </dsp:txXfrm>
    </dsp:sp>
    <dsp:sp modelId="{6A01AB49-2F18-4F6E-8118-0534ED2406DE}">
      <dsp:nvSpPr>
        <dsp:cNvPr id="0" name=""/>
        <dsp:cNvSpPr/>
      </dsp:nvSpPr>
      <dsp:spPr>
        <a:xfrm>
          <a:off x="1411286" y="2571353"/>
          <a:ext cx="1209672" cy="120967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83832-818D-42D0-83CE-7C93A84F2F19}">
      <dsp:nvSpPr>
        <dsp:cNvPr id="0" name=""/>
        <dsp:cNvSpPr/>
      </dsp:nvSpPr>
      <dsp:spPr>
        <a:xfrm>
          <a:off x="2016122" y="2571353"/>
          <a:ext cx="4704285" cy="12096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Целевая группа</a:t>
          </a:r>
          <a:endParaRPr lang="ru-RU" sz="3500" kern="1200" dirty="0"/>
        </a:p>
      </dsp:txBody>
      <dsp:txXfrm>
        <a:off x="2016122" y="2571353"/>
        <a:ext cx="2352142" cy="1209672"/>
      </dsp:txXfrm>
    </dsp:sp>
    <dsp:sp modelId="{DFA5B08B-B379-4F5D-886F-4D59CC34536B}">
      <dsp:nvSpPr>
        <dsp:cNvPr id="0" name=""/>
        <dsp:cNvSpPr/>
      </dsp:nvSpPr>
      <dsp:spPr>
        <a:xfrm>
          <a:off x="4368265" y="152005"/>
          <a:ext cx="2352142" cy="12096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Творческий</a:t>
          </a:r>
          <a:endParaRPr lang="ru-RU" sz="1600" kern="1200" dirty="0"/>
        </a:p>
      </dsp:txBody>
      <dsp:txXfrm>
        <a:off x="4368265" y="152005"/>
        <a:ext cx="2352142" cy="1209676"/>
      </dsp:txXfrm>
    </dsp:sp>
    <dsp:sp modelId="{26E37DE1-D300-4621-8277-0CCD74B576DD}">
      <dsp:nvSpPr>
        <dsp:cNvPr id="0" name=""/>
        <dsp:cNvSpPr/>
      </dsp:nvSpPr>
      <dsp:spPr>
        <a:xfrm>
          <a:off x="4368265" y="1361681"/>
          <a:ext cx="2352142" cy="12096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Долгосрочный</a:t>
          </a:r>
          <a:endParaRPr lang="ru-RU" sz="1600" kern="1200" dirty="0"/>
        </a:p>
      </dsp:txBody>
      <dsp:txXfrm>
        <a:off x="4368265" y="1361681"/>
        <a:ext cx="2352142" cy="1209672"/>
      </dsp:txXfrm>
    </dsp:sp>
    <dsp:sp modelId="{88DD2F10-1C27-44F1-9553-1E37FE9F605C}">
      <dsp:nvSpPr>
        <dsp:cNvPr id="0" name=""/>
        <dsp:cNvSpPr/>
      </dsp:nvSpPr>
      <dsp:spPr>
        <a:xfrm>
          <a:off x="4368265" y="2571353"/>
          <a:ext cx="2352142" cy="12096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Дети младшего дошкольного возраста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Семьи воспитанников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Педагоги детского сада</a:t>
          </a:r>
          <a:endParaRPr lang="ru-RU" sz="1600" kern="1200" dirty="0"/>
        </a:p>
      </dsp:txBody>
      <dsp:txXfrm>
        <a:off x="4368265" y="2571353"/>
        <a:ext cx="2352142" cy="1209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46682-C873-4668-8EA2-E16B35EDF69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C4117-D166-4A18-889A-E3D93EE17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57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8856" y="90872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 автономное дошкольное образовательное учреждение детский сад комбинированного вида №1 «Ласточка»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473" y="2214847"/>
            <a:ext cx="31702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473" y="3933056"/>
            <a:ext cx="31702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592" y="60312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г.о.г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Бор 2017 год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9069" y="2967335"/>
            <a:ext cx="57858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практических достижений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рофессиональной деятельности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усская народная сказка о животных. Коза-дереза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448272" cy="24934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63688" y="1501902"/>
            <a:ext cx="68313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Познавательное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Речевое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Социально-коммуникативное развитие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52161" y="764704"/>
            <a:ext cx="6738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Интеграция образовательных областей: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0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755" y="2055962"/>
            <a:ext cx="6995120" cy="485313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6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 – </a:t>
            </a:r>
            <a:r>
              <a:rPr lang="ru-RU" sz="3600" b="1" i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подготовительный: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300" dirty="0" smtClean="0">
                <a:solidFill>
                  <a:schemeClr val="accent6">
                    <a:lumMod val="50000"/>
                  </a:schemeClr>
                </a:solidFill>
              </a:rPr>
              <a:t>Подборка </a:t>
            </a:r>
            <a:r>
              <a:rPr lang="ru-RU" sz="3300" dirty="0">
                <a:solidFill>
                  <a:schemeClr val="accent6">
                    <a:lumMod val="50000"/>
                  </a:schemeClr>
                </a:solidFill>
              </a:rPr>
              <a:t>материала: «Устное народное творчество Нижегородской области</a:t>
            </a:r>
            <a:r>
              <a:rPr lang="ru-RU" sz="33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300" dirty="0" smtClean="0">
                <a:solidFill>
                  <a:schemeClr val="accent6">
                    <a:lumMod val="50000"/>
                  </a:schemeClr>
                </a:solidFill>
              </a:rPr>
              <a:t>Организация </a:t>
            </a:r>
            <a:r>
              <a:rPr lang="ru-RU" sz="3300" dirty="0">
                <a:solidFill>
                  <a:schemeClr val="accent6">
                    <a:lumMod val="50000"/>
                  </a:schemeClr>
                </a:solidFill>
              </a:rPr>
              <a:t>развивающей среды</a:t>
            </a:r>
            <a:r>
              <a:rPr lang="ru-RU" sz="33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i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36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– </a:t>
            </a:r>
            <a:r>
              <a:rPr lang="ru-RU" sz="3600" b="1" i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основной:</a:t>
            </a:r>
          </a:p>
          <a:p>
            <a:pPr marL="0" indent="0" algn="ctr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Знакомство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детей с устным народным творчеством Нижегородской области (сказками,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потешками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, загадками, народными играми, танцами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pPr marL="0" indent="0" algn="ctr">
              <a:buNone/>
            </a:pP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 </a:t>
            </a:r>
            <a:r>
              <a:rPr lang="ru-RU" sz="3600" b="1" i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заключительный: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Подведение итогов. Анализ ожидаемого результата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Создание книги - «Устное народное творчество Нижегородской области»</a:t>
            </a:r>
          </a:p>
          <a:p>
            <a:pPr marL="0" indent="0">
              <a:buNone/>
            </a:pPr>
            <a:endParaRPr lang="ru-RU" sz="2000" i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451" y="548680"/>
            <a:ext cx="584172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реализации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педагогической деятельности: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051839"/>
              </p:ext>
            </p:extLst>
          </p:nvPr>
        </p:nvGraphicFramePr>
        <p:xfrm>
          <a:off x="1145347" y="1916832"/>
          <a:ext cx="6944431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2236279"/>
                <a:gridCol w="4708152"/>
              </a:tblGrid>
              <a:tr h="1345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 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работы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43">
                <a:tc row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Хороводная игра «Каравай»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Подвижные игры «</a:t>
                      </a:r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медведя 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 бору»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сказки  «Коза и зайка»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</a:t>
                      </a:r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потешки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«Сорока – ворона кашку варила»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небылицы «Шел дед-мельник»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13">
                <a:tc rowSpan="6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Рассказ воспитателя об истории русской народной игрушки – матрешки 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небылицы «Ехала телега мимо мужика»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Подвижная  игра «Солнышко и дождик»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сказки  «Лесной петушок»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</a:t>
                      </a:r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потешки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«Ладушки, ладушки»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57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Рисование «Главный герой из сказки»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45347" y="332656"/>
            <a:ext cx="67604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Деятельностный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аспект личного вклада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педагога в развитие образования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5347" y="1348319"/>
            <a:ext cx="7315085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Разработка и реализация перспективного плана.</a:t>
            </a:r>
          </a:p>
        </p:txBody>
      </p:sp>
    </p:spTree>
    <p:extLst>
      <p:ext uri="{BB962C8B-B14F-4D97-AF65-F5344CB8AC3E}">
        <p14:creationId xmlns:p14="http://schemas.microsoft.com/office/powerpoint/2010/main" val="41503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476672"/>
            <a:ext cx="67604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Деятельностный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аспект личного вклада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педагога в развитие образования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314520"/>
              </p:ext>
            </p:extLst>
          </p:nvPr>
        </p:nvGraphicFramePr>
        <p:xfrm>
          <a:off x="1331640" y="1844824"/>
          <a:ext cx="6624736" cy="4416552"/>
        </p:xfrm>
        <a:graphic>
          <a:graphicData uri="http://schemas.openxmlformats.org/drawingml/2006/table">
            <a:tbl>
              <a:tblPr firstRow="1" firstCol="1" bandRow="1"/>
              <a:tblGrid>
                <a:gridCol w="2219049"/>
                <a:gridCol w="4405687"/>
              </a:tblGrid>
              <a:tr h="2691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 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работы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13">
                <a:tc row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«Отгадай загадку - </a:t>
                      </a:r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разрисуй 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отгадку</a:t>
                      </a:r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Хороводная игра «Заинька, беленький»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Разучивание </a:t>
                      </a:r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потешки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«Ладушки, ладушки»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Инсценировка сказки «Коза</a:t>
                      </a:r>
                      <a:r>
                        <a:rPr lang="ru-RU" sz="180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зайка</a:t>
                      </a:r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небылицы </a:t>
                      </a:r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«Тень-тень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виритень</a:t>
                      </a:r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22"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Рассказ о традициях празднования нового года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Разучивание </a:t>
                      </a:r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потешки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«Сорока – ворона кашку варила»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Инсценировка </a:t>
                      </a:r>
                      <a:r>
                        <a:rPr lang="ru-RU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потешки</a:t>
                      </a:r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«Сорока 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ворона кашку варила»</a:t>
                      </a: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Лепка «Сороченка ты слепи, его кашей накорми</a:t>
                      </a:r>
                      <a:r>
                        <a:rPr lang="ru-RU" sz="180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09" marR="3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0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660" y="1620088"/>
            <a:ext cx="33430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Работа с родителями: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2427084" cy="21414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07356" y="2204864"/>
            <a:ext cx="7200800" cy="231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 «Сказки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читаем — речь развиваем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 "Знакомьте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малышей с народным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фольклором»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 «Народные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художественные промыслы Нижегородской области – наследие поколений и душа современных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мастеров»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Calibri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5347" y="332656"/>
            <a:ext cx="67604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Деятельностный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аспект личного вклада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педагога в развитие образования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09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449070"/>
            <a:ext cx="5940425" cy="395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59832" y="5614371"/>
            <a:ext cx="403197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Рисование «Главный герой из сказки»</a:t>
            </a:r>
          </a:p>
        </p:txBody>
      </p:sp>
    </p:spTree>
    <p:extLst>
      <p:ext uri="{BB962C8B-B14F-4D97-AF65-F5344CB8AC3E}">
        <p14:creationId xmlns:p14="http://schemas.microsoft.com/office/powerpoint/2010/main" val="25251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908720"/>
            <a:ext cx="5940425" cy="395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19872" y="5301208"/>
            <a:ext cx="4031975" cy="400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«Отгадай загадку - разрисуй отгадку»</a:t>
            </a:r>
          </a:p>
        </p:txBody>
      </p:sp>
    </p:spTree>
    <p:extLst>
      <p:ext uri="{BB962C8B-B14F-4D97-AF65-F5344CB8AC3E}">
        <p14:creationId xmlns:p14="http://schemas.microsoft.com/office/powerpoint/2010/main" val="22089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04664"/>
            <a:ext cx="2439219" cy="340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09467"/>
            <a:ext cx="351931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668" y="3140968"/>
            <a:ext cx="3855318" cy="220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895624"/>
            <a:ext cx="3883025" cy="2560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52120" y="5589240"/>
            <a:ext cx="2799866" cy="71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Инсценировка сказки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  <a:ea typeface="Calibri"/>
            </a:endParaRPr>
          </a:p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Коза и зайка»</a:t>
            </a:r>
          </a:p>
        </p:txBody>
      </p:sp>
    </p:spTree>
    <p:extLst>
      <p:ext uri="{BB962C8B-B14F-4D97-AF65-F5344CB8AC3E}">
        <p14:creationId xmlns:p14="http://schemas.microsoft.com/office/powerpoint/2010/main" val="5668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548680"/>
            <a:ext cx="4287937" cy="281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560" y="3634686"/>
            <a:ext cx="4543425" cy="3028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83768" y="3254655"/>
            <a:ext cx="446308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Лепка: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«Сороченка ты слепи, его кашей накорми»</a:t>
            </a:r>
          </a:p>
        </p:txBody>
      </p:sp>
    </p:spTree>
    <p:extLst>
      <p:ext uri="{BB962C8B-B14F-4D97-AF65-F5344CB8AC3E}">
        <p14:creationId xmlns:p14="http://schemas.microsoft.com/office/powerpoint/2010/main" val="27266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87" y="476672"/>
            <a:ext cx="3155950" cy="473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789040"/>
            <a:ext cx="4143350" cy="264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08785" y="2115955"/>
            <a:ext cx="2795958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Лепка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: 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Сороченка ты слепи,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  <a:ea typeface="Calibri"/>
            </a:endParaRPr>
          </a:p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его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кашей накорми»</a:t>
            </a:r>
          </a:p>
        </p:txBody>
      </p:sp>
    </p:spTree>
    <p:extLst>
      <p:ext uri="{BB962C8B-B14F-4D97-AF65-F5344CB8AC3E}">
        <p14:creationId xmlns:p14="http://schemas.microsoft.com/office/powerpoint/2010/main" val="34386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6574" y="332656"/>
            <a:ext cx="6552728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Визитная карточка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pp.userapi.com/c631519/v631519589/20aae/mcVdBpkx4R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402470" cy="4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23928" y="1700808"/>
            <a:ext cx="5040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Казьмина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Алена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Александровна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Воспитатель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МАДОУ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детский сад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№ 1 «Ласточка»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городского округа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город Бор Нижегородской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области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Образование –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Высшее профессиональное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Педагогический стаж –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9 лет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algn="ctr"/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algn="ctr"/>
            <a:endParaRPr lang="ru-RU" sz="2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algn="ctr"/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490" y="5889556"/>
            <a:ext cx="8010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b="1" dirty="0">
                <a:solidFill>
                  <a:srgbClr val="F79646">
                    <a:lumMod val="50000"/>
                  </a:srgbClr>
                </a:solidFill>
                <a:latin typeface="Comic Sans MS" pitchFamily="66" charset="0"/>
                <a:cs typeface="Arial" charset="0"/>
              </a:rPr>
              <a:t>Девиз педагога: «Моя работа — любовь с заботой!»;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895157"/>
            <a:ext cx="6768752" cy="453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83768" y="5687154"/>
            <a:ext cx="5220072" cy="400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Разучивание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потешки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 «Сорока – ворона кашку варила»</a:t>
            </a:r>
          </a:p>
        </p:txBody>
      </p:sp>
    </p:spTree>
    <p:extLst>
      <p:ext uri="{BB962C8B-B14F-4D97-AF65-F5344CB8AC3E}">
        <p14:creationId xmlns:p14="http://schemas.microsoft.com/office/powerpoint/2010/main" val="3737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980728"/>
            <a:ext cx="6768752" cy="442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55776" y="5589240"/>
            <a:ext cx="532859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Инсценировка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потешки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: «Сорока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</a:rPr>
              <a:t>– ворона кашку варила»</a:t>
            </a:r>
          </a:p>
        </p:txBody>
      </p:sp>
    </p:spTree>
    <p:extLst>
      <p:ext uri="{BB962C8B-B14F-4D97-AF65-F5344CB8AC3E}">
        <p14:creationId xmlns:p14="http://schemas.microsoft.com/office/powerpoint/2010/main" val="6301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8873" y="548680"/>
            <a:ext cx="71942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Диапазон личного вклада в развитие </a:t>
            </a:r>
          </a:p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бразования и степень его новизны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266" y="2270461"/>
            <a:ext cx="6152515" cy="41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432644"/>
            <a:ext cx="77208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Результативность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профессиональной педагогической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деятельности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достигнутые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1412776"/>
            <a:ext cx="757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Последовательное ознакомление дошкольников с произведениями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устного народного творчества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помогает им лучше понять мудрость русского народа. В результате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дети: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2336106"/>
            <a:ext cx="7502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получили представление о традиционной культуре Нижегородской области;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</a:rPr>
              <a:t>расширились знания о многообразии народных праздников и традиций;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обогатился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</a:rPr>
              <a:t>словарный запас народным фольклором – дети знают </a:t>
            </a:r>
            <a:r>
              <a:rPr lang="ru-RU" altLang="ru-RU" dirty="0" err="1">
                <a:solidFill>
                  <a:schemeClr val="accent6">
                    <a:lumMod val="50000"/>
                  </a:schemeClr>
                </a:solidFill>
              </a:rPr>
              <a:t>потешки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пословицы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поговорки;</a:t>
            </a:r>
            <a:endParaRPr lang="ru-RU" alt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научились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играть в народные подвижные игры, используя считалки;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нают  сказки Нижегородской области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 сказочных героев,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умеют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узнавать их в  произведениях изобразительного искусства;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бережно относятся к предметам быта, произведениям народного творчества;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</a:rPr>
              <a:t>формируются патриотические чувства и любовь к Родине, своему народу, к традициям и культуре.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1547664" y="1340768"/>
            <a:ext cx="6912768" cy="504056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rgbClr val="6C0000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	Сказки нижегородских сказителей  / Сост.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М.П.Шустов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 –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Н.Новгород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1998. – С.40.</a:t>
            </a:r>
          </a:p>
          <a:p>
            <a:pPr lvl="0">
              <a:spcBef>
                <a:spcPts val="0"/>
              </a:spcBef>
              <a:buClr>
                <a:srgbClr val="6C0000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2.	Вятские старинные и нижегородские традиционные загадки / Сост.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М.П.Шустов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 – Арзамас, 1998. – С. 12.</a:t>
            </a:r>
          </a:p>
          <a:p>
            <a:pPr lvl="0">
              <a:spcBef>
                <a:spcPts val="0"/>
              </a:spcBef>
              <a:buClr>
                <a:srgbClr val="6C0000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3.	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Корепова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К.Е. Русские календарные обряды и праздники Нижегородского Поволжья [Текст] /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К.Е.Корепова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 – СПб., 2009.</a:t>
            </a:r>
          </a:p>
          <a:p>
            <a:pPr lvl="0">
              <a:spcBef>
                <a:spcPts val="0"/>
              </a:spcBef>
              <a:buClr>
                <a:srgbClr val="6C0000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4.	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Бордюг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Н.Д. Детский музыкальный фольклор Нижегородской области в обрядах и играх. – Н. Новгород, 1993.</a:t>
            </a:r>
          </a:p>
          <a:p>
            <a:pPr lvl="0">
              <a:spcBef>
                <a:spcPts val="0"/>
              </a:spcBef>
              <a:buClr>
                <a:srgbClr val="6C0000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5.	Русские народные игры. Игры в обрядах Нижегородской области. –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Н.Новгород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1992.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Clr>
                <a:srgbClr val="6C0000"/>
              </a:buClr>
              <a:buSzPct val="80000"/>
              <a:buNone/>
            </a:pPr>
            <a:endParaRPr lang="ru-RU" sz="1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158477" y="548680"/>
            <a:ext cx="27939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Литература: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7301" y="548680"/>
            <a:ext cx="755924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«Формирование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нравственно – патриотических чувств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младших дошкольников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через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</a:t>
            </a:r>
          </a:p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устным народным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творчеством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Нижегородской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области»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0455" y="3883700"/>
            <a:ext cx="3769777" cy="2484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2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548680"/>
            <a:ext cx="726971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Условия формирования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личного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вклада педагога в развитие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образования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652" y="2276872"/>
            <a:ext cx="67656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наше время нравственно-патриотические проблемы являются всеобщими, поэтому необходимо с раннего детства воспитывать у детей основы нравственной культуры, патриотического сознания, мышления.</a:t>
            </a:r>
          </a:p>
          <a:p>
            <a:pPr indent="457200" algn="just">
              <a:spcBef>
                <a:spcPct val="0"/>
              </a:spcBef>
            </a:pPr>
            <a:r>
              <a:rPr lang="ru-RU" alt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Научно-исследовательские условия: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изучение работ Л.А. </a:t>
            </a:r>
            <a:r>
              <a:rPr lang="ru-RU" alt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Кондрыкинской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М.Д. </a:t>
            </a:r>
            <a:r>
              <a:rPr lang="ru-RU" alt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Маханевой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Н.В. Алёшиной, Ю.М. Новицкой и др.; поиск и обработка информации из </a:t>
            </a:r>
            <a:r>
              <a:rPr lang="ru-RU" alt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r>
              <a:rPr lang="ru-RU" alt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Методические условия: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изучение фольклорных сборников «Нижегородских сказок» Н.В.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Морохина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сборник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народных загадок,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пословиц и поговорок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Нижегородской области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Т.В.Гусаровой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ct val="0"/>
              </a:spcBef>
            </a:pPr>
            <a:r>
              <a:rPr lang="ru-RU" alt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Организационно-педагогические условия: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активное участие в творческих группа, разработка  и создание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настолькой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книги, самообразование.</a:t>
            </a:r>
            <a:endParaRPr lang="ru-RU" altLang="ru-RU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52728" cy="77809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личного вклада педагога в развитие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8"/>
            <a:ext cx="7704856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81635" algn="l"/>
              </a:tabLs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Нравственно- патриотическое воспитание детей – одна из актуальных проблем дошкольного образования, важнейшим условием которой является тесная взаимосвязь с родителями по воспитанию нравственно патриотических чувств у детей дошкольного возраста через ознакомление с устным народным творчеством Нижегородской области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tabLst>
                <a:tab pos="381635" algn="l"/>
              </a:tabLst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устное народное творчество ребёнок не только овладевает родным языком, но и, осваивая его красоту, лаконичность приобщается к культуре своего народа, получает первые впечатления о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 русского народного искусства через особую форму выражения отношения к воспринятой действительности, через богатую тематику, содержание разносторонне воздействуют на ребенка, учат образно мыслить, в обычном предмете или явлении видеть необычное, закладывают основы эстетической культуры, формируют уважение к результатам деятельности многих поколений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81635" algn="l"/>
              </a:tabLst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048" y="404664"/>
            <a:ext cx="7128792" cy="77809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Теоретическое обоснование личного вклада педагога в развитие образования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/>
        </p:nvSpPr>
        <p:spPr bwMode="auto">
          <a:xfrm>
            <a:off x="704528" y="1264568"/>
            <a:ext cx="764319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Теоретические основы нравственно-патриотического воспитания дошкольников представлены в различных психолого-педагогических исследованиях.</a:t>
            </a:r>
          </a:p>
          <a:p>
            <a:pPr marL="0" indent="4572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наше время значительный вклад в исследование данной проблемы внесли Л.А.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Кондрыкинская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М.Д.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Маханева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Н.В. Алёшина, Ю.М. Новицкая и другие.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их  работах раскрываются цели и задачи, сущность и содержание нравственно-патриотического воспитания, основные методы и формы работы с детьми дошкольного возраста. </a:t>
            </a:r>
          </a:p>
          <a:p>
            <a:pPr marL="0" indent="4572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Принята государственная программа «Патриотическое воспитание граждан Российской Федерации», направленная на все социальные слои и возрастные группы граждан России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Осмысливая проблемы нравственного воспитания детей дошкольного возраста современные исследователи значительное место отводят разным аспектам нравственного воспитания: формирование культуры поведения – С.В.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Петерина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формирование гуманных отношений – Виноградова А.М., Воробьева М.В., Буре Р.С.; формирование любви к Родине – Козлова С.А., Беляева Л.И., Виноградова Н.Ф., Жуковская Р.И.; воспитание нравственно-волевых качеств – Суровцева А.Р.,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Демурова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Е.Ю., Буре Р.С., Стародубова Н.А и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4572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68885587"/>
              </p:ext>
            </p:extLst>
          </p:nvPr>
        </p:nvGraphicFramePr>
        <p:xfrm>
          <a:off x="1115616" y="1268760"/>
          <a:ext cx="6720408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89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7223" y="1268760"/>
            <a:ext cx="7344816" cy="514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381635" algn="l"/>
              </a:tabLst>
            </a:pPr>
            <a:endParaRPr lang="ru-RU" sz="1400" spc="-2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81635" algn="l"/>
              </a:tabLst>
            </a:pPr>
            <a:endParaRPr lang="ru-RU" sz="14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81635" algn="l"/>
              </a:tabLst>
            </a:pPr>
            <a:r>
              <a:rPr lang="ru-RU" spc="-2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Создание </a:t>
            </a:r>
            <a:r>
              <a:rPr lang="ru-RU" spc="-2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системы работы, по приобщению детей к истокам народной культуры нижегородской области через устное народное творчество.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81635" algn="l"/>
              </a:tabLst>
            </a:pPr>
            <a:r>
              <a:rPr lang="ru-RU" spc="-2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развитие  эмоциональной отзывчивости, фантазии, творческих способностей дошкольников и умения находить средства выражения образа в мимике, жестах, интонациях на произведения русского народного творчества.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81635" algn="l"/>
              </a:tabLst>
            </a:pPr>
            <a:r>
              <a:rPr lang="ru-RU" spc="-2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создание разнообразной речевой среды соответственно возрасту.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81635" algn="l"/>
              </a:tabLst>
            </a:pPr>
            <a:r>
              <a:rPr lang="ru-RU" spc="-2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 обогащение словаря, развитие лексико-грамматического строя, выразительности интонации и фонематического слуха.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marL="285750" lvl="0" indent="-285750"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381635" algn="l"/>
              </a:tabLst>
            </a:pPr>
            <a:r>
              <a:rPr lang="ru-RU" spc="-2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воспитание интереса  и </a:t>
            </a:r>
            <a:r>
              <a:rPr lang="ru-RU" spc="-2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любви </a:t>
            </a:r>
            <a:r>
              <a:rPr lang="ru-RU" spc="-2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к национальной культуре, народному творчеству, обычаям, традициям, обрядам Нижегородской области через сказки, </a:t>
            </a:r>
            <a:r>
              <a:rPr lang="ru-RU" spc="-2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потешки</a:t>
            </a:r>
            <a:r>
              <a:rPr lang="ru-RU" spc="-2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, пословицы, народные </a:t>
            </a:r>
            <a:r>
              <a:rPr lang="ru-RU" spc="-2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игры;</a:t>
            </a:r>
          </a:p>
          <a:p>
            <a:pPr marL="285750" lvl="0" indent="-285750"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381635" algn="l"/>
              </a:tabLst>
            </a:pPr>
            <a:r>
              <a:rPr lang="ru-RU" spc="-2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привлечение </a:t>
            </a:r>
            <a:r>
              <a:rPr lang="ru-RU" spc="-2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родителей в </a:t>
            </a:r>
            <a:r>
              <a:rPr lang="ru-RU" spc="-2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воспитательно</a:t>
            </a:r>
            <a:r>
              <a:rPr lang="ru-RU" spc="-2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-образовательный процесс  через   приобщение к устному народному творчеству, знакомство с календарными праздниками  их обычаями и традициям, познакомить с фольклором Нижегородской области;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99162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spc="-2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sz="1400" spc="-2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ru-RU" sz="1400" spc="-2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</a:t>
            </a:r>
            <a:r>
              <a:rPr lang="ru-RU" spc="-2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Познакомить </a:t>
            </a:r>
            <a:r>
              <a:rPr lang="ru-RU" spc="-2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детей младшего дошкольного возраста с культурой </a:t>
            </a:r>
            <a:r>
              <a:rPr lang="ru-RU" spc="-2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и традициями </a:t>
            </a:r>
            <a:r>
              <a:rPr lang="ru-RU" spc="-2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Нижегородской области через устное народное </a:t>
            </a:r>
            <a:r>
              <a:rPr lang="ru-RU" spc="-2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Arial" panose="020B0604020202020204" pitchFamily="34" charset="0"/>
              </a:rPr>
              <a:t>творчество.</a:t>
            </a:r>
          </a:p>
          <a:p>
            <a:endParaRPr lang="ru-RU" sz="24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3561" y="1276152"/>
            <a:ext cx="1428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1069" y="299162"/>
            <a:ext cx="1133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548680"/>
            <a:ext cx="726971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Ведущая педагогическая идея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9868" y="1628507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1"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нравственно-патриотических чувств у детей дошкольного возраста через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народной культурой Нижегородской 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924944"/>
            <a:ext cx="74075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Все </a:t>
            </a:r>
            <a:r>
              <a:rPr lang="ru-RU" dirty="0"/>
              <a:t>компоненты народной культуры: фольклор, песни, сказки, пословицы, поговорки, </a:t>
            </a:r>
            <a:r>
              <a:rPr lang="ru-RU" dirty="0" smtClean="0"/>
              <a:t>праздники, раскрывают </a:t>
            </a:r>
            <a:r>
              <a:rPr lang="ru-RU" dirty="0"/>
              <a:t>содержание воспитания и обучения детей, основные нравственные правила и идеалы, понимание добра и зла, нормы общения и человеческих отношений; отражают мировоззрение человека через мифологию, религию, предания и поверья; описывают историю народа в виде эпоса, летописей и устного творчества. Благодаря им раскрываются эстетические воззрения народа, они украшают повседневную жизнь, труд и отдых.</a:t>
            </a:r>
          </a:p>
        </p:txBody>
      </p:sp>
    </p:spTree>
    <p:extLst>
      <p:ext uri="{BB962C8B-B14F-4D97-AF65-F5344CB8AC3E}">
        <p14:creationId xmlns:p14="http://schemas.microsoft.com/office/powerpoint/2010/main" val="11625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1095</Words>
  <Application>Microsoft Office PowerPoint</Application>
  <PresentationFormat>Экран (4:3)</PresentationFormat>
  <Paragraphs>155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Визитная карточка</vt:lpstr>
      <vt:lpstr>Презентация PowerPoint</vt:lpstr>
      <vt:lpstr>Презентация PowerPoint</vt:lpstr>
      <vt:lpstr>Актуальность личного вклада педагога в развитие образования</vt:lpstr>
      <vt:lpstr>Теоретическое обоснование личного вклада педагога в развитие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Администратор</cp:lastModifiedBy>
  <cp:revision>66</cp:revision>
  <dcterms:created xsi:type="dcterms:W3CDTF">2014-08-08T16:01:14Z</dcterms:created>
  <dcterms:modified xsi:type="dcterms:W3CDTF">2017-03-12T10:44:34Z</dcterms:modified>
</cp:coreProperties>
</file>