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87" r:id="rId2"/>
    <p:sldId id="388" r:id="rId3"/>
    <p:sldId id="339" r:id="rId4"/>
    <p:sldId id="349" r:id="rId5"/>
    <p:sldId id="344" r:id="rId6"/>
    <p:sldId id="343" r:id="rId7"/>
    <p:sldId id="350" r:id="rId8"/>
    <p:sldId id="351" r:id="rId9"/>
    <p:sldId id="354" r:id="rId10"/>
    <p:sldId id="355" r:id="rId11"/>
    <p:sldId id="356" r:id="rId12"/>
    <p:sldId id="357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6" r:id="rId29"/>
    <p:sldId id="377" r:id="rId30"/>
    <p:sldId id="380" r:id="rId31"/>
    <p:sldId id="382" r:id="rId32"/>
    <p:sldId id="383" r:id="rId33"/>
    <p:sldId id="384" r:id="rId34"/>
    <p:sldId id="385" r:id="rId35"/>
    <p:sldId id="38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87" autoAdjust="0"/>
  </p:normalViewPr>
  <p:slideViewPr>
    <p:cSldViewPr>
      <p:cViewPr varScale="1">
        <p:scale>
          <a:sx n="38" d="100"/>
          <a:sy n="3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EC554-044D-401D-9FF7-DBC5E8C839AA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B1492-BDD6-46D8-AF1A-B0CB40A78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B1492-BDD6-46D8-AF1A-B0CB40A78CB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4D04-27DD-44BC-87B7-6A522DE37953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D562-4E2B-4CE4-B564-C2078B58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4D04-27DD-44BC-87B7-6A522DE37953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D562-4E2B-4CE4-B564-C2078B58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4D04-27DD-44BC-87B7-6A522DE37953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D562-4E2B-4CE4-B564-C2078B58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4D04-27DD-44BC-87B7-6A522DE37953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D562-4E2B-4CE4-B564-C2078B58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4D04-27DD-44BC-87B7-6A522DE37953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D562-4E2B-4CE4-B564-C2078B58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4D04-27DD-44BC-87B7-6A522DE37953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D562-4E2B-4CE4-B564-C2078B58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4D04-27DD-44BC-87B7-6A522DE37953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D562-4E2B-4CE4-B564-C2078B58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4D04-27DD-44BC-87B7-6A522DE37953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D562-4E2B-4CE4-B564-C2078B58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4D04-27DD-44BC-87B7-6A522DE37953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D562-4E2B-4CE4-B564-C2078B58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4D04-27DD-44BC-87B7-6A522DE37953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D562-4E2B-4CE4-B564-C2078B58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4D04-27DD-44BC-87B7-6A522DE37953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BD562-4E2B-4CE4-B564-C2078B58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84D04-27DD-44BC-87B7-6A522DE37953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BD562-4E2B-4CE4-B564-C2078B58C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kamchatsky-krai.ru/bear/i/p62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img-9.photosight.ru/0a6/3011756_large.jpe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Дикие  животные  леса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картинки\1_dikie_givotni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425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леса».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7667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       </a:t>
            </a:r>
          </a:p>
        </p:txBody>
      </p:sp>
      <p:pic>
        <p:nvPicPr>
          <p:cNvPr id="6" name="Рисунок 5" descr="http://img-fotki.yandex.ru/get/5804/random-499.161/0_4b9a4_21e7ad4_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Карикатура о детском журнале ЛЕСОВИЧОК. Старичок – Лесовичок из леса к детям пришел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" t="2431" r="10628" b="3781"/>
          <a:stretch>
            <a:fillRect/>
          </a:stretch>
        </p:blipFill>
        <p:spPr>
          <a:xfrm>
            <a:off x="0" y="2348880"/>
            <a:ext cx="2843808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encrypted-tbn2.gstatic.com/images?q=tbn:ANd9GcTx58VFEJre8QtAQo7pVwyCwk6J-wyYlae7EgorRejo1w3NMVqv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242088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  </a:t>
            </a:r>
            <a:r>
              <a:rPr lang="ru-RU" sz="5400" b="1" dirty="0" smtClean="0"/>
              <a:t>Отгадай  загадку</a:t>
            </a:r>
            <a:endParaRPr lang="ru-RU" sz="5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D:\Новая папка (3)\Работа фото\article2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encrypted-tbn0.gstatic.com/images?q=tbn:ANd9GcTgaIa_pWKT_-RjLWwljwuqR0VF3CnCrOIBM08hkQG33eNYD6V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i-main-pic" descr="Картинка 22 из 102833"/>
          <p:cNvPicPr>
            <a:picLocks noChangeAspect="1" noChangeArrowheads="1"/>
          </p:cNvPicPr>
          <p:nvPr/>
        </p:nvPicPr>
        <p:blipFill>
          <a:blip r:embed="rId2" r:link="rId3" cstate="print"/>
          <a:srcRect t="66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encrypted-tbn0.gstatic.com/images?q=tbn:ANd9GcTdl5zphixMSsXbsMy1mcGu9LmIErcq-tztfgvIcr8MYP_HJ2GpR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6" name="i-main-pic" descr="Картинка 57 из 103059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Новая папка (3)\Работа фото\0005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i-main-pic" descr="Картинка 73 из 971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74524"/>
              </a:clrFrom>
              <a:clrTo>
                <a:srgbClr val="3745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96401" cy="701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encrypted-tbn2.gstatic.com/images?q=tbn:ANd9GcTx58VFEJre8QtAQo7pVwyCwk6J-wyYlae7EgorRejo1w3NMVqv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3356992"/>
            <a:ext cx="6408712" cy="101566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Сложи картинку</a:t>
            </a:r>
            <a:endParaRPr lang="ru-RU" sz="6000" b="1" dirty="0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dsovet.su/_ld/354/4753397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908720"/>
            <a:ext cx="828092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Непосредственно  образовательная</a:t>
            </a:r>
          </a:p>
          <a:p>
            <a:r>
              <a:rPr lang="ru-RU" sz="4000" b="1" dirty="0" smtClean="0"/>
              <a:t>     деятельность  занятия по развитию речи  детей  старшего дошкольного возраста  на  тему     </a:t>
            </a:r>
          </a:p>
          <a:p>
            <a:r>
              <a:rPr lang="ru-RU" sz="4800" b="1" dirty="0" smtClean="0"/>
              <a:t>         </a:t>
            </a:r>
            <a:r>
              <a:rPr lang="ru-RU" sz="5400" b="1" dirty="0" smtClean="0"/>
              <a:t>«Животные леса» </a:t>
            </a:r>
            <a:endParaRPr lang="ru-RU" sz="5400" b="1" dirty="0" smtClean="0"/>
          </a:p>
          <a:p>
            <a:r>
              <a:rPr lang="ru-RU" b="1" dirty="0" smtClean="0"/>
              <a:t>                              Для детей старшего </a:t>
            </a:r>
            <a:r>
              <a:rPr lang="ru-RU" b="1" dirty="0" smtClean="0"/>
              <a:t>  дошкольного возраста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936" y="0"/>
            <a:ext cx="5400600" cy="10527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Сложи картинку</a:t>
            </a:r>
          </a:p>
        </p:txBody>
      </p:sp>
      <p:pic>
        <p:nvPicPr>
          <p:cNvPr id="1026" name="Picture 2" descr="C:\Users\WIN7\Desktop\СНимки для занятия\104_PANA\P1040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9472" y="-319472"/>
            <a:ext cx="3645024" cy="4283968"/>
          </a:xfrm>
          <a:prstGeom prst="rect">
            <a:avLst/>
          </a:prstGeom>
          <a:noFill/>
        </p:spPr>
      </p:pic>
      <p:pic>
        <p:nvPicPr>
          <p:cNvPr id="1027" name="Picture 3" descr="C:\Users\WIN7\Desktop\СНимки для занятия\104_PANA\P1040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59424" y="-247464"/>
            <a:ext cx="4437112" cy="4932040"/>
          </a:xfrm>
          <a:prstGeom prst="rect">
            <a:avLst/>
          </a:prstGeom>
          <a:noFill/>
        </p:spPr>
      </p:pic>
      <p:pic>
        <p:nvPicPr>
          <p:cNvPr id="1028" name="Picture 4" descr="C:\Users\WIN7\Desktop\СНимки для занятия\104_PANA\P10409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73016"/>
            <a:ext cx="6084168" cy="3284984"/>
          </a:xfrm>
          <a:prstGeom prst="rect">
            <a:avLst/>
          </a:prstGeom>
          <a:noFill/>
        </p:spPr>
      </p:pic>
      <p:pic>
        <p:nvPicPr>
          <p:cNvPr id="1029" name="Picture 5" descr="C:\Users\WIN7\Desktop\СНимки для занятия\104_PANA\P10409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40568" y="3685592"/>
            <a:ext cx="3212976" cy="3131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s://encrypted-tbn2.gstatic.com/images?q=tbn:ANd9GcS2oVfets1JS9mTeBxl4hdQuWFG9dRMYlObyWLDYIcREuVfBXRyNw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H="1">
            <a:off x="2092434" y="332656"/>
            <a:ext cx="5935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Игра  «С кочки на кочку»</a:t>
            </a:r>
            <a:endParaRPr lang="ru-RU" sz="3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encrypted-tbn3.gstatic.com/images?q=tbn:ANd9GcTfOKLW4mjc4E_IHxckfPRVt0sU_XNfczSR9QoDWkBeJ4C55zG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43808" y="33265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Кто спрятался в лесу?</a:t>
            </a:r>
            <a:endParaRPr lang="ru-RU" sz="4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encrypted-tbn2.gstatic.com/images?q=tbn:ANd9GcTx58VFEJre8QtAQo7pVwyCwk6J-wyYlae7EgorRejo1w3NMVqv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242088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  </a:t>
            </a:r>
            <a:r>
              <a:rPr lang="ru-RU" sz="5400" b="1" dirty="0" smtClean="0"/>
              <a:t>Кто, где живёт?</a:t>
            </a:r>
            <a:endParaRPr lang="ru-RU" sz="5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DCIM\104_PANA\P1040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7\Desktop\СНимки для занятия\104_PANA\P10409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i-43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7096" y="3615277"/>
            <a:ext cx="749808" cy="49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-43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059831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72 из 823"/>
          <p:cNvPicPr>
            <a:picLocks noChangeAspect="1" noChangeArrowheads="1"/>
          </p:cNvPicPr>
          <p:nvPr/>
        </p:nvPicPr>
        <p:blipFill>
          <a:blip r:embed="rId3" cstate="print"/>
          <a:srcRect l="11482" t="13310" r="861" b="8966"/>
          <a:stretch>
            <a:fillRect/>
          </a:stretch>
        </p:blipFill>
        <p:spPr>
          <a:xfrm>
            <a:off x="0" y="3501008"/>
            <a:ext cx="3203848" cy="3356992"/>
          </a:xfrm>
          <a:prstGeom prst="rect">
            <a:avLst/>
          </a:prstGeom>
          <a:noFill/>
        </p:spPr>
      </p:pic>
      <p:pic>
        <p:nvPicPr>
          <p:cNvPr id="7" name="i-main-pic" descr="Картинка 47 из 6735"/>
          <p:cNvPicPr>
            <a:picLocks noChangeAspect="1" noChangeArrowheads="1"/>
          </p:cNvPicPr>
          <p:nvPr/>
        </p:nvPicPr>
        <p:blipFill>
          <a:blip r:embed="rId4" cstate="print"/>
          <a:srcRect l="11333" t="5814" r="9860"/>
          <a:stretch>
            <a:fillRect/>
          </a:stretch>
        </p:blipFill>
        <p:spPr bwMode="auto">
          <a:xfrm>
            <a:off x="2987824" y="1"/>
            <a:ext cx="310182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4 из 3458"/>
          <p:cNvPicPr>
            <a:picLocks noChangeAspect="1" noChangeArrowheads="1"/>
          </p:cNvPicPr>
          <p:nvPr/>
        </p:nvPicPr>
        <p:blipFill>
          <a:blip r:embed="rId5" cstate="print"/>
          <a:srcRect l="13658" t="23842" r="9785" b="15993"/>
          <a:stretch>
            <a:fillRect/>
          </a:stretch>
        </p:blipFill>
        <p:spPr bwMode="auto">
          <a:xfrm>
            <a:off x="6084888" y="1"/>
            <a:ext cx="305911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7 из 1396"/>
          <p:cNvPicPr>
            <a:picLocks noChangeAspect="1" noChangeArrowheads="1"/>
          </p:cNvPicPr>
          <p:nvPr/>
        </p:nvPicPr>
        <p:blipFill>
          <a:blip r:embed="rId6" cstate="print"/>
          <a:srcRect l="24916" t="14735" r="9784" b="30965"/>
          <a:stretch>
            <a:fillRect/>
          </a:stretch>
        </p:blipFill>
        <p:spPr bwMode="auto">
          <a:xfrm>
            <a:off x="3059832" y="3501008"/>
            <a:ext cx="3025056" cy="335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440e4ab14ee4"/>
          <p:cNvPicPr>
            <a:picLocks noChangeAspect="1" noChangeArrowheads="1"/>
          </p:cNvPicPr>
          <p:nvPr/>
        </p:nvPicPr>
        <p:blipFill>
          <a:blip r:embed="rId7" cstate="print"/>
          <a:srcRect l="24840" t="20851" r="18855" b="9900"/>
          <a:stretch>
            <a:fillRect/>
          </a:stretch>
        </p:blipFill>
        <p:spPr bwMode="auto">
          <a:xfrm>
            <a:off x="6011863" y="3501009"/>
            <a:ext cx="3132137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xn----8sbiecm6bhdx8i.xn--p1ai/sites/default/files/resize/images/uchitelu/urok_jivotnie_lesa_2-450x228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dsovet.su/_ld/354/4753397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1412776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 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Кто, чем питается?</a:t>
            </a:r>
            <a:endParaRPr lang="ru-RU" sz="6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easyen.ru/_ld/134/8485685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62068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Дидактическая игра      </a:t>
            </a:r>
            <a:r>
              <a:rPr lang="ru-RU" sz="4000" b="1" dirty="0" smtClean="0"/>
              <a:t>«Поломанные слова»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412776"/>
            <a:ext cx="7416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         САЛИ</a:t>
            </a:r>
          </a:p>
          <a:p>
            <a:r>
              <a:rPr lang="ru-RU" sz="4400" b="1" dirty="0" smtClean="0"/>
              <a:t>          СЬЛО</a:t>
            </a:r>
            <a:br>
              <a:rPr lang="ru-RU" sz="4400" b="1" dirty="0" smtClean="0"/>
            </a:br>
            <a:r>
              <a:rPr lang="ru-RU" sz="4400" b="1" dirty="0" smtClean="0"/>
              <a:t>          АЗЦЯ</a:t>
            </a:r>
            <a:br>
              <a:rPr lang="ru-RU" sz="4400" b="1" dirty="0" smtClean="0"/>
            </a:br>
            <a:r>
              <a:rPr lang="ru-RU" sz="4400" b="1" dirty="0" smtClean="0"/>
              <a:t>          ДЬЕМВДЕ</a:t>
            </a:r>
            <a:br>
              <a:rPr lang="ru-RU" sz="4400" b="1" dirty="0" smtClean="0"/>
            </a:br>
            <a:r>
              <a:rPr lang="ru-RU" sz="4400" b="1" dirty="0" smtClean="0"/>
              <a:t>          КЕЛАБ</a:t>
            </a:r>
            <a:endParaRPr lang="ru-RU" sz="4400" b="1" dirty="0"/>
          </a:p>
        </p:txBody>
      </p:sp>
      <p:pic>
        <p:nvPicPr>
          <p:cNvPr id="7" name="Picture 4" descr="Карикатура о детском журнале ЛЕСОВИЧОК. Старичок – Лесовичок из леса к детям пришел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" t="2431" r="10628" b="3781"/>
          <a:stretch>
            <a:fillRect/>
          </a:stretch>
        </p:blipFill>
        <p:spPr>
          <a:xfrm>
            <a:off x="5364088" y="1556792"/>
            <a:ext cx="2771800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dsovet.su/_ld/354/4753397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91072" y="332656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Цель.</a:t>
            </a:r>
          </a:p>
          <a:p>
            <a:r>
              <a:rPr lang="ru-RU" sz="5400" b="1" dirty="0" smtClean="0"/>
              <a:t>Содействовать обогащению представлений      о  диких         животных      в природе</a:t>
            </a:r>
            <a:endParaRPr lang="ru-RU" sz="5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IN7\Desktop\СНимки для занятия\104_PANA\P1040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2050" name="Picture 2" descr="C:\Users\WIN7\Desktop\СНимки для занятия\104_PANA\P1040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33264" y="-733264"/>
            <a:ext cx="7677472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encrypted-tbn2.gstatic.com/images?q=tbn:ANd9GcTx58VFEJre8QtAQo7pVwyCwk6J-wyYlae7EgorRejo1w3NMVqv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2420888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 Слепи грибочки для                      </a:t>
            </a:r>
          </a:p>
          <a:p>
            <a:r>
              <a:rPr lang="ru-RU" sz="6000" b="1" dirty="0" smtClean="0"/>
              <a:t>         Белочки</a:t>
            </a:r>
            <a:endParaRPr lang="ru-RU" sz="60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WIN7\Desktop\СНимки для занятия\104_PANA\P1040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323020" y="1323020"/>
            <a:ext cx="6858000" cy="4211960"/>
          </a:xfrm>
          <a:prstGeom prst="rect">
            <a:avLst/>
          </a:prstGeom>
          <a:noFill/>
        </p:spPr>
      </p:pic>
      <p:pic>
        <p:nvPicPr>
          <p:cNvPr id="3075" name="Picture 3" descr="C:\Users\WIN7\Desktop\СНимки для занятия\104_PANA\P10409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50040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E:\DCIM\104_PANA\P1040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5496"/>
            <a:ext cx="9144000" cy="7893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WIN7\Desktop\СНимки для занятия\104_PANA\P1040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dsovet.su/_ld/354/4753397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8892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  образовательной деятельности.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Познавательные: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Уточнить представления детей о животных леса.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Закрепить знания детей о жизни диких животных в лесу, месте их обитания, способе добычи пищи.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Формировать знания детей о взаимосвязи всего живого в природе.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Расширять и активизировать словарный запас по теме “Дикие животные”. Совершенствовать навыки чтения.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Развивать память, логическое мышление, коммуникативные способности.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Воспитывать любознательность.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Воспитывать умение выслушивать сверстника до конца, учитывать мнения других.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Воспитывать  любовь к животным, к природе вообще,  бережное отношение к природе.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dsovet.su/_ld/354/4753397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Лексический  материал.</a:t>
            </a:r>
          </a:p>
          <a:p>
            <a:r>
              <a:rPr lang="ru-RU" sz="3600" b="1" dirty="0" smtClean="0"/>
              <a:t>Имена  существительные</a:t>
            </a:r>
            <a:r>
              <a:rPr lang="ru-RU" sz="4000" b="1" dirty="0" smtClean="0"/>
              <a:t>:  белка, лиса, медведь, волк,  лось, заяц,  дупло, нора, берлога, логово, куст.</a:t>
            </a:r>
          </a:p>
          <a:p>
            <a:r>
              <a:rPr lang="ru-RU" sz="3600" b="1" dirty="0" smtClean="0"/>
              <a:t>Имена прилагательные</a:t>
            </a:r>
            <a:r>
              <a:rPr lang="ru-RU" sz="4000" b="1" dirty="0" smtClean="0"/>
              <a:t>:  дикие, беличьи, лисьи, медвежьи, волчьи, лосиные, заячьи.</a:t>
            </a:r>
          </a:p>
          <a:p>
            <a:r>
              <a:rPr lang="ru-RU" sz="3600" b="1" dirty="0" smtClean="0"/>
              <a:t>Глаголы:</a:t>
            </a:r>
            <a:r>
              <a:rPr lang="ru-RU" sz="4000" b="1" dirty="0" smtClean="0"/>
              <a:t> утепляют, поселяются, рыщет,  грызёт, поселяются</a:t>
            </a:r>
            <a:r>
              <a:rPr lang="ru-RU" sz="4400" b="1" dirty="0" smtClean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dsovet.su/_ld/354/4753397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0"/>
            <a:ext cx="86764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/>
              <a:t>                Предварительная работа</a:t>
            </a:r>
            <a:r>
              <a:rPr lang="ru-RU" sz="3000" b="1" dirty="0" smtClean="0"/>
              <a:t>.</a:t>
            </a:r>
          </a:p>
          <a:p>
            <a:r>
              <a:rPr lang="ru-RU" sz="3000" b="1" dirty="0" smtClean="0"/>
              <a:t>• Беседы о диких животных.</a:t>
            </a:r>
          </a:p>
          <a:p>
            <a:r>
              <a:rPr lang="ru-RU" sz="3000" b="1" dirty="0" smtClean="0"/>
              <a:t>• Чтение художественной литературы </a:t>
            </a:r>
          </a:p>
          <a:p>
            <a:r>
              <a:rPr lang="ru-RU" sz="3000" b="1" dirty="0" smtClean="0"/>
              <a:t>(В. Бианки “Купание медвежат”; Е. </a:t>
            </a:r>
            <a:r>
              <a:rPr lang="ru-RU" sz="3000" b="1" dirty="0" err="1" smtClean="0"/>
              <a:t>Чарушин</a:t>
            </a:r>
            <a:r>
              <a:rPr lang="ru-RU" sz="3000" b="1" dirty="0" smtClean="0"/>
              <a:t> “</a:t>
            </a:r>
            <a:r>
              <a:rPr lang="ru-RU" sz="3000" b="1" dirty="0" err="1" smtClean="0"/>
              <a:t>Волчишко</a:t>
            </a:r>
            <a:r>
              <a:rPr lang="ru-RU" sz="3000" b="1" dirty="0" smtClean="0"/>
              <a:t>”, “Медведица и медвежата”; </a:t>
            </a:r>
          </a:p>
          <a:p>
            <a:r>
              <a:rPr lang="ru-RU" sz="3000" b="1" dirty="0" smtClean="0"/>
              <a:t>Н. Сладков “Лиса и заяц” и др.).</a:t>
            </a:r>
          </a:p>
          <a:p>
            <a:r>
              <a:rPr lang="ru-RU" sz="3000" b="1" dirty="0" smtClean="0"/>
              <a:t>• Дидактические игры: “Кто, где живет?”; “Дикие животные”; “Когда это бывает?”, «У кого что?», «Назови детёнышей».</a:t>
            </a:r>
          </a:p>
          <a:p>
            <a:r>
              <a:rPr lang="ru-RU" sz="3000" b="1" dirty="0" smtClean="0"/>
              <a:t>• Рассматривание сюжетных картин по теме “Дикие животные”.</a:t>
            </a:r>
          </a:p>
          <a:p>
            <a:r>
              <a:rPr lang="ru-RU" sz="3000" b="1" dirty="0" smtClean="0"/>
              <a:t>• Презентации об интересных фактах  жизни диких животных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dsovet.su/_ld/354/47533973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260648"/>
            <a:ext cx="900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Методы и приёмы.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Проблемная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ситуация «Письмо Белочки о помощи».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Игровой момент: закрыть глаза, художественное слово,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сдуть  листочки с ладошки.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Сюрпризный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момент, встреча с  </a:t>
            </a:r>
            <a:r>
              <a:rPr lang="ru-RU" sz="24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Лесовичком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Художественное слово: стихи, загадки.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Игровой момент: сложи картинку животного.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Игра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«Чей хвост, чьи уши?»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Кто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где живёт? Кто чем питается?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Вопросы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10. Игровой приём: «Узнай предмет, соединив точки».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11. Дидактическая игра «Поломанные слова».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14. Игровой момент «Возвращение в гимназию».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15. Лепка  грибочков  для  Белочки.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16. Итог занятия.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dsovet.su/_ld/354/4753397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404664"/>
            <a:ext cx="85324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Ожидаемые результаты.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Ребёнок  проявляет  любознательность; может участвовать  в  беседе; бережно относится  к природе; подчиняется правилам игры; систематизирует знания о жизни диких животных в лесу, проявляет интерес к различным видам деятельности, чуткость к художественному слову.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7\Desktop\СНимки для занятия\104_PANA\P10409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474</TotalTime>
  <Words>472</Words>
  <Application>Microsoft Office PowerPoint</Application>
  <PresentationFormat>Экран (4:3)</PresentationFormat>
  <Paragraphs>63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Дикие  животные  леса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Сложи картинку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</dc:creator>
  <cp:lastModifiedBy>WIN7</cp:lastModifiedBy>
  <cp:revision>62</cp:revision>
  <dcterms:created xsi:type="dcterms:W3CDTF">2014-04-19T13:43:04Z</dcterms:created>
  <dcterms:modified xsi:type="dcterms:W3CDTF">2014-06-06T13:51:16Z</dcterms:modified>
</cp:coreProperties>
</file>