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716F5-C736-4915-BEFC-C08EEDEF75D0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4758-DB10-4AC2-8CF9-D88B5C47F7C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247813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             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ИЗУЧЕНИЕ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РОДСТВЕННЫХ  СЛОВ 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ПРИ РАБОТЕ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С ДЕТЬМИ С ОНР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5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459"/>
    </mc:Choice>
    <mc:Fallback xmlns="">
      <p:transition advTm="2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Каждое занятие по словообразованию  по методике Тумановой </a:t>
            </a:r>
            <a:r>
              <a:rPr lang="ru-RU" sz="2800" dirty="0"/>
              <a:t>Т.В., </a:t>
            </a:r>
            <a:r>
              <a:rPr lang="ru-RU" sz="2800" dirty="0" smtClean="0"/>
              <a:t>Левиной </a:t>
            </a:r>
            <a:r>
              <a:rPr lang="ru-RU" sz="2800" dirty="0"/>
              <a:t>Р. В</a:t>
            </a:r>
            <a:r>
              <a:rPr lang="ru-RU" sz="2800" dirty="0" smtClean="0"/>
              <a:t>. нужно проводить следующим образом: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/>
              <a:t> 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ервая серия  заданий -  ориентировка в звуковом составе разных частей речи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Вторая серия заданий - образование производных имен существительных, прилагательных и глаголов от заданной производящей основы.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356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u="sng" dirty="0" smtClean="0">
                <a:solidFill>
                  <a:srgbClr val="C00000"/>
                </a:solidFill>
              </a:rPr>
              <a:t>Заключение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>
                <a:cs typeface="Times New Roman" pitchFamily="18" charset="0"/>
              </a:rPr>
              <a:t> </a:t>
            </a:r>
            <a:br>
              <a:rPr lang="ru-RU" sz="2700" dirty="0">
                <a:cs typeface="Times New Roman" pitchFamily="18" charset="0"/>
              </a:rPr>
            </a:br>
            <a:r>
              <a:rPr lang="en-US" sz="2700" dirty="0">
                <a:cs typeface="Times New Roman" pitchFamily="18" charset="0"/>
              </a:rPr>
              <a:t>  </a:t>
            </a:r>
            <a:r>
              <a:rPr lang="ru-RU" sz="2700" dirty="0">
                <a:cs typeface="Times New Roman" pitchFamily="18" charset="0"/>
              </a:rPr>
              <a:t>Использование системы дидактических игр </a:t>
            </a:r>
            <a:r>
              <a:rPr lang="ru-RU" sz="2700" dirty="0" smtClean="0">
                <a:cs typeface="Times New Roman" pitchFamily="18" charset="0"/>
              </a:rPr>
              <a:t>и не только в </a:t>
            </a:r>
            <a:r>
              <a:rPr lang="ru-RU" sz="2700" dirty="0">
                <a:cs typeface="Times New Roman" pitchFamily="18" charset="0"/>
              </a:rPr>
              <a:t>условиях тесной взаимосвязи с родителями и воспитателями  позволяет наиболее успешно решать вопросы развития словообразования у детей </a:t>
            </a:r>
            <a:r>
              <a:rPr lang="ru-RU" sz="2700" dirty="0" smtClean="0">
                <a:cs typeface="Times New Roman" pitchFamily="18" charset="0"/>
              </a:rPr>
              <a:t>с ОНР.</a:t>
            </a:r>
            <a:br>
              <a:rPr lang="ru-RU" sz="2700" dirty="0" smtClean="0">
                <a:cs typeface="Times New Roman" pitchFamily="18" charset="0"/>
              </a:rPr>
            </a:br>
            <a:r>
              <a:rPr lang="ru-RU" sz="2700" dirty="0" smtClean="0">
                <a:cs typeface="Times New Roman" pitchFamily="18" charset="0"/>
              </a:rPr>
              <a:t/>
            </a:r>
            <a:br>
              <a:rPr lang="ru-RU" sz="2700" dirty="0" smtClean="0">
                <a:cs typeface="Times New Roman" pitchFamily="18" charset="0"/>
              </a:rPr>
            </a:br>
            <a:r>
              <a:rPr lang="ru-RU" sz="2700" dirty="0" smtClean="0"/>
              <a:t> </a:t>
            </a:r>
            <a:r>
              <a:rPr lang="ru-RU" sz="2700" dirty="0"/>
              <a:t>П</a:t>
            </a:r>
            <a:r>
              <a:rPr lang="ru-RU" sz="2700" dirty="0" smtClean="0"/>
              <a:t>равильно </a:t>
            </a:r>
            <a:r>
              <a:rPr lang="ru-RU" sz="2700" dirty="0"/>
              <a:t>спланированная работа приведёт к </a:t>
            </a:r>
            <a:r>
              <a:rPr lang="ru-RU" sz="2700" dirty="0" smtClean="0"/>
              <a:t>результатам: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- увеличится активный словарь детей;</a:t>
            </a:r>
            <a:br>
              <a:rPr lang="ru-RU" sz="2700" dirty="0"/>
            </a:br>
            <a:r>
              <a:rPr lang="ru-RU" sz="2700" dirty="0"/>
              <a:t>- повысится интерес к словотворчеству;</a:t>
            </a:r>
            <a:br>
              <a:rPr lang="ru-RU" sz="2700" dirty="0"/>
            </a:br>
            <a:r>
              <a:rPr lang="ru-RU" sz="2700" dirty="0"/>
              <a:t>- речь детей станет грамотной;</a:t>
            </a:r>
            <a:br>
              <a:rPr lang="ru-RU" sz="2700" dirty="0"/>
            </a:br>
            <a:r>
              <a:rPr lang="ru-RU" sz="2700" dirty="0"/>
              <a:t>- дети научатся отличать выдуманные слова от русской речи.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39114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8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44824"/>
            <a:ext cx="4104456" cy="243914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b="1" dirty="0" smtClean="0"/>
              <a:t>Автор: Антипова</a:t>
            </a:r>
            <a:br>
              <a:rPr lang="ru-RU" b="1" dirty="0" smtClean="0"/>
            </a:br>
            <a:r>
              <a:rPr lang="ru-RU" b="1" dirty="0" smtClean="0"/>
              <a:t>Анна</a:t>
            </a:r>
            <a:br>
              <a:rPr lang="ru-RU" b="1" dirty="0" smtClean="0"/>
            </a:br>
            <a:r>
              <a:rPr lang="ru-RU" b="1" dirty="0" smtClean="0"/>
              <a:t>Александровна</a:t>
            </a:r>
            <a:br>
              <a:rPr lang="ru-RU" b="1" dirty="0" smtClean="0"/>
            </a:br>
            <a:r>
              <a:rPr lang="ru-RU" b="1" dirty="0" smtClean="0"/>
              <a:t>Учитель-логопед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399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953">
        <p:dissolve/>
      </p:transition>
    </mc:Choice>
    <mc:Fallback xmlns="">
      <p:transition advTm="6953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3888432"/>
          </a:xfrm>
        </p:spPr>
        <p:txBody>
          <a:bodyPr>
            <a:normAutofit fontScale="90000"/>
          </a:bodyPr>
          <a:lstStyle/>
          <a:p>
            <a:r>
              <a:rPr lang="ru-RU" altLang="ru-RU" sz="3100" dirty="0"/>
              <a:t>«Для  ребят  дошкольного  возраста  игры                                     	имеют  исключительное  значение:  </a:t>
            </a:r>
            <a:br>
              <a:rPr lang="ru-RU" altLang="ru-RU" sz="3100" dirty="0"/>
            </a:br>
            <a:r>
              <a:rPr lang="ru-RU" altLang="ru-RU" sz="3100" dirty="0"/>
              <a:t>        игра  для  них  -  учеба,</a:t>
            </a:r>
            <a:br>
              <a:rPr lang="ru-RU" altLang="ru-RU" sz="3100" dirty="0"/>
            </a:br>
            <a:r>
              <a:rPr lang="ru-RU" altLang="ru-RU" sz="3100" dirty="0"/>
              <a:t>                 игра  для  них  -  труд,</a:t>
            </a:r>
            <a:br>
              <a:rPr lang="ru-RU" altLang="ru-RU" sz="3100" dirty="0"/>
            </a:br>
            <a:r>
              <a:rPr lang="ru-RU" altLang="ru-RU" sz="3100" dirty="0"/>
              <a:t>                        игра  для  них  - </a:t>
            </a:r>
            <a:br>
              <a:rPr lang="ru-RU" altLang="ru-RU" sz="3100" dirty="0"/>
            </a:br>
            <a:r>
              <a:rPr lang="ru-RU" altLang="ru-RU" sz="3100" dirty="0"/>
              <a:t>                          серьезная  форма воспитания».</a:t>
            </a:r>
            <a:br>
              <a:rPr lang="ru-RU" altLang="ru-RU" sz="3100" dirty="0"/>
            </a:br>
            <a:r>
              <a:rPr lang="ru-RU" altLang="ru-RU" dirty="0"/>
              <a:t>                                                      </a:t>
            </a:r>
            <a:br>
              <a:rPr lang="ru-RU" altLang="ru-RU" dirty="0"/>
            </a:br>
            <a:r>
              <a:rPr lang="ru-RU" altLang="ru-RU" sz="3100" dirty="0"/>
              <a:t>                                                       Н. </a:t>
            </a:r>
            <a:r>
              <a:rPr lang="ru-RU" altLang="ru-RU" sz="3100" dirty="0" smtClean="0"/>
              <a:t>К. Крупская</a:t>
            </a:r>
            <a:r>
              <a:rPr lang="ru-RU" altLang="ru-RU" sz="3100" dirty="0"/>
              <a:t/>
            </a:r>
            <a:br>
              <a:rPr lang="ru-RU" altLang="ru-RU" sz="3100" dirty="0"/>
            </a:br>
            <a:endParaRPr lang="ru-RU" sz="3100" dirty="0"/>
          </a:p>
        </p:txBody>
      </p:sp>
      <p:pic>
        <p:nvPicPr>
          <p:cNvPr id="3" name="Picture 8" descr="C:\Documents and Settings\Admin\Рабочий стол\101MSDCF\DSC084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92428"/>
            <a:ext cx="3048000" cy="22098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88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1800" dirty="0"/>
              <a:t>У детей с общим недоразвитием речи всегда отмечается нарушение звукопроизношения, недоразвитие фонематических процессов, выраженное отставание в формировании словарного запаса и грамматического строя. Нарушения грамматической стороны речи у этих детей медленно поддаются коррекции. Изучение особенностей грамматического строя речи у детей с общим недоразвитием речи становится более актуальным в связи с тем, что процент детей, у которых отмечаются эти нарушения, в последнее время увеличивается. Учитывая то, что ведущей деятельностью детей является игровая деятельность, я использовала в обучении игровые приемы и упражнения. В своей практике я использую различные игры для развития у детей лексико-грамматического строя речи и закрепления у детей навыков правильного словоизменения и словообразования. Предлагая ребятам такие игры, я заметила, что сложный речевой материал, которым является усвоение грамматически правильных речевых конструкций, усваивается детьми непринужденно, спонтанно и более естественно. Дети играют в такие игры с удовольствием, в ходе этих игр они развивают и закрепляют усвоенные ранее языковые знания и речевые навыки, учатся в своей фразовой речи использовать грамматически правильные образцы речевых высказываний. В ходе таких совместных игр у детей развивается чувство партнерства, обогащается их игровой опыт, развиваются коммуникативные навыки. 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2951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63367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Однокоренные </a:t>
            </a:r>
            <a:r>
              <a:rPr lang="ru-RU" sz="3600" dirty="0"/>
              <a:t>(</a:t>
            </a:r>
            <a:r>
              <a:rPr lang="ru-RU" sz="3600" b="1" dirty="0"/>
              <a:t>родственные</a:t>
            </a:r>
            <a:r>
              <a:rPr lang="ru-RU" sz="3600" dirty="0"/>
              <a:t>) </a:t>
            </a:r>
            <a:r>
              <a:rPr lang="ru-RU" sz="3600" b="1" dirty="0"/>
              <a:t>слова</a:t>
            </a:r>
            <a:r>
              <a:rPr lang="ru-RU" sz="3600" dirty="0"/>
              <a:t> - </a:t>
            </a:r>
            <a:r>
              <a:rPr lang="ru-RU" sz="3600" b="1" dirty="0"/>
              <a:t>это</a:t>
            </a:r>
            <a:r>
              <a:rPr lang="ru-RU" sz="3600" dirty="0"/>
              <a:t> </a:t>
            </a:r>
            <a:r>
              <a:rPr lang="ru-RU" sz="3600" b="1" dirty="0"/>
              <a:t>слова</a:t>
            </a:r>
            <a:r>
              <a:rPr lang="ru-RU" sz="3600" dirty="0"/>
              <a:t>, содержащие один и тот же </a:t>
            </a:r>
            <a:r>
              <a:rPr lang="ru-RU" sz="3600" dirty="0" smtClean="0"/>
              <a:t>корень.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7030A0"/>
                </a:solidFill>
              </a:rPr>
              <a:t>Словообразование: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2000" dirty="0"/>
              <a:t>о</a:t>
            </a:r>
            <a:r>
              <a:rPr lang="ru-RU" sz="2000" dirty="0" smtClean="0"/>
              <a:t>бщее </a:t>
            </a:r>
            <a:r>
              <a:rPr lang="ru-RU" sz="2000" dirty="0"/>
              <a:t>лексическое значение слова складывается из значений отдельных морфем. Однокоренные слова имеют одинаковый корень, но приставки и суффиксы у них разные, поэтому и лексическое значение </a:t>
            </a:r>
            <a:r>
              <a:rPr lang="ru-RU" sz="2000" dirty="0" smtClean="0"/>
              <a:t>разное.</a:t>
            </a:r>
            <a:br>
              <a:rPr lang="ru-RU" sz="2000" dirty="0" smtClean="0"/>
            </a:br>
            <a:r>
              <a:rPr lang="ru-RU" sz="2000" dirty="0" smtClean="0"/>
              <a:t>(лес, лесной, лесник)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FF0000"/>
                </a:solidFill>
              </a:rPr>
              <a:t>Не путать со словоизменением.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b="1" dirty="0"/>
              <a:t>Словоизменение.</a:t>
            </a:r>
            <a:r>
              <a:rPr lang="ru-RU" sz="2000" dirty="0"/>
              <a:t> Разные формы одного слова - это словоформы данного слова с различными окончаниями: лесник - лесника - леснику. В этом случае набор морфем одинаковый (одно и то же лексическое значение), а разными являются окончания.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8890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Способы словообразования: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- префиксальный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- суффиксальный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- приставочно-суффиксальный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- изменение части речи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только с 7 лет: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сложение (школа-интернат)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сокращение основы ( медсестра)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аббревиация (ВУЗ, ООН)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5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48072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Ребенок </a:t>
            </a:r>
            <a:r>
              <a:rPr lang="ru-RU" sz="2200" dirty="0"/>
              <a:t>обязательно должен овладеть в практике своей устной речи до школы четырьмя способами словообразования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>
                <a:solidFill>
                  <a:srgbClr val="C00000"/>
                </a:solidFill>
              </a:rPr>
              <a:t>- </a:t>
            </a:r>
            <a:r>
              <a:rPr lang="ru-RU" sz="2200" dirty="0" smtClean="0"/>
              <a:t>Образование </a:t>
            </a:r>
            <a:r>
              <a:rPr lang="ru-RU" sz="2200" dirty="0"/>
              <a:t>имен существительных при помощи уменьшительных суффиксов (рыба – рыбка). Д/игра «Большие и маленькие</a:t>
            </a:r>
            <a:r>
              <a:rPr lang="ru-RU" sz="2200" dirty="0" smtClean="0"/>
              <a:t>».</a:t>
            </a:r>
            <a:br>
              <a:rPr lang="ru-RU" sz="2200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-</a:t>
            </a:r>
            <a:r>
              <a:rPr lang="ru-RU" sz="2200" dirty="0" smtClean="0"/>
              <a:t> Образование </a:t>
            </a:r>
            <a:r>
              <a:rPr lang="ru-RU" sz="2200" dirty="0"/>
              <a:t>глаголов при помощи приставок (ушел – пришел). Д/игра «Скажи наоборот</a:t>
            </a:r>
            <a:r>
              <a:rPr lang="ru-RU" sz="2200" dirty="0" smtClean="0"/>
              <a:t>».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>
                <a:solidFill>
                  <a:srgbClr val="C00000"/>
                </a:solidFill>
              </a:rPr>
              <a:t> - </a:t>
            </a:r>
            <a:r>
              <a:rPr lang="ru-RU" sz="2200" dirty="0" smtClean="0"/>
              <a:t>Образование </a:t>
            </a:r>
            <a:r>
              <a:rPr lang="ru-RU" sz="2200" dirty="0"/>
              <a:t>относительных прилагательных (сок березы - березовый сок).  Д/игра «Что из чего сделано», «Какой получился сок?», «Вкусное варенье», «Скажи какой дом?».</a:t>
            </a:r>
            <a:br>
              <a:rPr lang="ru-RU" sz="2200" dirty="0"/>
            </a:br>
            <a:r>
              <a:rPr lang="ru-RU" sz="2200" dirty="0" smtClean="0">
                <a:solidFill>
                  <a:srgbClr val="C00000"/>
                </a:solidFill>
              </a:rPr>
              <a:t>- </a:t>
            </a:r>
            <a:r>
              <a:rPr lang="ru-RU" sz="2200" dirty="0" smtClean="0"/>
              <a:t>Образование </a:t>
            </a:r>
            <a:r>
              <a:rPr lang="ru-RU" sz="2200" dirty="0"/>
              <a:t>притяжательных прилагательных (хвост лисы – лисий хвост). Д/игра «Чей дом?», «Какой лист?».</a:t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Нужно </a:t>
            </a:r>
            <a:r>
              <a:rPr lang="ru-RU" sz="2200" dirty="0"/>
              <a:t>упражнять детей, образовывать сложнее существительные на </a:t>
            </a:r>
            <a:br>
              <a:rPr lang="ru-RU" sz="2200" dirty="0"/>
            </a:br>
            <a:r>
              <a:rPr lang="ru-RU" sz="2200" dirty="0">
                <a:solidFill>
                  <a:srgbClr val="FF0000"/>
                </a:solidFill>
              </a:rPr>
              <a:t> -</a:t>
            </a:r>
            <a:r>
              <a:rPr lang="ru-RU" sz="2200" dirty="0" err="1">
                <a:solidFill>
                  <a:srgbClr val="FF0000"/>
                </a:solidFill>
              </a:rPr>
              <a:t>ищ</a:t>
            </a:r>
            <a:r>
              <a:rPr lang="ru-RU" sz="2200" dirty="0">
                <a:solidFill>
                  <a:srgbClr val="FF0000"/>
                </a:solidFill>
              </a:rPr>
              <a:t>-. </a:t>
            </a:r>
            <a:r>
              <a:rPr lang="ru-RU" sz="2200" dirty="0"/>
              <a:t>Например, лапка, а большая … лапище</a:t>
            </a:r>
            <a:br>
              <a:rPr lang="ru-RU" sz="2200" dirty="0"/>
            </a:br>
            <a:r>
              <a:rPr lang="ru-RU" sz="2200" dirty="0"/>
              <a:t>                                          домик … домище</a:t>
            </a:r>
            <a:br>
              <a:rPr lang="ru-RU" sz="2200" dirty="0"/>
            </a:br>
            <a:r>
              <a:rPr lang="ru-RU" sz="2200" dirty="0"/>
              <a:t>                                                     кот … котище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20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264696"/>
          </a:xfrm>
        </p:spPr>
        <p:txBody>
          <a:bodyPr>
            <a:normAutofit/>
          </a:bodyPr>
          <a:lstStyle/>
          <a:p>
            <a:r>
              <a:rPr lang="ru-RU" sz="2000" dirty="0"/>
              <a:t>В работе над словообразованием </a:t>
            </a:r>
            <a:r>
              <a:rPr lang="ru-RU" sz="2000" dirty="0" smtClean="0"/>
              <a:t>используются </a:t>
            </a:r>
            <a:r>
              <a:rPr lang="ru-RU" sz="2000" dirty="0"/>
              <a:t>следующие приёмы:</a:t>
            </a:r>
            <a:br>
              <a:rPr lang="ru-RU" sz="2000" dirty="0"/>
            </a:br>
            <a:r>
              <a:rPr lang="ru-RU" sz="2000" dirty="0"/>
              <a:t>Дидактические игры и упражнения.</a:t>
            </a:r>
            <a:br>
              <a:rPr lang="ru-RU" sz="2000" dirty="0"/>
            </a:br>
            <a:r>
              <a:rPr lang="ru-RU" sz="2000" dirty="0"/>
              <a:t>Д/игры: «Подбери пару», «</a:t>
            </a:r>
            <a:r>
              <a:rPr lang="ru-RU" sz="2000" dirty="0" err="1"/>
              <a:t>Дюймовочка</a:t>
            </a:r>
            <a:r>
              <a:rPr lang="ru-RU" sz="2000" dirty="0"/>
              <a:t> и Гулливер»…</a:t>
            </a:r>
            <a:br>
              <a:rPr lang="ru-RU" sz="2000" dirty="0"/>
            </a:br>
            <a:r>
              <a:rPr lang="ru-RU" sz="2000" dirty="0"/>
              <a:t>Игры с игрушками (образовывают детёнышей животных).</a:t>
            </a:r>
            <a:br>
              <a:rPr lang="ru-RU" sz="2000" dirty="0"/>
            </a:br>
            <a:r>
              <a:rPr lang="ru-RU" sz="2000" dirty="0"/>
              <a:t>Демонстрация картин, альбомов, фотографий (парные картинки – уменьшительный суффикс) иллюстрации к сказкам и другим книгам (например, «Заяц – </a:t>
            </a:r>
            <a:r>
              <a:rPr lang="ru-RU" sz="2000" dirty="0" err="1"/>
              <a:t>хваста</a:t>
            </a:r>
            <a:r>
              <a:rPr lang="ru-RU" sz="2000" dirty="0"/>
              <a:t>».)</a:t>
            </a:r>
            <a:br>
              <a:rPr lang="ru-RU" sz="2000" dirty="0"/>
            </a:br>
            <a:r>
              <a:rPr lang="ru-RU" sz="2000" dirty="0"/>
              <a:t>Художественная литература (</a:t>
            </a:r>
            <a:r>
              <a:rPr lang="ru-RU" sz="2000" dirty="0" err="1"/>
              <a:t>потешки</a:t>
            </a:r>
            <a:r>
              <a:rPr lang="ru-RU" sz="2000" dirty="0"/>
              <a:t>, стихи, сказки – способствуют правильному усвоению суффиксов. «Заяц – </a:t>
            </a:r>
            <a:r>
              <a:rPr lang="ru-RU" sz="2000" dirty="0" err="1"/>
              <a:t>хваста</a:t>
            </a:r>
            <a:r>
              <a:rPr lang="ru-RU" sz="2000" dirty="0"/>
              <a:t>» - зуб-</a:t>
            </a:r>
            <a:r>
              <a:rPr lang="ru-RU" sz="2000" dirty="0" err="1"/>
              <a:t>ищ</a:t>
            </a:r>
            <a:r>
              <a:rPr lang="ru-RU" sz="2000" dirty="0"/>
              <a:t>-е, лап-</a:t>
            </a:r>
            <a:r>
              <a:rPr lang="ru-RU" sz="2000" dirty="0" err="1"/>
              <a:t>ищ</a:t>
            </a:r>
            <a:r>
              <a:rPr lang="ru-RU" sz="2000" dirty="0"/>
              <a:t>-и)</a:t>
            </a:r>
            <a:br>
              <a:rPr lang="ru-RU" sz="2000" dirty="0"/>
            </a:br>
            <a:r>
              <a:rPr lang="ru-RU" sz="2000" dirty="0"/>
              <a:t>Наблюдение за окружающей жизнью (накопить опыт употребления сходных по значению суффиксов можно в свободном общении с людьми, в играх с игрушками, а также при рассматривании и названии картинок).</a:t>
            </a:r>
            <a:br>
              <a:rPr lang="ru-RU" sz="2000" dirty="0"/>
            </a:br>
            <a:r>
              <a:rPr lang="ru-RU" sz="2000" dirty="0"/>
              <a:t>Обогащать словарь ребёнка через музыку, театр.</a:t>
            </a:r>
            <a:br>
              <a:rPr lang="ru-RU" sz="2000" dirty="0"/>
            </a:br>
            <a:r>
              <a:rPr lang="ru-RU" sz="2000" dirty="0"/>
              <a:t>Использовать технические средства.</a:t>
            </a:r>
            <a:br>
              <a:rPr lang="ru-RU" sz="2000" dirty="0"/>
            </a:br>
            <a:r>
              <a:rPr lang="ru-RU" sz="2000" dirty="0"/>
              <a:t>Применять совместное «чтение» текстов, содержащие пиктограммы (помогают вводить в речь ребёнка слова, содержащие суффиксы; помогает воспитывать активное внимание ребёнка, побуждает к чтению).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57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264696"/>
          </a:xfrm>
        </p:spPr>
        <p:txBody>
          <a:bodyPr>
            <a:noAutofit/>
          </a:bodyPr>
          <a:lstStyle/>
          <a:p>
            <a:pPr eaLnBrk="0" hangingPunct="0">
              <a:defRPr/>
            </a:pPr>
            <a:r>
              <a:rPr lang="ru-RU" sz="2800" dirty="0"/>
              <a:t>Работу по словообразованию нужно строить по плану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сформированности  словообразования   у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рабочей группы.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-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000" dirty="0" smtClean="0"/>
              <a:t> </a:t>
            </a:r>
            <a:r>
              <a:rPr lang="ru-RU" sz="2000" dirty="0"/>
              <a:t>Формирование интереса (игровая ситуация: волшебная книга, медаль…).</a:t>
            </a:r>
            <a:br>
              <a:rPr lang="ru-RU" sz="2000" dirty="0"/>
            </a:br>
            <a:r>
              <a:rPr lang="ru-RU" sz="2000" dirty="0"/>
              <a:t>Разработка приёмов.</a:t>
            </a:r>
            <a:br>
              <a:rPr lang="ru-RU" sz="2000" dirty="0"/>
            </a:br>
            <a:r>
              <a:rPr lang="ru-RU" sz="2000" dirty="0"/>
              <a:t>Подготовка необходимых материалов и атрибутов.</a:t>
            </a:r>
            <a:br>
              <a:rPr lang="ru-RU" sz="2000" dirty="0"/>
            </a:br>
            <a:r>
              <a:rPr lang="ru-RU" sz="2000" dirty="0"/>
              <a:t>Работа с родителями (для закрепления).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744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146</TotalTime>
  <Words>264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La mente</vt:lpstr>
      <vt:lpstr>                  ИЗУЧЕНИЕ РОДСТВЕННЫХ  СЛОВ  ПРИ РАБОТЕ  С ДЕТЬМИ С ОНР</vt:lpstr>
      <vt:lpstr>Автор: Антипова Анна Александровна Учитель-логопед</vt:lpstr>
      <vt:lpstr>«Для  ребят  дошкольного  возраста  игры                                      имеют  исключительное  значение:           игра  для  них  -  учеба,                  игра  для  них  -  труд,                         игра  для  них  -                            серьезная  форма воспитания».                                                                                                               Н. К. Крупская </vt:lpstr>
      <vt:lpstr>У детей с общим недоразвитием речи всегда отмечается нарушение звукопроизношения, недоразвитие фонематических процессов, выраженное отставание в формировании словарного запаса и грамматического строя. Нарушения грамматической стороны речи у этих детей медленно поддаются коррекции. Изучение особенностей грамматического строя речи у детей с общим недоразвитием речи становится более актуальным в связи с тем, что процент детей, у которых отмечаются эти нарушения, в последнее время увеличивается. Учитывая то, что ведущей деятельностью детей является игровая деятельность, я использовала в обучении игровые приемы и упражнения. В своей практике я использую различные игры для развития у детей лексико-грамматического строя речи и закрепления у детей навыков правильного словоизменения и словообразования. Предлагая ребятам такие игры, я заметила, что сложный речевой материал, которым является усвоение грамматически правильных речевых конструкций, усваивается детьми непринужденно, спонтанно и более естественно. Дети играют в такие игры с удовольствием, в ходе этих игр они развивают и закрепляют усвоенные ранее языковые знания и речевые навыки, учатся в своей фразовой речи использовать грамматически правильные образцы речевых высказываний. В ходе таких совместных игр у детей развивается чувство партнерства, обогащается их игровой опыт, развиваются коммуникативные навыки.  </vt:lpstr>
      <vt:lpstr>Однокоренные (родственные) слова - это слова, содержащие один и тот же корень. Словообразование: общее лексическое значение слова складывается из значений отдельных морфем. Однокоренные слова имеют одинаковый корень, но приставки и суффиксы у них разные, поэтому и лексическое значение разное. (лес, лесной, лесник)  Не путать со словоизменением.  Словоизменение. Разные формы одного слова - это словоформы данного слова с различными окончаниями: лесник - лесника - леснику. В этом случае набор морфем одинаковый (одно и то же лексическое значение), а разными являются окончания.  </vt:lpstr>
      <vt:lpstr>Способы словообразования: - префиксальный - суффиксальный - приставочно-суффиксальный - изменение части речи только с 7 лет: сложение (школа-интернат) сокращение основы ( медсестра) аббревиация (ВУЗ, ООН)</vt:lpstr>
      <vt:lpstr>Ребенок обязательно должен овладеть в практике своей устной речи до школы четырьмя способами словообразования:  - Образование имен существительных при помощи уменьшительных суффиксов (рыба – рыбка). Д/игра «Большие и маленькие». - Образование глаголов при помощи приставок (ушел – пришел). Д/игра «Скажи наоборот».  - Образование относительных прилагательных (сок березы - березовый сок).  Д/игра «Что из чего сделано», «Какой получился сок?», «Вкусное варенье», «Скажи какой дом?». - Образование притяжательных прилагательных (хвост лисы – лисий хвост). Д/игра «Чей дом?», «Какой лист?».  Нужно упражнять детей, образовывать сложнее существительные на   -ищ-. Например, лапка, а большая … лапище                                           домик … домище                                                      кот … котище </vt:lpstr>
      <vt:lpstr>В работе над словообразованием используются следующие приёмы: Дидактические игры и упражнения. Д/игры: «Подбери пару», «Дюймовочка и Гулливер»… Игры с игрушками (образовывают детёнышей животных). Демонстрация картин, альбомов, фотографий (парные картинки – уменьшительный суффикс) иллюстрации к сказкам и другим книгам (например, «Заяц – хваста».) Художественная литература (потешки, стихи, сказки – способствуют правильному усвоению суффиксов. «Заяц – хваста» - зуб-ищ-е, лап-ищ-и) Наблюдение за окружающей жизнью (накопить опыт употребления сходных по значению суффиксов можно в свободном общении с людьми, в играх с игрушками, а также при рассматривании и названии картинок). Обогащать словарь ребёнка через музыку, театр. Использовать технические средства. Применять совместное «чтение» текстов, содержащие пиктограммы (помогают вводить в речь ребёнка слова, содержащие суффиксы; помогает воспитывать активное внимание ребёнка, побуждает к чтению). </vt:lpstr>
      <vt:lpstr>Работу по словообразованию нужно строить по плану: Диагностика  сформированности  словообразования   у детей. Создание рабочей группы. -   Формирование интереса (игровая ситуация: волшебная книга, медаль…). Разработка приёмов. Подготовка необходимых материалов и атрибутов. Работа с родителями (для закрепления).  </vt:lpstr>
      <vt:lpstr> Каждое занятие по словообразованию  по методике Тумановой Т.В., Левиной Р. В. нужно проводить следующим образом:   Первая серия  заданий -  ориентировка в звуковом составе разных частей речи.  Вторая серия заданий - образование производных имен существительных, прилагательных и глаголов от заданной производящей основы.    </vt:lpstr>
      <vt:lpstr>Заключение     Использование системы дидактических игр и не только в условиях тесной взаимосвязи с родителями и воспитателями  позволяет наиболее успешно решать вопросы развития словообразования у детей с ОНР.   Правильно спланированная работа приведёт к результатам:  - увеличится активный словарь детей; - повысится интерес к словотворчеству; - речь детей станет грамотной; - дети научатся отличать выдуманные слова от русской речи.  </vt:lpstr>
      <vt:lpstr>Спасибо за внимание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      РОДСТВЕННЫХ  СЛОВ               ПРИ РАБОТЕ           С ДЕТЬМИ С ОНР</dc:title>
  <dc:creator>user</dc:creator>
  <cp:lastModifiedBy>user</cp:lastModifiedBy>
  <cp:revision>13</cp:revision>
  <dcterms:created xsi:type="dcterms:W3CDTF">2016-06-13T18:38:14Z</dcterms:created>
  <dcterms:modified xsi:type="dcterms:W3CDTF">2016-06-13T21:06:04Z</dcterms:modified>
</cp:coreProperties>
</file>