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2" r:id="rId3"/>
    <p:sldId id="274" r:id="rId4"/>
    <p:sldId id="278" r:id="rId5"/>
    <p:sldId id="266" r:id="rId6"/>
    <p:sldId id="283" r:id="rId7"/>
    <p:sldId id="284" r:id="rId8"/>
    <p:sldId id="275" r:id="rId9"/>
    <p:sldId id="277" r:id="rId10"/>
    <p:sldId id="281" r:id="rId11"/>
    <p:sldId id="276" r:id="rId12"/>
    <p:sldId id="280" r:id="rId13"/>
    <p:sldId id="272" r:id="rId14"/>
    <p:sldId id="279" r:id="rId15"/>
    <p:sldId id="270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59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1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2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5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4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2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0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588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[А, О, У, Э, Ы, И ]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гласные мои. 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не трудно перечесть. 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звуков ровно шесть.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5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70468"/>
              </p:ext>
            </p:extLst>
          </p:nvPr>
        </p:nvGraphicFramePr>
        <p:xfrm>
          <a:off x="1115616" y="5157192"/>
          <a:ext cx="4680520" cy="8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802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ый треугольник 2"/>
          <p:cNvSpPr/>
          <p:nvPr/>
        </p:nvSpPr>
        <p:spPr>
          <a:xfrm flipH="1" flipV="1">
            <a:off x="1115616" y="5157192"/>
            <a:ext cx="3413162" cy="792088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179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86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9511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41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73816"/>
              </p:ext>
            </p:extLst>
          </p:nvPr>
        </p:nvGraphicFramePr>
        <p:xfrm>
          <a:off x="1115616" y="5157192"/>
          <a:ext cx="6768752" cy="8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802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ый треугольник 2"/>
          <p:cNvSpPr/>
          <p:nvPr/>
        </p:nvSpPr>
        <p:spPr>
          <a:xfrm flipH="1" flipV="1">
            <a:off x="1115616" y="5157192"/>
            <a:ext cx="3413162" cy="792088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 flipV="1">
            <a:off x="4541742" y="5157192"/>
            <a:ext cx="3413162" cy="792088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552442" y="5157192"/>
            <a:ext cx="3402462" cy="79208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16632"/>
            <a:ext cx="295116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94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64703"/>
            <a:ext cx="7296810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igslide.ru/images/5/4152/96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" y="0"/>
            <a:ext cx="8788597" cy="65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37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337673"/>
            <a:ext cx="9721080" cy="7264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м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тер, т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15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86717"/>
              </p:ext>
            </p:extLst>
          </p:nvPr>
        </p:nvGraphicFramePr>
        <p:xfrm>
          <a:off x="457200" y="980730"/>
          <a:ext cx="6729365" cy="4968552"/>
        </p:xfrm>
        <a:graphic>
          <a:graphicData uri="http://schemas.openxmlformats.org/drawingml/2006/table">
            <a:tbl>
              <a:tblPr firstRow="1" bandRow="1"/>
              <a:tblGrid>
                <a:gridCol w="1345873"/>
                <a:gridCol w="1345873"/>
                <a:gridCol w="1345873"/>
                <a:gridCol w="1345873"/>
                <a:gridCol w="1345873"/>
              </a:tblGrid>
              <a:tr h="82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82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2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2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2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3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26128"/>
              </p:ext>
            </p:extLst>
          </p:nvPr>
        </p:nvGraphicFramePr>
        <p:xfrm>
          <a:off x="467544" y="548680"/>
          <a:ext cx="8064896" cy="597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258"/>
                <a:gridCol w="6166638"/>
              </a:tblGrid>
              <a:tr h="26440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в 1а классе (2016-2017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Учитель: Труфанова В.А. (первая категория)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8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СЦЕНАРИЙ УРОКА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УМК: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 России», «Азбука» - 1 ч., автор Горецкий В.Г. -  изд. Просвещение, 2012г.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50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Тема: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Буквы к, К, обозначающие согласные звуки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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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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7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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24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Тип  урока: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 с новым  материалом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11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Форма  урока: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нового материала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24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Место урока: 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урок в разделе «Букварный период»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243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Цель: 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умения  читать  слоги  и слова со   звуками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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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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7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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буквами к, 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61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Задачи: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формировать умение характеризовать звук;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развивать фонематический слух (слышать, выделять звук);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формировать умение составлять звуковую схему слов и предложений;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активизировать словарь.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368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Межпредметные связи: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чтение, Русский 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мир, Экология,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2496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Планируемые результаты: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производят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слого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звуковой анализ слова с изучаемым звуком;  читают  слоги  и слова со   звуками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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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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7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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буквами к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Принимают и сохраняют учебную задачу; осуществляют контроль и оценивают правильность выполнения работы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общеучебные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(моделирование, знаковые, символические, поиски выделения информации);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- выполнение звукового анализа слов;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- соотношение слова со звуковой моделью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собственное мнение; допускают возможность существования различных точек зрения; договариваются и приходят к общему решению в совместной деятельности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проявление познавательных мотивов, высказывают своё мнение о работе, подтверждая аргументами; уважают  мнение других.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  <a:tr h="994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Оборудование:</a:t>
                      </a:r>
                      <a:endParaRPr lang="ru-RU" sz="4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1.Презентация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Звуковые  знаки  для составления схем слов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Смайлики  для рефлексии;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4.Пословица «Каков мастер, такова и работа»(на каждую парту)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Учебник  «Азбука» - 1 ч., автор Горецкий В.Г. -  изд. Просвещение,  2012г.;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. Мультимедиа;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 Проектор, компьютер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2" marR="271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4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37082"/>
              </p:ext>
            </p:extLst>
          </p:nvPr>
        </p:nvGraphicFramePr>
        <p:xfrm>
          <a:off x="395536" y="487214"/>
          <a:ext cx="7632847" cy="6874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4698"/>
                <a:gridCol w="1135597"/>
                <a:gridCol w="2643402"/>
                <a:gridCol w="1745691"/>
                <a:gridCol w="1453459"/>
              </a:tblGrid>
              <a:tr h="347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ЭТАПА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УЧАЩЕГОСЯ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УУД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</a:tr>
              <a:tr h="6249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Мотивационный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 мин.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 учащихся потребность в овладении учебным материалом: показать значимость материала для дальнейшего изучения данного и других учебных предметов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Начинаем урок.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Всем, всем доброе утро! Прочь с дороги наша лень! Не мешай трудиться,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мешай учиться!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занимаемся на уроке обучения грамоте.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 готовность к уроку.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Фонетическая зарядка.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звенит комарик?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 сдувается шарик?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 рычит собака?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-Что мы произносили?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какие 2 группы делятся все звуки?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Рассказываем стихотворение о гласных: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[А, О, У, Э, Ы, И ]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гласные мои.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не трудно перечесть.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Гласных звуков ровно шесть.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Какой сделаем вывод о гласных?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Стихотворение о согласных: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согласные согласны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Шелестеть, шуршать,  шипеть,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не хочется им петь.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 какие согласные мы уже знаем? Произнесите?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Какой сделаем вывод о согласных?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На парте у вас лежат смайлики.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Покажите свое настроение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в парах.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-Вспомните, как нужно работать в парах.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Прочитайте пословицу.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 вы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ёё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понимаете?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-Подчеркните гласные в этой пословице.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Гимнастика для  глаз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Глаза вправо, влево, вверх, вниз   – и наоборот.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глазами по часовой стрелке, и против часов.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Глазки «домиком».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Близко, далеко.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Осмысливают значимость предлагаемого к изучению материала, соотнося имеющиеся знания, отвечают на вопросы учителя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Называют признаки  гласных звуков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Называют признаки  согласных звуков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Выбирают смайлик  по настроению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Проговаривают правила работы в парах.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Объясняют пословицу.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двигательные упражнения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– здоровье-сбережение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  (волевая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саморегуляция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способность к мобилизации сил и энергии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(логические): анализ с целью выделения признаков.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(нравственно-этические)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(логические):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причинно-следственных связей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(логические):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 целью выделения признаков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управление поведением партнера с точностью выражать свои мысли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общеучебные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 поиск и выделение информации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(логические):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 целью выделения признаков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Личностные:    здоровье-сбережение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смыслообразование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значение имеет для меня учение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64" marR="205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03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04950"/>
              </p:ext>
            </p:extLst>
          </p:nvPr>
        </p:nvGraphicFramePr>
        <p:xfrm>
          <a:off x="827584" y="548680"/>
          <a:ext cx="7128793" cy="59046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1463"/>
                <a:gridCol w="1060604"/>
                <a:gridCol w="2468838"/>
                <a:gridCol w="1630410"/>
                <a:gridCol w="1357478"/>
              </a:tblGrid>
              <a:tr h="590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Актуализация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мин.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Формулирование цели урока, составление плана по достижению цели.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слогов.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Почему последняя строка пустая?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доске картинки: корова, коза, кот, крот.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-Назовите предметы, изображенные на картинках.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-Что общего в названии этих слов?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-Какова тема сегодняшнего урока?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-Отталкиваясь от темы, сформулируйте цель нашего урока. Используйте для этого, написанные на доске фразы.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Познакомиться с …..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 отличать….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 читать…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отвечают на вопросы учителя  и формулируют цель, выдвигают гипотезу по ее достижению,  составляют план действий.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сегодняшнего урока – «Звуки [К], [ К] и буква, которая их обозначает.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нашего урока – познакомиться со звуками [к], [к] и буквой, которая их обозначает,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 отличать звуки [к], [к] и букву, которая их обозначает, от других звуков и букв;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 читать слова и предложения с новой буквой.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(целеполагание):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Постановка учебной задачи на основе соотнесения того, что уже известно, и того , что ещё неизвестно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     (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общеучебные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Формулирование познавательной цели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19" marR="432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28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92865"/>
              </p:ext>
            </p:extLst>
          </p:nvPr>
        </p:nvGraphicFramePr>
        <p:xfrm>
          <a:off x="179512" y="537188"/>
          <a:ext cx="8712968" cy="59881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/>
                <a:gridCol w="576064"/>
                <a:gridCol w="4749476"/>
                <a:gridCol w="1698291"/>
                <a:gridCol w="1329097"/>
              </a:tblGrid>
              <a:tr h="5988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3. Открытие нового знания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0" marR="156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плана действий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0" marR="156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звуков [к], [к’]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Фронтальная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платье зелёном</a:t>
                      </a:r>
                      <a:b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шапочке красной</a:t>
                      </a:r>
                      <a:b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Степь украшаю</a:t>
                      </a:r>
                      <a:b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Нарядом атласным.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Произнесем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слово.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Произнесем последний звук. Дадим характеристику.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Поставьте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слово во множественное число.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7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2)Составление </a:t>
                      </a:r>
                      <a:r>
                        <a:rPr lang="ru-RU" sz="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 к словам 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Составьте схемы этих слов и сравните.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-Что можно сказать о последнем  звуке в слове мак? О предпоследнем звуке в слове маки?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_Дайте общую характеристику звуку [к],  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Артикуляция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паре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«Угадай звук»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Я произношу слова со звуками [к], [к‘], а вы в паре распределитесь, кто будет поднимать синюю карточку(твёрдый звук [к]), а кто  - зелёную (мягкий звук [к‘]).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(незабудка,  ноготки,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октябринки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ромашки, флоксы,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космея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Спал цветок и вдруг проснулся, (Туловище вправо, влево)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спать не захотел. (Туловище вперед, назад)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Шевельнулся, потянулся, (Руки вверх, потянуться)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Взвился вверх и полетел. (Руки вверх, влево, вправо)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  </a:t>
                      </a:r>
                      <a:r>
                        <a:rPr lang="ru-RU" sz="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буквами К, к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Какая буква служит для обозначения звуков [к], [к’]?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Вывешивает карточку с буквами К, 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что похожа буква К?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Послушайте стихотворение про эту букву: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 прямую палочку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Справа села галочка.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Там поныне и сидит —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Буква К на нас глядит.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Где живёт наша новая буква?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Какая она по порядку?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Встаньте и изобразите букву 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Чистоговорка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К-к-к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 нас речка глубока.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Ке-ке-ке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плывут рыбки в ручейке.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Ки-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на полянке есть грибки.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Ко-ко-ко - летят птички высоко.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Ку-ку-ку - сидит ворон на суку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0" marR="156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действия направленные на решения поставленной учебной задачи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мак, в названии которого один слог и три звука.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у доски, дают характеристику звукам.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моделируют звуковой состав слов, используя карточки;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устанавливают отличия в произношении согласных звуков;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соотносят слово с моделью;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Делают вывод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Распределяют роли: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объясняют, доказывая выбор карточки при объяснении  согласного звука;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упражнения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Называют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букву, говорят на что похожа буква К, находят её место в алфавите и группе парных  согласных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Прводят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двигательные упражнения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Проговаривают за учителем с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движениями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0" marR="156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(Логические)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 слов с целью  выделения звуков.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(логические):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как составление целого из частей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общеучебные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символическое моделирование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(разрешение конфликтов):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решения и его реализация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(логические):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под понятие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-            здоровье-сбережение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(логические):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причинно- следственных связей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90" marR="156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9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980728"/>
            <a:ext cx="5454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согласные согласны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Шелестеть, шуршать,  шипеть,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хочется им петь. </a:t>
            </a:r>
          </a:p>
        </p:txBody>
      </p:sp>
    </p:spTree>
    <p:extLst>
      <p:ext uri="{BB962C8B-B14F-4D97-AF65-F5344CB8AC3E}">
        <p14:creationId xmlns:p14="http://schemas.microsoft.com/office/powerpoint/2010/main" val="270583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54884"/>
              </p:ext>
            </p:extLst>
          </p:nvPr>
        </p:nvGraphicFramePr>
        <p:xfrm>
          <a:off x="467546" y="476672"/>
          <a:ext cx="8064894" cy="58560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1755"/>
                <a:gridCol w="1199875"/>
                <a:gridCol w="2793029"/>
                <a:gridCol w="1844504"/>
                <a:gridCol w="1535731"/>
              </a:tblGrid>
              <a:tr h="436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4. Первичное закрепление.10мин.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Усвоение  детьми  нового звука и буквы с их проговариванием  во  внешней речи.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1.Чтение слогов с буквой 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2.Работа с текстом.  Стр. 49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1)Прочитайте . Что это? Почему?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Сколько предложений?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-Чем предложения заканчиваются?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 их нужно прочитать?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Чтение диалога. ( Закрепление знаний о диалоге)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Давайте расставим ударение над словами.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Обратите внимание: КОСИТ (человек) – КОСИТ (заяц).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 какой косе идет речь в диалоге?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«Косить траву»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Встать из-за парт, выпрямиться, ноги врозь, руки перед собой. Вращаясь слева и справа, делать широкие движения руками («раз» и «два»), будто косят траву. Дыхание свободное. (Выполнять в среднем темпе 5-6 раз)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Ребусы – с. 50: Косы – осы, сук – сок.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слогов  с буквой 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ученик читает, все – следят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вопросы учителя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движения.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(Прогнозирование) Предвосхищение результатом уровня усвоения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Коммуникативные: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поведением партнера с точностью выражать свои мысли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(самоопределение):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учения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как  составление целого и частей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</a:tr>
              <a:tr h="14873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5.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Рефлексия.3мин.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Проанализировать пути решения учебной задачи.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дальнейшей работы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Какой звук изучили?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Дадим характеристику звуку.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Подними  желтый смайлик, если тебе на уроке  было интересно, зеленый – если не очень, и красный  – если совсем неинтересно.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-Что   нового  для  себя  открыли  вы  на  уроке?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 чем вы расскажите  своим родителям?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-Достаточно ли  вам  этих знаний  для  дальнейшей  работы?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выводы по теме урока, определяют значимость полученных знаний.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 на поставленные  вопросы учителя.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смыслообразование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значение имеет для меня учение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 – оценка: выведение и осознание учащимися того, что усвоено и что ещё подлежит усвоению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19" marR="264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22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 мастер, такова и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8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м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тер, т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7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3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58639"/>
              </p:ext>
            </p:extLst>
          </p:nvPr>
        </p:nvGraphicFramePr>
        <p:xfrm>
          <a:off x="683568" y="764704"/>
          <a:ext cx="6347046" cy="4180475"/>
        </p:xfrm>
        <a:graphic>
          <a:graphicData uri="http://schemas.openxmlformats.org/drawingml/2006/table">
            <a:tbl>
              <a:tblPr firstRow="1" bandRow="1"/>
              <a:tblGrid>
                <a:gridCol w="1057841"/>
                <a:gridCol w="1057841"/>
                <a:gridCol w="1057841"/>
                <a:gridCol w="1057841"/>
                <a:gridCol w="1057841"/>
                <a:gridCol w="1057841"/>
              </a:tblGrid>
              <a:tr h="70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0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0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0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08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36" y="0"/>
            <a:ext cx="2803029" cy="2803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77576"/>
            <a:ext cx="3267448" cy="3267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077072"/>
            <a:ext cx="2895600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2938096"/>
            <a:ext cx="2806055" cy="27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52790"/>
              </p:ext>
            </p:extLst>
          </p:nvPr>
        </p:nvGraphicFramePr>
        <p:xfrm>
          <a:off x="457200" y="2420888"/>
          <a:ext cx="8229600" cy="2669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669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Познакомиться с …..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Учиться отличать….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 читать…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69269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 [К], [ К]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6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51" y="0"/>
            <a:ext cx="10473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1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982" y="-201483"/>
            <a:ext cx="9723963" cy="72609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5179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181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858</Words>
  <Application>Microsoft Office PowerPoint</Application>
  <PresentationFormat>Экран (4:3)</PresentationFormat>
  <Paragraphs>467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Ярослава</dc:creator>
  <cp:lastModifiedBy>teacher</cp:lastModifiedBy>
  <cp:revision>27</cp:revision>
  <dcterms:created xsi:type="dcterms:W3CDTF">2016-09-29T16:30:19Z</dcterms:created>
  <dcterms:modified xsi:type="dcterms:W3CDTF">2017-03-29T04:07:02Z</dcterms:modified>
</cp:coreProperties>
</file>