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57" r:id="rId5"/>
    <p:sldId id="263" r:id="rId6"/>
    <p:sldId id="262" r:id="rId7"/>
    <p:sldId id="260" r:id="rId8"/>
    <p:sldId id="267" r:id="rId9"/>
    <p:sldId id="264" r:id="rId10"/>
    <p:sldId id="268" r:id="rId11"/>
    <p:sldId id="269" r:id="rId12"/>
    <p:sldId id="270" r:id="rId13"/>
    <p:sldId id="26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B744"/>
    <a:srgbClr val="9CC4D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232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03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84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01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480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79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88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719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99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4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17B36-FA34-4D6F-8FBC-D85D62B60A03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AF931-5C9E-4971-BE98-131187DC25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96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67544" y="332656"/>
            <a:ext cx="8352928" cy="19442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97743"/>
            <a:ext cx="7988424" cy="147002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ПРАВОПИСАНИЕ  О – Ё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КОРНЕ СЛОВА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ПОСЛЕ ШИПЯЩИХ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3568" y="2492896"/>
            <a:ext cx="6400800" cy="720080"/>
          </a:xfrm>
        </p:spPr>
        <p:txBody>
          <a:bodyPr/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Интерактивный тренажер</a:t>
            </a:r>
            <a:endParaRPr lang="ru-RU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00206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179096" y="5517232"/>
            <a:ext cx="4769167" cy="1152128"/>
            <a:chOff x="2179097" y="5589240"/>
            <a:chExt cx="4619406" cy="1152128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" name="Скругленный прямоугольник 4"/>
            <p:cNvSpPr/>
            <p:nvPr/>
          </p:nvSpPr>
          <p:spPr>
            <a:xfrm>
              <a:off x="2212990" y="5589240"/>
              <a:ext cx="4519250" cy="115212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179097" y="5733256"/>
              <a:ext cx="4619406" cy="923330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rtlCol="0">
              <a:spAutoFit/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ru-RU" b="1" spc="150" dirty="0" smtClean="0">
                  <a:ln w="11430"/>
                  <a:solidFill>
                    <a:srgbClr val="008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Голубева Елена Альбертовна,</a:t>
              </a:r>
            </a:p>
            <a:p>
              <a:pPr algn="ctr"/>
              <a:r>
                <a:rPr lang="ru-RU" b="1" spc="150" dirty="0">
                  <a:ln w="11430"/>
                  <a:solidFill>
                    <a:srgbClr val="008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у</a:t>
              </a:r>
              <a:r>
                <a:rPr lang="ru-RU" b="1" spc="150" dirty="0" smtClean="0">
                  <a:ln w="11430"/>
                  <a:solidFill>
                    <a:srgbClr val="008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читель русского языка и литературы</a:t>
              </a:r>
            </a:p>
            <a:p>
              <a:pPr algn="ctr"/>
              <a:r>
                <a:rPr lang="ru-RU" b="1" spc="150" dirty="0" smtClean="0">
                  <a:ln w="11430"/>
                  <a:solidFill>
                    <a:srgbClr val="008000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МКОУ Заволжского лицея</a:t>
              </a:r>
              <a:endParaRPr lang="ru-RU" b="1" spc="150" dirty="0">
                <a:ln w="11430"/>
                <a:solidFill>
                  <a:srgbClr val="008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7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7380312" y="1268760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2627784" y="437763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ЧАЩ__БА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60232" y="764704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547664" y="4084036"/>
            <a:ext cx="6336704" cy="2657332"/>
            <a:chOff x="1547664" y="4084036"/>
            <a:chExt cx="6336704" cy="26573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47664" y="4084036"/>
              <a:ext cx="6336704" cy="2513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626208" y="4156045"/>
              <a:ext cx="6258159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/>
                <a:t>Правило</a:t>
              </a:r>
            </a:p>
            <a:p>
              <a:pPr algn="just"/>
              <a:r>
                <a:rPr lang="ru-RU" dirty="0" smtClean="0"/>
                <a:t>После шипящих в корне слова под ударением и без ударения пишется  буква   о , если нельзя проверить однокоренным словом с   е : </a:t>
              </a:r>
            </a:p>
            <a:p>
              <a:r>
                <a:rPr lang="ru-RU" dirty="0"/>
                <a:t> </a:t>
              </a:r>
              <a:r>
                <a:rPr lang="ru-RU" dirty="0" smtClean="0"/>
                <a:t>       </a:t>
              </a:r>
              <a:r>
                <a:rPr lang="ru-RU" b="1" i="1" dirty="0" smtClean="0">
                  <a:solidFill>
                    <a:schemeClr val="tx2">
                      <a:lumMod val="50000"/>
                    </a:schemeClr>
                  </a:solidFill>
                </a:rPr>
                <a:t>крыжовник, шорох, шорты, трущоба, обжора,  </a:t>
              </a:r>
            </a:p>
            <a:p>
              <a:r>
                <a:rPr lang="ru-RU" b="1" i="1" dirty="0" smtClean="0">
                  <a:solidFill>
                    <a:schemeClr val="tx2">
                      <a:lumMod val="50000"/>
                    </a:schemeClr>
                  </a:solidFill>
                </a:rPr>
                <a:t>       капюшон, шов, чащоба, трещотка   </a:t>
              </a:r>
              <a:r>
                <a:rPr lang="ru-RU" dirty="0" smtClean="0"/>
                <a:t>(под ударением);  </a:t>
              </a:r>
            </a:p>
            <a:p>
              <a:r>
                <a:rPr lang="ru-RU" dirty="0"/>
                <a:t> </a:t>
              </a:r>
              <a:r>
                <a:rPr lang="ru-RU" dirty="0" smtClean="0"/>
                <a:t>       </a:t>
              </a:r>
              <a:r>
                <a:rPr lang="ru-RU" b="1" dirty="0" smtClean="0">
                  <a:solidFill>
                    <a:schemeClr val="tx2">
                      <a:lumMod val="50000"/>
                    </a:schemeClr>
                  </a:solidFill>
                </a:rPr>
                <a:t>шоколад, шофёр, жокей, шоссе, жонглёр,  </a:t>
              </a:r>
            </a:p>
            <a:p>
              <a:r>
                <a:rPr lang="ru-RU" b="1" dirty="0" smtClean="0">
                  <a:solidFill>
                    <a:schemeClr val="tx2">
                      <a:lumMod val="50000"/>
                    </a:schemeClr>
                  </a:solidFill>
                </a:rPr>
                <a:t>        шокировать   и   др</a:t>
              </a:r>
              <a:r>
                <a:rPr lang="ru-RU" dirty="0" smtClean="0"/>
                <a:t>.   (без ударения).  </a:t>
              </a:r>
            </a:p>
            <a:p>
              <a:r>
                <a:rPr lang="ru-RU" dirty="0" smtClean="0"/>
                <a:t>      </a:t>
              </a:r>
              <a:endParaRPr lang="ru-RU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37083 -0.10579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42" y="-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P3Cut_Pchela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93431"/>
            <a:ext cx="62547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390259" y="1225778"/>
            <a:ext cx="638125" cy="619046"/>
          </a:xfrm>
          <a:prstGeom prst="ellipse">
            <a:avLst/>
          </a:prstGeom>
          <a:solidFill>
            <a:srgbClr val="9CC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72114" y="764704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5776" y="43776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__СТКИЙ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436210" y="1241408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75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37708 -0.0324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Pchela27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93431"/>
            <a:ext cx="62547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572114" y="764704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3768" y="43776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РЕШ__ТКА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436210" y="1241408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3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30625 -0.0324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Pchela27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533801" y="116632"/>
            <a:ext cx="4491286" cy="1152129"/>
            <a:chOff x="4533801" y="116632"/>
            <a:chExt cx="4491286" cy="11521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3801" y="116632"/>
              <a:ext cx="4491286" cy="1152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788024" y="116632"/>
              <a:ext cx="41044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Динамическая </a:t>
              </a:r>
            </a:p>
            <a:p>
              <a:pPr algn="ctr"/>
              <a:r>
                <a:rPr lang="ru-RU" sz="3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пауза</a:t>
              </a:r>
              <a:endParaRPr lang="ru-RU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3140449" cy="3832933"/>
          </a:xfrm>
        </p:spPr>
      </p:pic>
      <p:grpSp>
        <p:nvGrpSpPr>
          <p:cNvPr id="5" name="Группа 4"/>
          <p:cNvGrpSpPr/>
          <p:nvPr/>
        </p:nvGrpSpPr>
        <p:grpSpPr>
          <a:xfrm>
            <a:off x="6660232" y="4789690"/>
            <a:ext cx="1201737" cy="1804987"/>
            <a:chOff x="7308304" y="4869160"/>
            <a:chExt cx="1201737" cy="1804987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4869160"/>
              <a:ext cx="1201737" cy="1804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4" name="Picture 6" descr="http://lenagold.narod.ru/fon/clipart/v/vedr/vedr73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7516" y="5661248"/>
              <a:ext cx="481656" cy="753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420888"/>
            <a:ext cx="1206500" cy="156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9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566 -0.02084 C -0.14688 -0.07084 -0.06893 -0.11482 0.02916 -0.11667 C 0.10677 -0.12084 0.17066 -0.09676 0.17205 -0.06667 C 0.17205 -0.03704 0.10955 -0.0088 0.03038 -0.00695 C -0.0092 -0.00695 -0.04479 -0.01065 -0.07031 -0.02084 C -0.10729 -0.03473 -0.129 -0.05695 -0.129 -0.08288 C -0.129 -0.09676 -0.12257 -0.11065 -0.11111 -0.12269 C -0.08455 -0.14862 -0.03195 -0.16667 0.02778 -0.16899 C 0.09791 -0.17269 0.15538 -0.15093 0.15538 -0.125 C 0.1566 -0.09676 0.0993 -0.07269 0.02916 -0.06899 C -0.0066 -0.06899 -0.03837 -0.07269 -0.06285 -0.08102 C -0.09462 -0.09491 -0.11511 -0.11667 -0.11511 -0.13889 C -0.11511 -0.15093 -0.10868 -0.16297 -0.09844 -0.175 C -0.07413 -0.19676 -0.0283 -0.21482 0.02673 -0.21667 C 0.09045 -0.21899 0.14132 -0.19862 0.14132 -0.175 C 0.14271 -0.15093 0.09149 -0.12871 0.02778 -0.12686 C -0.00417 -0.125 -0.03334 -0.12871 -0.05504 -0.13704 C -0.08455 -0.14862 -0.10087 -0.16667 -0.10087 -0.18889 C -0.10087 -0.19862 -0.09584 -0.21065 -0.08698 -0.22084 C -0.06528 -0.24075 -0.02309 -0.25695 0.02535 -0.2588 C 0.08264 -0.2588 0.12847 -0.24306 0.12847 -0.22084 C 0.12847 -0.19862 0.08403 -0.17871 0.02673 -0.17686 C -0.00139 -0.17686 -0.0283 -0.18102 -0.04722 -0.18704 C -0.07413 -0.19676 -0.08959 -0.21482 -0.09063 -0.23288 C -0.09063 -0.24306 -0.08455 -0.25278 -0.07674 -0.26065 C -0.05764 -0.28102 -0.01945 -0.29491 0.02396 -0.29491 C 0.075 -0.29676 0.11719 -0.28288 0.11719 -0.26297 C 0.1184 -0.24306 0.07621 -0.225 0.02535 -0.22269 C -0.00018 -0.22269 -0.02448 -0.225 -0.04115 -0.23288 C -0.06528 -0.24075 -0.07917 -0.25695 -0.07917 -0.27269 C -0.07917 -0.28288 -0.07535 -0.29075 -0.06788 -0.29862 C -0.05 -0.31667 -0.01667 -0.32871 0.02274 -0.33102 C 0.06979 -0.33102 0.10677 -0.31899 0.10677 -0.30093 C 0.10816 -0.28288 0.07118 -0.26667 0.02396 -0.26482 C 0.00104 -0.26482 -0.01945 -0.26667 -0.03472 -0.27269 C -0.05643 -0.28102 -0.06893 -0.29491 -0.06893 -0.31065 C -0.06893 -0.31899 -0.06528 -0.325 -0.05886 -0.33288 C -0.04358 -0.34862 -0.01302 -0.3588 0.02274 -0.36065 C 0.06475 -0.36297 0.09791 -0.35093 0.09791 -0.33288 C 0.09791 -0.31899 0.06614 -0.30278 0.02396 -0.30278 C 0.00225 -0.30093 -0.01667 -0.30463 -0.0309 -0.3088 C -0.05 -0.31667 -0.06146 -0.32871 -0.06146 -0.34306 C -0.06146 -0.35093 -0.05764 -0.35695 -0.05122 -0.36297 C -0.03715 -0.37709 -0.0092 -0.38727 0.02153 -0.38913 C 0.05972 -0.39098 0.09045 -0.37871 0.09045 -0.36482 C 0.09045 -0.34862 0.05972 -0.33704 0.02274 -0.33473 C 0.00503 -0.33473 -0.01302 -0.33704 -0.02587 -0.34306 C -0.04358 -0.34862 -0.05365 -0.3588 -0.05365 -0.37269 C -0.05365 -0.37871 -0.05 -0.38496 -0.04479 -0.39098 C -0.03195 -0.40278 -0.00781 -0.4132 0.02153 -0.4132 C 0.05451 -0.41505 0.08264 -0.40487 0.08264 -0.39098 C 0.08264 -0.37871 0.0559 -0.36667 0.02153 -0.36667 C 0.00607 -0.36482 -0.01025 -0.36667 -0.02188 -0.37084 C -0.03715 -0.37871 -0.04618 -0.38913 -0.04618 -0.39885 C -0.04618 -0.40487 -0.04358 -0.41065 -0.03837 -0.41505 C -0.02691 -0.42709 -0.00521 -0.43496 0.02153 -0.43727 C 0.05208 -0.43727 0.07621 -0.42709 0.07621 -0.41667 C 0.07621 -0.40487 0.05208 -0.39306 0.02153 -0.39306 C 0.00607 -0.39306 -0.00781 -0.39514 -0.01667 -0.39885 C -0.03195 -0.40278 -0.03976 -0.4132 -0.03976 -0.42292 C -0.03976 -0.42709 -0.03715 -0.43311 -0.03334 -0.43727 C -0.02309 -0.44862 -0.00278 -0.45463 0.02031 -0.45695 C 0.04844 -0.45695 0.06979 -0.44862 0.06979 -0.43889 C 0.06979 -0.42709 0.04844 -0.41922 0.02153 -0.41667 C 0.00746 -0.41667 -0.00521 -0.41922 -0.01424 -0.42292 C -0.02691 -0.42709 -0.03472 -0.43496 -0.03472 -0.44514 C -0.03472 -0.44862 -0.03195 -0.45301 -0.0283 -0.45695 " pathEditMode="relative" rAng="0" ptsTypes="fffffffffffffffffffffffffffffffffffffffffffffffffffffffffffffffffff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6" y="-2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chela_-_iz_k_f_-_Pchela_staraya_dobraya_pesnya_i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3" presetClass="path" presetSubtype="0" accel="50000" decel="5000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Motion origin="layout" path="M -0.22743 -0.39769 C -0.02552 -0.32083 0.05278 -0.19653 -0.01128 -0.08264 C -0.26927 -0.08912 -0.48836 -0.16898 -0.57777 -0.27732 C -0.35954 -0.34468 -0.08437 -0.34074 0.12309 -0.27732 C 0.03056 -0.16204 -0.1967 -0.08912 -0.44375 -0.08264 C -0.51093 -0.20208 -0.41822 -0.32361 -0.22743 -0.39769 Z " pathEditMode="relative" rAng="0" ptsTypes="ffffff">
                                      <p:cBhvr>
                                        <p:cTn id="8" dur="207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750"/>
                            </p:stCondLst>
                            <p:childTnLst>
                              <p:par>
                                <p:cTn id="10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267 -0.17894 C -0.10312 -0.27894 -0.08993 -0.37385 -0.06354 -0.37385 C -0.03351 -0.37385 -0.02326 -0.27894 -0.01354 -0.17894 C -0.00035 -0.06806 0.00938 0.04189 0.04288 0.04189 C 0.07257 0.04189 0.08247 -0.06806 0.09566 -0.17894 C 0.10191 -0.27894 0.11511 -0.37385 0.14497 -0.37385 C 0.17153 -0.37385 0.18455 -0.27894 0.19497 -0.17894 C 0.20469 -0.06806 0.21788 0.04189 0.24792 0.04189 C 0.27761 0.04189 0.3007 -0.17894 0.3007 -0.17778 C 0.31042 -0.27894 0.32066 -0.37385 0.35 -0.37385 C 0.37986 -0.37385 0.39011 -0.27894 0.4 -0.17894 C 0.41302 -0.06806 0.42292 0.04189 0.45625 0.04189 C 0.48594 0.04189 0.49583 -0.06806 0.50556 -0.17894 C 0.51875 -0.27894 0.52865 -0.37385 0.55833 -0.37385 C 0.5849 -0.37385 0.59792 -0.27894 0.60851 -0.17894 C 0.61806 -0.06806 0.63143 0.04189 0.66129 0.04189 C 0.69097 0.04189 0.70087 -0.06806 0.71424 -0.17894 " pathEditMode="relative" rAng="0" ptsTypes="fffffffffffffffff">
                                      <p:cBhvr>
                                        <p:cTn id="11" dur="2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37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95536" y="3573016"/>
            <a:ext cx="4896544" cy="309634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3789040"/>
            <a:ext cx="46085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Инструкция по работе с тренажером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Прочитай внимательно слова. Подумай, какую букву надо вставить в корне.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Нажми на выбранную букву. Если ответ правильный, она встанет на место в слове.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Если ответ неправильный, буква исчезнет.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</a:rPr>
              <a:t>В случае затруднения, нажми на </a:t>
            </a:r>
            <a:endParaRPr lang="ru-RU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81" y="5805264"/>
            <a:ext cx="808640" cy="720080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49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93431"/>
            <a:ext cx="62547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572114" y="764704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3768" y="43776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ПЧ__ЛЫ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7436210" y="1241408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39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35347 -0.0324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Pchela27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93431"/>
            <a:ext cx="62547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572114" y="764704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9792" y="43776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Ж__ЛТЫЙ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7436210" y="1241408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sp>
        <p:nvSpPr>
          <p:cNvPr id="15" name="Управляющая кнопка: далее 14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60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35347 -0.0324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74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Pchela27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93431"/>
            <a:ext cx="62547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390259" y="1225778"/>
            <a:ext cx="638125" cy="619046"/>
          </a:xfrm>
          <a:prstGeom prst="ellipse">
            <a:avLst/>
          </a:prstGeom>
          <a:solidFill>
            <a:srgbClr val="9CC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72114" y="764704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9792" y="43776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</a:t>
            </a:r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__РНЫЙ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436210" y="1241408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3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37708 -0.0324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Pchela27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318251" y="1225778"/>
            <a:ext cx="638125" cy="619046"/>
          </a:xfrm>
          <a:prstGeom prst="ellipse">
            <a:avLst/>
          </a:prstGeom>
          <a:solidFill>
            <a:srgbClr val="9CC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7364202" y="1196752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9792" y="437763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ПОДЖ__Г</a:t>
            </a:r>
          </a:p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ДОМА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44122" y="548680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1547664" y="4516084"/>
            <a:ext cx="6336704" cy="2081268"/>
            <a:chOff x="1547664" y="4300060"/>
            <a:chExt cx="6336704" cy="208126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47664" y="4300060"/>
              <a:ext cx="6336704" cy="1937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626208" y="4350003"/>
              <a:ext cx="6258159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/>
                <a:t>Правило</a:t>
              </a:r>
            </a:p>
            <a:p>
              <a:pPr algn="just"/>
              <a:r>
                <a:rPr lang="ru-RU" dirty="0" smtClean="0"/>
                <a:t>                Необходимо различать корни   -</a:t>
              </a:r>
              <a:r>
                <a:rPr lang="ru-RU" dirty="0" err="1" smtClean="0"/>
                <a:t>жог</a:t>
              </a:r>
              <a:r>
                <a:rPr lang="ru-RU" dirty="0" smtClean="0"/>
                <a:t>-   и   -жёг- .    </a:t>
              </a:r>
            </a:p>
            <a:p>
              <a:pPr algn="just"/>
              <a:r>
                <a:rPr lang="ru-RU" dirty="0" smtClean="0"/>
                <a:t>В существительных с этим корнем пишется о : </a:t>
              </a:r>
            </a:p>
            <a:p>
              <a:pPr algn="just"/>
              <a:r>
                <a:rPr lang="ru-RU" b="1" i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ru-RU" b="1" i="1" dirty="0" smtClean="0">
                  <a:solidFill>
                    <a:schemeClr val="tx2">
                      <a:lumMod val="50000"/>
                    </a:schemeClr>
                  </a:solidFill>
                </a:rPr>
                <a:t>                                             ожог пальца;  </a:t>
              </a:r>
            </a:p>
            <a:p>
              <a:pPr algn="just"/>
              <a:r>
                <a:rPr lang="ru-RU" dirty="0" smtClean="0"/>
                <a:t>  в глаголах   –   ё :     </a:t>
              </a:r>
            </a:p>
            <a:p>
              <a:pPr algn="just"/>
              <a:r>
                <a:rPr lang="ru-RU" dirty="0"/>
                <a:t> </a:t>
              </a:r>
              <a:r>
                <a:rPr lang="ru-RU" dirty="0" smtClean="0"/>
                <a:t>                                          </a:t>
              </a:r>
              <a:r>
                <a:rPr lang="ru-RU" b="1" i="1" dirty="0" smtClean="0">
                  <a:solidFill>
                    <a:schemeClr val="tx2">
                      <a:lumMod val="50000"/>
                    </a:schemeClr>
                  </a:solidFill>
                </a:rPr>
                <a:t>Петя ожёг палец. </a:t>
              </a:r>
            </a:p>
            <a:p>
              <a:r>
                <a:rPr lang="ru-RU" dirty="0" smtClean="0"/>
                <a:t>      </a:t>
              </a:r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26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23524 -0.000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Pchela27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7380312" y="1268760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37763"/>
            <a:ext cx="295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Ш___РОХ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60232" y="764704"/>
            <a:ext cx="592174" cy="587785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547664" y="4084036"/>
            <a:ext cx="6336704" cy="2657332"/>
            <a:chOff x="1547664" y="4084036"/>
            <a:chExt cx="6336704" cy="265733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47664" y="4084036"/>
              <a:ext cx="6336704" cy="2513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626208" y="4156045"/>
              <a:ext cx="6258159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/>
                <a:t>Правило</a:t>
              </a:r>
            </a:p>
            <a:p>
              <a:pPr algn="just"/>
              <a:r>
                <a:rPr lang="ru-RU" dirty="0" smtClean="0"/>
                <a:t>После шипящих в корне слова под ударением и без ударения пишется  буква   о , если нельзя проверить однокоренным словом с   е : </a:t>
              </a:r>
            </a:p>
            <a:p>
              <a:r>
                <a:rPr lang="ru-RU" dirty="0"/>
                <a:t> </a:t>
              </a:r>
              <a:r>
                <a:rPr lang="ru-RU" dirty="0" smtClean="0"/>
                <a:t>       </a:t>
              </a:r>
              <a:r>
                <a:rPr lang="ru-RU" b="1" i="1" dirty="0" smtClean="0">
                  <a:solidFill>
                    <a:schemeClr val="tx2">
                      <a:lumMod val="50000"/>
                    </a:schemeClr>
                  </a:solidFill>
                </a:rPr>
                <a:t>крыжовник, шорох, шорты, трущоба, обжора,  </a:t>
              </a:r>
            </a:p>
            <a:p>
              <a:r>
                <a:rPr lang="ru-RU" b="1" i="1" dirty="0" smtClean="0">
                  <a:solidFill>
                    <a:schemeClr val="tx2">
                      <a:lumMod val="50000"/>
                    </a:schemeClr>
                  </a:solidFill>
                </a:rPr>
                <a:t>       капюшон, шов, чащоба, трещотка   </a:t>
              </a:r>
              <a:r>
                <a:rPr lang="ru-RU" dirty="0" smtClean="0"/>
                <a:t>(под ударением);  </a:t>
              </a:r>
            </a:p>
            <a:p>
              <a:r>
                <a:rPr lang="ru-RU" dirty="0"/>
                <a:t> </a:t>
              </a:r>
              <a:r>
                <a:rPr lang="ru-RU" dirty="0" smtClean="0"/>
                <a:t>       </a:t>
              </a:r>
              <a:r>
                <a:rPr lang="ru-RU" b="1" dirty="0" smtClean="0">
                  <a:solidFill>
                    <a:schemeClr val="tx2">
                      <a:lumMod val="50000"/>
                    </a:schemeClr>
                  </a:solidFill>
                </a:rPr>
                <a:t>шоколад, шофёр, жокей, шоссе, жонглёр,  </a:t>
              </a:r>
            </a:p>
            <a:p>
              <a:r>
                <a:rPr lang="ru-RU" b="1" dirty="0" smtClean="0">
                  <a:solidFill>
                    <a:schemeClr val="tx2">
                      <a:lumMod val="50000"/>
                    </a:schemeClr>
                  </a:solidFill>
                </a:rPr>
                <a:t>        шокировать   и   др</a:t>
              </a:r>
              <a:r>
                <a:rPr lang="ru-RU" dirty="0" smtClean="0"/>
                <a:t>.   (без ударения).  </a:t>
              </a:r>
            </a:p>
            <a:p>
              <a:r>
                <a:rPr lang="ru-RU" dirty="0" smtClean="0"/>
                <a:t>      </a:t>
              </a:r>
              <a:endParaRPr lang="ru-RU" dirty="0"/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81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42604 -0.10579 " pathEditMode="relative" rAng="0" ptsTypes="AA">
                                      <p:cBhvr>
                                        <p:cTn id="3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P3Cut_Pchela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193431"/>
            <a:ext cx="6254750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7390259" y="1225778"/>
            <a:ext cx="638125" cy="619046"/>
          </a:xfrm>
          <a:prstGeom prst="ellipse">
            <a:avLst/>
          </a:prstGeom>
          <a:solidFill>
            <a:srgbClr val="9CC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72114" y="764704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83768" y="437763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Щ__ЛОЧКА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436210" y="1241408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711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L -0.37708 -0.03241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54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Pchela27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4624"/>
            <a:ext cx="1374688" cy="12241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661" y="188640"/>
            <a:ext cx="1269537" cy="1911288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7390259" y="1257039"/>
            <a:ext cx="638125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О</a:t>
            </a:r>
            <a:endParaRPr lang="ru-RU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2699792" y="437763"/>
            <a:ext cx="31683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ПОДЖ__Г</a:t>
            </a:r>
          </a:p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ДОМ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644122" y="548680"/>
            <a:ext cx="592174" cy="5877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/>
              <a:t>Ё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1547664" y="4516084"/>
            <a:ext cx="6336704" cy="2081268"/>
            <a:chOff x="1547664" y="4300060"/>
            <a:chExt cx="6336704" cy="208126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547664" y="4300060"/>
              <a:ext cx="6336704" cy="19372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626208" y="4350003"/>
              <a:ext cx="6258159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/>
                <a:t>Правило</a:t>
              </a:r>
            </a:p>
            <a:p>
              <a:pPr algn="just"/>
              <a:r>
                <a:rPr lang="ru-RU" dirty="0" smtClean="0"/>
                <a:t>                Необходимо различать корни   -</a:t>
              </a:r>
              <a:r>
                <a:rPr lang="ru-RU" dirty="0" err="1" smtClean="0"/>
                <a:t>жог</a:t>
              </a:r>
              <a:r>
                <a:rPr lang="ru-RU" dirty="0" smtClean="0"/>
                <a:t>-   и   -жёг- .    </a:t>
              </a:r>
            </a:p>
            <a:p>
              <a:pPr algn="just"/>
              <a:r>
                <a:rPr lang="ru-RU" dirty="0" smtClean="0"/>
                <a:t>В существительных с этим корнем пишется о : </a:t>
              </a:r>
            </a:p>
            <a:p>
              <a:pPr algn="just"/>
              <a:r>
                <a:rPr lang="ru-RU" b="1" i="1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ru-RU" b="1" i="1" dirty="0" smtClean="0">
                  <a:solidFill>
                    <a:schemeClr val="tx2">
                      <a:lumMod val="50000"/>
                    </a:schemeClr>
                  </a:solidFill>
                </a:rPr>
                <a:t>                                             ожог пальца;  </a:t>
              </a:r>
            </a:p>
            <a:p>
              <a:pPr algn="just"/>
              <a:r>
                <a:rPr lang="ru-RU" dirty="0" smtClean="0"/>
                <a:t>  в глаголах   –   ё :     </a:t>
              </a:r>
            </a:p>
            <a:p>
              <a:pPr algn="just"/>
              <a:r>
                <a:rPr lang="ru-RU" dirty="0"/>
                <a:t> </a:t>
              </a:r>
              <a:r>
                <a:rPr lang="ru-RU" dirty="0" smtClean="0"/>
                <a:t>                                          </a:t>
              </a:r>
              <a:r>
                <a:rPr lang="ru-RU" b="1" i="1" dirty="0" smtClean="0">
                  <a:solidFill>
                    <a:schemeClr val="tx2">
                      <a:lumMod val="50000"/>
                    </a:schemeClr>
                  </a:solidFill>
                </a:rPr>
                <a:t>Петя ожёг палец. </a:t>
              </a:r>
            </a:p>
            <a:p>
              <a:r>
                <a:rPr lang="ru-RU" dirty="0" smtClean="0"/>
                <a:t>      </a:t>
              </a:r>
              <a:endParaRPr lang="ru-RU" dirty="0"/>
            </a:p>
          </p:txBody>
        </p: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920" y="4896668"/>
            <a:ext cx="1425338" cy="1844700"/>
          </a:xfrm>
          <a:prstGeom prst="rect">
            <a:avLst/>
          </a:prstGeom>
        </p:spPr>
      </p:pic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532440" y="6381328"/>
            <a:ext cx="521208" cy="404664"/>
          </a:xfrm>
          <a:prstGeom prst="actionButtonForwardNext">
            <a:avLst/>
          </a:prstGeom>
          <a:solidFill>
            <a:srgbClr val="11B7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73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23524 -0.00093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Pchela27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323</Words>
  <Application>Microsoft Office PowerPoint</Application>
  <PresentationFormat>Экран (4:3)</PresentationFormat>
  <Paragraphs>72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ПРАВОПИСАНИЕ  О – Ё  В КОРНЕ СЛОВА  ПОСЛЕ ШИПЯЩИХ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ПРАВОПИСАНИЕ  О – Ё В КОРНЕ СЛОВА</dc:title>
  <dc:creator>Admin</dc:creator>
  <cp:lastModifiedBy>Admin</cp:lastModifiedBy>
  <cp:revision>24</cp:revision>
  <dcterms:created xsi:type="dcterms:W3CDTF">2015-01-27T13:29:33Z</dcterms:created>
  <dcterms:modified xsi:type="dcterms:W3CDTF">2017-03-30T12:54:24Z</dcterms:modified>
</cp:coreProperties>
</file>