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0"/>
  </p:notes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D96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9F6E11-8101-4D8C-887C-1D83A2F15B71}" type="datetimeFigureOut">
              <a:rPr lang="ru-RU" smtClean="0"/>
              <a:pPr/>
              <a:t>21.02.2016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0D191F-E8A5-4D38-A37B-A3FA00FF5CBE}"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DA0D191F-E8A5-4D38-A37B-A3FA00FF5CBE}" type="slidenum">
              <a:rPr lang="ru-RU" smtClean="0"/>
              <a:pPr/>
              <a:t>10</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7FE6690-4858-4E7F-8CAF-2892692CEBA3}" type="datetimeFigureOut">
              <a:rPr lang="ru-RU" smtClean="0"/>
              <a:pPr/>
              <a:t>21.02.2016</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06EFC359-025A-487E-B4C9-59D51EDA75AA}"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7FE6690-4858-4E7F-8CAF-2892692CEBA3}" type="datetimeFigureOut">
              <a:rPr lang="ru-RU" smtClean="0"/>
              <a:pPr/>
              <a:t>21.02.2016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6EFC359-025A-487E-B4C9-59D51EDA75A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7FE6690-4858-4E7F-8CAF-2892692CEBA3}" type="datetimeFigureOut">
              <a:rPr lang="ru-RU" smtClean="0"/>
              <a:pPr/>
              <a:t>21.02.2016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6EFC359-025A-487E-B4C9-59D51EDA75A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7FE6690-4858-4E7F-8CAF-2892692CEBA3}" type="datetimeFigureOut">
              <a:rPr lang="ru-RU" smtClean="0"/>
              <a:pPr/>
              <a:t>21.02.2016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6EFC359-025A-487E-B4C9-59D51EDA75A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7FE6690-4858-4E7F-8CAF-2892692CEBA3}" type="datetimeFigureOut">
              <a:rPr lang="ru-RU" smtClean="0"/>
              <a:pPr/>
              <a:t>21.02.2016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6EFC359-025A-487E-B4C9-59D51EDA75AA}"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7FE6690-4858-4E7F-8CAF-2892692CEBA3}" type="datetimeFigureOut">
              <a:rPr lang="ru-RU" smtClean="0"/>
              <a:pPr/>
              <a:t>21.02.2016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6EFC359-025A-487E-B4C9-59D51EDA75A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7FE6690-4858-4E7F-8CAF-2892692CEBA3}" type="datetimeFigureOut">
              <a:rPr lang="ru-RU" smtClean="0"/>
              <a:pPr/>
              <a:t>21.02.2016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6EFC359-025A-487E-B4C9-59D51EDA75A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7FE6690-4858-4E7F-8CAF-2892692CEBA3}" type="datetimeFigureOut">
              <a:rPr lang="ru-RU" smtClean="0"/>
              <a:pPr/>
              <a:t>21.02.2016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6EFC359-025A-487E-B4C9-59D51EDA75A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7FE6690-4858-4E7F-8CAF-2892692CEBA3}" type="datetimeFigureOut">
              <a:rPr lang="ru-RU" smtClean="0"/>
              <a:pPr/>
              <a:t>21.02.2016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6EFC359-025A-487E-B4C9-59D51EDA75A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7FE6690-4858-4E7F-8CAF-2892692CEBA3}" type="datetimeFigureOut">
              <a:rPr lang="ru-RU" smtClean="0"/>
              <a:pPr/>
              <a:t>21.02.2016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6EFC359-025A-487E-B4C9-59D51EDA75A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7FE6690-4858-4E7F-8CAF-2892692CEBA3}" type="datetimeFigureOut">
              <a:rPr lang="ru-RU" smtClean="0"/>
              <a:pPr/>
              <a:t>21.02.2016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06EFC359-025A-487E-B4C9-59D51EDA75AA}"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7FE6690-4858-4E7F-8CAF-2892692CEBA3}" type="datetimeFigureOut">
              <a:rPr lang="ru-RU" smtClean="0"/>
              <a:pPr/>
              <a:t>21.02.2016</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6EFC359-025A-487E-B4C9-59D51EDA75AA}"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ad7elochka.ru/wp-content/uploads/2012/09/9%D1%80%D1%80%D0%B8-%D0%BC.jpg" TargetMode="External"/><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ad7elochka.ru/wp-content/uploads/2012/09/32%D1%86%D0%B2%D0%B57.jpg" TargetMode="External"/><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0034" y="214290"/>
            <a:ext cx="7358114" cy="1500198"/>
          </a:xfrm>
        </p:spPr>
        <p:txBody>
          <a:bodyPr>
            <a:normAutofit/>
          </a:bodyPr>
          <a:lstStyle/>
          <a:p>
            <a:pPr algn="ctr"/>
            <a:r>
              <a:rPr lang="ru-RU" sz="2400" dirty="0" smtClean="0">
                <a:solidFill>
                  <a:srgbClr val="FF0000"/>
                </a:solidFill>
                <a:effectLst/>
                <a:latin typeface="Times New Roman" pitchFamily="18" charset="0"/>
                <a:cs typeface="Times New Roman" pitchFamily="18" charset="0"/>
              </a:rPr>
              <a:t>Презентация «Организация художественно-эстетической деятельности в образовательном процессе  детского сада с учетом  ФГОС  ДО»</a:t>
            </a:r>
            <a:br>
              <a:rPr lang="ru-RU" sz="2400" dirty="0" smtClean="0">
                <a:solidFill>
                  <a:srgbClr val="FF0000"/>
                </a:solidFill>
                <a:effectLst/>
                <a:latin typeface="Times New Roman" pitchFamily="18" charset="0"/>
                <a:cs typeface="Times New Roman" pitchFamily="18" charset="0"/>
              </a:rPr>
            </a:br>
            <a:endParaRPr lang="ru-RU" sz="2400" dirty="0">
              <a:solidFill>
                <a:srgbClr val="FF0000"/>
              </a:solidFill>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642910" y="4786322"/>
            <a:ext cx="8215370" cy="1214446"/>
          </a:xfrm>
        </p:spPr>
        <p:txBody>
          <a:bodyPr>
            <a:normAutofit fontScale="92500" lnSpcReduction="10000"/>
          </a:bodyPr>
          <a:lstStyle/>
          <a:p>
            <a:r>
              <a:rPr lang="ru-RU" sz="1800" dirty="0" smtClean="0">
                <a:solidFill>
                  <a:srgbClr val="FF0000"/>
                </a:solidFill>
                <a:latin typeface="Times New Roman" pitchFamily="18" charset="0"/>
                <a:cs typeface="Times New Roman" pitchFamily="18" charset="0"/>
              </a:rPr>
              <a:t>             Бусалаева Т.Н.  </a:t>
            </a:r>
          </a:p>
          <a:p>
            <a:r>
              <a:rPr lang="ru-RU" sz="1800" dirty="0" smtClean="0">
                <a:solidFill>
                  <a:srgbClr val="FF0000"/>
                </a:solidFill>
                <a:latin typeface="Times New Roman" pitchFamily="18" charset="0"/>
                <a:cs typeface="Times New Roman" pitchFamily="18" charset="0"/>
              </a:rPr>
              <a:t>Воспитатель   </a:t>
            </a:r>
          </a:p>
          <a:p>
            <a:r>
              <a:rPr lang="ru-RU" sz="1800" dirty="0" smtClean="0">
                <a:solidFill>
                  <a:srgbClr val="FF0000"/>
                </a:solidFill>
                <a:latin typeface="Times New Roman" pitchFamily="18" charset="0"/>
                <a:cs typeface="Times New Roman" pitchFamily="18" charset="0"/>
              </a:rPr>
              <a:t>         ГБДОУ детский сад№8</a:t>
            </a:r>
          </a:p>
          <a:p>
            <a:r>
              <a:rPr lang="ru-RU" sz="1800" dirty="0" smtClean="0">
                <a:solidFill>
                  <a:srgbClr val="FF0000"/>
                </a:solidFill>
                <a:latin typeface="Times New Roman" pitchFamily="18" charset="0"/>
                <a:cs typeface="Times New Roman" pitchFamily="18" charset="0"/>
              </a:rPr>
              <a:t>Выборгского района</a:t>
            </a:r>
            <a:endParaRPr lang="ru-RU" sz="1800" dirty="0">
              <a:solidFill>
                <a:srgbClr val="FF0000"/>
              </a:solidFill>
              <a:latin typeface="Times New Roman" pitchFamily="18" charset="0"/>
              <a:cs typeface="Times New Roman" pitchFamily="18" charset="0"/>
            </a:endParaRPr>
          </a:p>
        </p:txBody>
      </p:sp>
      <p:pic>
        <p:nvPicPr>
          <p:cNvPr id="4" name="Рисунок 3" descr="C:\Users\Леха\Desktop\ИРА РАБОТА\Лэнд\rebenok_risunok_kist_kraski_peyzazh_palitra_3200x2373.jpg"/>
          <p:cNvPicPr/>
          <p:nvPr/>
        </p:nvPicPr>
        <p:blipFill>
          <a:blip r:embed="rId2" cstate="print"/>
          <a:srcRect/>
          <a:stretch>
            <a:fillRect/>
          </a:stretch>
        </p:blipFill>
        <p:spPr bwMode="auto">
          <a:xfrm>
            <a:off x="1785918" y="1571612"/>
            <a:ext cx="5327035" cy="3429024"/>
          </a:xfrm>
          <a:prstGeom prst="rect">
            <a:avLst/>
          </a:prstGeom>
          <a:noFill/>
          <a:ln w="9525">
            <a:noFill/>
            <a:miter lim="800000"/>
            <a:headEnd/>
            <a:tailEnd/>
          </a:ln>
        </p:spPr>
      </p:pic>
      <p:sp>
        <p:nvSpPr>
          <p:cNvPr id="5" name="Прямоугольник 4"/>
          <p:cNvSpPr/>
          <p:nvPr/>
        </p:nvSpPr>
        <p:spPr>
          <a:xfrm>
            <a:off x="714348" y="5929330"/>
            <a:ext cx="8001056" cy="785818"/>
          </a:xfrm>
          <a:prstGeom prst="rect">
            <a:avLst/>
          </a:prstGeom>
          <a:solidFill>
            <a:srgbClr val="FFFF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rgbClr val="FF0000"/>
                </a:solidFill>
                <a:latin typeface="Times New Roman" pitchFamily="18" charset="0"/>
                <a:cs typeface="Times New Roman" pitchFamily="18" charset="0"/>
              </a:rPr>
              <a:t>Санкт-Петербург</a:t>
            </a:r>
          </a:p>
          <a:p>
            <a:pPr algn="ctr"/>
            <a:r>
              <a:rPr lang="ru-RU" sz="1600" dirty="0" smtClean="0">
                <a:solidFill>
                  <a:srgbClr val="FF0000"/>
                </a:solidFill>
                <a:latin typeface="Times New Roman" pitchFamily="18" charset="0"/>
                <a:cs typeface="Times New Roman" pitchFamily="18" charset="0"/>
              </a:rPr>
              <a:t> </a:t>
            </a:r>
            <a:r>
              <a:rPr lang="ru-RU" sz="1600" dirty="0" smtClean="0">
                <a:solidFill>
                  <a:srgbClr val="FF0000"/>
                </a:solidFill>
                <a:latin typeface="Times New Roman" pitchFamily="18" charset="0"/>
                <a:cs typeface="Times New Roman" pitchFamily="18" charset="0"/>
              </a:rPr>
              <a:t>2016</a:t>
            </a:r>
            <a:endParaRPr lang="ru-RU" sz="1600" dirty="0">
              <a:solidFill>
                <a:srgbClr val="FF000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142852"/>
            <a:ext cx="8501122" cy="6500858"/>
          </a:xfrm>
        </p:spPr>
        <p:txBody>
          <a:bodyPr/>
          <a:lstStyle/>
          <a:p>
            <a:endParaRPr lang="ru-RU" dirty="0" smtClean="0">
              <a:solidFill>
                <a:srgbClr val="FF0000"/>
              </a:solidFill>
            </a:endParaRPr>
          </a:p>
          <a:p>
            <a:endParaRPr lang="ru-RU" dirty="0" smtClean="0">
              <a:solidFill>
                <a:srgbClr val="FF0000"/>
              </a:solidFill>
            </a:endParaRPr>
          </a:p>
          <a:p>
            <a:endParaRPr lang="ru-RU" dirty="0" smtClean="0">
              <a:solidFill>
                <a:srgbClr val="FF0000"/>
              </a:solidFill>
            </a:endParaRPr>
          </a:p>
          <a:p>
            <a:endParaRPr lang="ru-RU" dirty="0" smtClean="0">
              <a:solidFill>
                <a:srgbClr val="FF0000"/>
              </a:solidFill>
            </a:endParaRPr>
          </a:p>
          <a:p>
            <a:endParaRPr lang="ru-RU" dirty="0" smtClean="0">
              <a:solidFill>
                <a:srgbClr val="FF0000"/>
              </a:solidFill>
            </a:endParaRPr>
          </a:p>
          <a:p>
            <a:endParaRPr lang="ru-RU" dirty="0" smtClean="0">
              <a:solidFill>
                <a:srgbClr val="FF0000"/>
              </a:solidFill>
            </a:endParaRPr>
          </a:p>
          <a:p>
            <a:pPr>
              <a:buNone/>
            </a:pPr>
            <a:r>
              <a:rPr lang="ru-RU" dirty="0" smtClean="0">
                <a:solidFill>
                  <a:srgbClr val="FF0000"/>
                </a:solidFill>
              </a:rPr>
              <a:t>                               </a:t>
            </a:r>
            <a:r>
              <a:rPr lang="ru-RU" b="1" dirty="0" smtClean="0">
                <a:solidFill>
                  <a:srgbClr val="FF0000"/>
                </a:solidFill>
              </a:rPr>
              <a:t>Старшая группа</a:t>
            </a:r>
            <a:endParaRPr lang="ru-RU" b="1" dirty="0">
              <a:solidFill>
                <a:srgbClr val="FF0000"/>
              </a:solidFill>
            </a:endParaRPr>
          </a:p>
        </p:txBody>
      </p:sp>
      <p:sp>
        <p:nvSpPr>
          <p:cNvPr id="19" name="Волна 18"/>
          <p:cNvSpPr/>
          <p:nvPr/>
        </p:nvSpPr>
        <p:spPr>
          <a:xfrm>
            <a:off x="500034" y="1214422"/>
            <a:ext cx="2124000" cy="1404000"/>
          </a:xfrm>
          <a:prstGeom prst="wave">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err="1" smtClean="0">
                <a:solidFill>
                  <a:srgbClr val="7030A0"/>
                </a:solidFill>
                <a:latin typeface="Times New Roman" pitchFamily="18" charset="0"/>
                <a:cs typeface="Times New Roman" pitchFamily="18" charset="0"/>
              </a:rPr>
              <a:t>набрыск</a:t>
            </a:r>
            <a:endParaRPr lang="ru-RU" sz="1600" dirty="0">
              <a:solidFill>
                <a:srgbClr val="7030A0"/>
              </a:solidFill>
              <a:latin typeface="Times New Roman" pitchFamily="18" charset="0"/>
              <a:cs typeface="Times New Roman" pitchFamily="18" charset="0"/>
            </a:endParaRPr>
          </a:p>
        </p:txBody>
      </p:sp>
      <p:sp>
        <p:nvSpPr>
          <p:cNvPr id="20" name="Волна 19"/>
          <p:cNvSpPr/>
          <p:nvPr/>
        </p:nvSpPr>
        <p:spPr>
          <a:xfrm>
            <a:off x="3643306" y="571480"/>
            <a:ext cx="2124000" cy="1404000"/>
          </a:xfrm>
          <a:prstGeom prst="wave">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rgbClr val="7030A0"/>
                </a:solidFill>
                <a:latin typeface="Times New Roman" pitchFamily="18" charset="0"/>
                <a:cs typeface="Times New Roman" pitchFamily="18" charset="0"/>
              </a:rPr>
              <a:t>Черно-белый</a:t>
            </a:r>
          </a:p>
          <a:p>
            <a:pPr algn="ctr"/>
            <a:r>
              <a:rPr lang="ru-RU" sz="1600" dirty="0" err="1" smtClean="0">
                <a:solidFill>
                  <a:srgbClr val="7030A0"/>
                </a:solidFill>
                <a:latin typeface="Times New Roman" pitchFamily="18" charset="0"/>
                <a:cs typeface="Times New Roman" pitchFamily="18" charset="0"/>
              </a:rPr>
              <a:t>гратажж</a:t>
            </a:r>
            <a:endParaRPr lang="ru-RU" sz="1600" dirty="0">
              <a:solidFill>
                <a:srgbClr val="7030A0"/>
              </a:solidFill>
              <a:latin typeface="Times New Roman" pitchFamily="18" charset="0"/>
              <a:cs typeface="Times New Roman" pitchFamily="18" charset="0"/>
            </a:endParaRPr>
          </a:p>
        </p:txBody>
      </p:sp>
      <p:sp>
        <p:nvSpPr>
          <p:cNvPr id="21" name="Волна 20"/>
          <p:cNvSpPr/>
          <p:nvPr/>
        </p:nvSpPr>
        <p:spPr>
          <a:xfrm>
            <a:off x="6286512" y="1428736"/>
            <a:ext cx="2124000" cy="1404000"/>
          </a:xfrm>
          <a:prstGeom prst="wave">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rgbClr val="7030A0"/>
                </a:solidFill>
                <a:latin typeface="Times New Roman" pitchFamily="18" charset="0"/>
                <a:cs typeface="Times New Roman" pitchFamily="18" charset="0"/>
              </a:rPr>
              <a:t>Кляксография </a:t>
            </a:r>
          </a:p>
          <a:p>
            <a:pPr algn="ctr"/>
            <a:r>
              <a:rPr lang="ru-RU" sz="1600" dirty="0" smtClean="0">
                <a:solidFill>
                  <a:srgbClr val="7030A0"/>
                </a:solidFill>
                <a:latin typeface="Times New Roman" pitchFamily="18" charset="0"/>
                <a:cs typeface="Times New Roman" pitchFamily="18" charset="0"/>
              </a:rPr>
              <a:t>обычная</a:t>
            </a:r>
            <a:endParaRPr lang="ru-RU" sz="1600" dirty="0">
              <a:solidFill>
                <a:srgbClr val="7030A0"/>
              </a:solidFill>
              <a:latin typeface="Times New Roman" pitchFamily="18" charset="0"/>
              <a:cs typeface="Times New Roman" pitchFamily="18" charset="0"/>
            </a:endParaRPr>
          </a:p>
        </p:txBody>
      </p:sp>
      <p:sp>
        <p:nvSpPr>
          <p:cNvPr id="22" name="Волна 21"/>
          <p:cNvSpPr/>
          <p:nvPr/>
        </p:nvSpPr>
        <p:spPr>
          <a:xfrm>
            <a:off x="6572264" y="3214686"/>
            <a:ext cx="2124000" cy="1404000"/>
          </a:xfrm>
          <a:prstGeom prst="wave">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rgbClr val="7030A0"/>
                </a:solidFill>
                <a:latin typeface="Times New Roman" pitchFamily="18" charset="0"/>
                <a:cs typeface="Times New Roman" pitchFamily="18" charset="0"/>
              </a:rPr>
              <a:t>Монотипия предметная</a:t>
            </a:r>
            <a:endParaRPr lang="ru-RU" sz="1600" dirty="0">
              <a:solidFill>
                <a:srgbClr val="7030A0"/>
              </a:solidFill>
              <a:latin typeface="Times New Roman" pitchFamily="18" charset="0"/>
              <a:cs typeface="Times New Roman" pitchFamily="18" charset="0"/>
            </a:endParaRPr>
          </a:p>
        </p:txBody>
      </p:sp>
      <p:sp>
        <p:nvSpPr>
          <p:cNvPr id="23" name="Волна 22"/>
          <p:cNvSpPr/>
          <p:nvPr/>
        </p:nvSpPr>
        <p:spPr>
          <a:xfrm>
            <a:off x="4857752" y="5000636"/>
            <a:ext cx="2124000" cy="1404000"/>
          </a:xfrm>
          <a:prstGeom prst="wave">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rgbClr val="7030A0"/>
                </a:solidFill>
                <a:latin typeface="Times New Roman" pitchFamily="18" charset="0"/>
                <a:cs typeface="Times New Roman" pitchFamily="18" charset="0"/>
              </a:rPr>
              <a:t>Печать по</a:t>
            </a:r>
          </a:p>
          <a:p>
            <a:pPr algn="ctr"/>
            <a:r>
              <a:rPr lang="ru-RU" sz="1600" dirty="0" smtClean="0">
                <a:solidFill>
                  <a:srgbClr val="7030A0"/>
                </a:solidFill>
                <a:latin typeface="Times New Roman" pitchFamily="18" charset="0"/>
                <a:cs typeface="Times New Roman" pitchFamily="18" charset="0"/>
              </a:rPr>
              <a:t>трафарету</a:t>
            </a:r>
            <a:endParaRPr lang="ru-RU" sz="1600" dirty="0">
              <a:solidFill>
                <a:srgbClr val="7030A0"/>
              </a:solidFill>
              <a:latin typeface="Times New Roman" pitchFamily="18" charset="0"/>
              <a:cs typeface="Times New Roman" pitchFamily="18" charset="0"/>
            </a:endParaRPr>
          </a:p>
        </p:txBody>
      </p:sp>
      <p:sp>
        <p:nvSpPr>
          <p:cNvPr id="24" name="Блок-схема: перфолента 23"/>
          <p:cNvSpPr/>
          <p:nvPr/>
        </p:nvSpPr>
        <p:spPr>
          <a:xfrm>
            <a:off x="2000232" y="5072074"/>
            <a:ext cx="2124000" cy="1404000"/>
          </a:xfrm>
          <a:prstGeom prst="flowChartPunchedTape">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rgbClr val="7030A0"/>
                </a:solidFill>
                <a:latin typeface="Times New Roman" pitchFamily="18" charset="0"/>
                <a:cs typeface="Times New Roman" pitchFamily="18" charset="0"/>
              </a:rPr>
              <a:t>Рисование солью</a:t>
            </a:r>
            <a:endParaRPr lang="ru-RU" sz="1600" dirty="0">
              <a:solidFill>
                <a:srgbClr val="7030A0"/>
              </a:solidFill>
              <a:latin typeface="Times New Roman" pitchFamily="18" charset="0"/>
              <a:cs typeface="Times New Roman" pitchFamily="18" charset="0"/>
            </a:endParaRPr>
          </a:p>
        </p:txBody>
      </p:sp>
      <p:sp>
        <p:nvSpPr>
          <p:cNvPr id="25" name="Блок-схема: перфолента 24"/>
          <p:cNvSpPr/>
          <p:nvPr/>
        </p:nvSpPr>
        <p:spPr>
          <a:xfrm>
            <a:off x="285720" y="3571876"/>
            <a:ext cx="2124000" cy="1404000"/>
          </a:xfrm>
          <a:prstGeom prst="flowChartPunchedTape">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rgbClr val="7030A0"/>
                </a:solidFill>
                <a:latin typeface="Times New Roman" pitchFamily="18" charset="0"/>
                <a:cs typeface="Times New Roman" pitchFamily="18" charset="0"/>
              </a:rPr>
              <a:t>Кляксография</a:t>
            </a:r>
          </a:p>
          <a:p>
            <a:pPr algn="ctr"/>
            <a:r>
              <a:rPr lang="ru-RU" sz="1600" dirty="0" smtClean="0">
                <a:solidFill>
                  <a:srgbClr val="7030A0"/>
                </a:solidFill>
                <a:latin typeface="Times New Roman" pitchFamily="18" charset="0"/>
                <a:cs typeface="Times New Roman" pitchFamily="18" charset="0"/>
              </a:rPr>
              <a:t>трубочкой</a:t>
            </a:r>
            <a:endParaRPr lang="ru-RU" sz="1600" dirty="0">
              <a:solidFill>
                <a:srgbClr val="7030A0"/>
              </a:solidFill>
              <a:latin typeface="Times New Roman" pitchFamily="18" charset="0"/>
              <a:cs typeface="Times New Roman" pitchFamily="18" charset="0"/>
            </a:endParaRPr>
          </a:p>
        </p:txBody>
      </p:sp>
      <p:cxnSp>
        <p:nvCxnSpPr>
          <p:cNvPr id="27" name="Прямая со стрелкой 26"/>
          <p:cNvCxnSpPr/>
          <p:nvPr/>
        </p:nvCxnSpPr>
        <p:spPr>
          <a:xfrm rot="5400000" flipH="1" flipV="1">
            <a:off x="3679025" y="2321711"/>
            <a:ext cx="1143008" cy="71438"/>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29" name="Прямая со стрелкой 28"/>
          <p:cNvCxnSpPr/>
          <p:nvPr/>
        </p:nvCxnSpPr>
        <p:spPr>
          <a:xfrm rot="10800000">
            <a:off x="2714612" y="2285992"/>
            <a:ext cx="1500198" cy="714380"/>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31" name="Прямая со стрелкой 30"/>
          <p:cNvCxnSpPr/>
          <p:nvPr/>
        </p:nvCxnSpPr>
        <p:spPr>
          <a:xfrm flipV="1">
            <a:off x="4286248" y="2285992"/>
            <a:ext cx="1857388" cy="714380"/>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33" name="Прямая со стрелкой 32"/>
          <p:cNvCxnSpPr/>
          <p:nvPr/>
        </p:nvCxnSpPr>
        <p:spPr>
          <a:xfrm rot="10800000" flipV="1">
            <a:off x="2500298" y="3429000"/>
            <a:ext cx="1571636" cy="714380"/>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35" name="Прямая со стрелкой 34"/>
          <p:cNvCxnSpPr/>
          <p:nvPr/>
        </p:nvCxnSpPr>
        <p:spPr>
          <a:xfrm rot="5400000">
            <a:off x="3143240" y="3857628"/>
            <a:ext cx="1428760" cy="571504"/>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37" name="Прямая со стрелкой 36"/>
          <p:cNvCxnSpPr/>
          <p:nvPr/>
        </p:nvCxnSpPr>
        <p:spPr>
          <a:xfrm rot="16200000" flipH="1">
            <a:off x="4143372" y="3571876"/>
            <a:ext cx="1285884" cy="1000132"/>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43" name="Прямая со стрелкой 42"/>
          <p:cNvCxnSpPr/>
          <p:nvPr/>
        </p:nvCxnSpPr>
        <p:spPr>
          <a:xfrm>
            <a:off x="4857752" y="3500438"/>
            <a:ext cx="1500198" cy="142876"/>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357166"/>
            <a:ext cx="8329642" cy="5967434"/>
          </a:xfrm>
        </p:spPr>
        <p:txBody>
          <a:bodyPr/>
          <a:lstStyle/>
          <a:p>
            <a:endParaRPr lang="ru-RU" dirty="0" smtClean="0">
              <a:solidFill>
                <a:srgbClr val="FF0000"/>
              </a:solidFill>
            </a:endParaRPr>
          </a:p>
          <a:p>
            <a:endParaRPr lang="ru-RU" dirty="0" smtClean="0">
              <a:solidFill>
                <a:srgbClr val="FF0000"/>
              </a:solidFill>
            </a:endParaRPr>
          </a:p>
          <a:p>
            <a:endParaRPr lang="ru-RU" dirty="0" smtClean="0">
              <a:solidFill>
                <a:srgbClr val="FF0000"/>
              </a:solidFill>
            </a:endParaRPr>
          </a:p>
          <a:p>
            <a:endParaRPr lang="ru-RU" dirty="0" smtClean="0">
              <a:solidFill>
                <a:srgbClr val="FF0000"/>
              </a:solidFill>
            </a:endParaRPr>
          </a:p>
          <a:p>
            <a:endParaRPr lang="ru-RU" dirty="0" smtClean="0">
              <a:solidFill>
                <a:srgbClr val="FF0000"/>
              </a:solidFill>
            </a:endParaRPr>
          </a:p>
          <a:p>
            <a:pPr>
              <a:buNone/>
            </a:pPr>
            <a:r>
              <a:rPr lang="ru-RU" dirty="0" smtClean="0">
                <a:solidFill>
                  <a:srgbClr val="FF0000"/>
                </a:solidFill>
              </a:rPr>
              <a:t>                         </a:t>
            </a:r>
            <a:r>
              <a:rPr lang="ru-RU" b="1" dirty="0" smtClean="0">
                <a:solidFill>
                  <a:srgbClr val="FF0000"/>
                </a:solidFill>
              </a:rPr>
              <a:t>Подготовительная группа</a:t>
            </a:r>
            <a:endParaRPr lang="ru-RU" b="1" dirty="0">
              <a:solidFill>
                <a:srgbClr val="FF0000"/>
              </a:solidFill>
            </a:endParaRPr>
          </a:p>
        </p:txBody>
      </p:sp>
      <p:sp>
        <p:nvSpPr>
          <p:cNvPr id="4" name="Табличка 3"/>
          <p:cNvSpPr/>
          <p:nvPr/>
        </p:nvSpPr>
        <p:spPr>
          <a:xfrm>
            <a:off x="928662" y="785794"/>
            <a:ext cx="1785950" cy="1000132"/>
          </a:xfrm>
          <a:prstGeom prst="plaque">
            <a:avLst/>
          </a:prstGeom>
          <a:solidFill>
            <a:srgbClr val="92D050">
              <a:alpha val="96863"/>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rgbClr val="002060"/>
                </a:solidFill>
                <a:latin typeface="Times New Roman" pitchFamily="18" charset="0"/>
                <a:cs typeface="Times New Roman" pitchFamily="18" charset="0"/>
              </a:rPr>
              <a:t>Монотипия</a:t>
            </a:r>
          </a:p>
          <a:p>
            <a:pPr algn="ctr"/>
            <a:r>
              <a:rPr lang="ru-RU" sz="1600" dirty="0" smtClean="0">
                <a:solidFill>
                  <a:srgbClr val="002060"/>
                </a:solidFill>
                <a:latin typeface="Times New Roman" pitchFamily="18" charset="0"/>
                <a:cs typeface="Times New Roman" pitchFamily="18" charset="0"/>
              </a:rPr>
              <a:t>пейзажная</a:t>
            </a:r>
            <a:endParaRPr lang="ru-RU" sz="1600" dirty="0">
              <a:solidFill>
                <a:srgbClr val="002060"/>
              </a:solidFill>
              <a:latin typeface="Times New Roman" pitchFamily="18" charset="0"/>
              <a:cs typeface="Times New Roman" pitchFamily="18" charset="0"/>
            </a:endParaRPr>
          </a:p>
        </p:txBody>
      </p:sp>
      <p:sp>
        <p:nvSpPr>
          <p:cNvPr id="5" name="Табличка 4"/>
          <p:cNvSpPr/>
          <p:nvPr/>
        </p:nvSpPr>
        <p:spPr>
          <a:xfrm>
            <a:off x="3643306" y="1214422"/>
            <a:ext cx="1714512" cy="985838"/>
          </a:xfrm>
          <a:prstGeom prst="plaqu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rgbClr val="002060"/>
                </a:solidFill>
                <a:latin typeface="Times New Roman" pitchFamily="18" charset="0"/>
                <a:cs typeface="Times New Roman" pitchFamily="18" charset="0"/>
              </a:rPr>
              <a:t>Рисование по</a:t>
            </a:r>
          </a:p>
          <a:p>
            <a:pPr algn="ctr"/>
            <a:r>
              <a:rPr lang="ru-RU" sz="1600" dirty="0" smtClean="0">
                <a:solidFill>
                  <a:srgbClr val="002060"/>
                </a:solidFill>
                <a:latin typeface="Times New Roman" pitchFamily="18" charset="0"/>
                <a:cs typeface="Times New Roman" pitchFamily="18" charset="0"/>
              </a:rPr>
              <a:t>стеклу</a:t>
            </a:r>
            <a:endParaRPr lang="ru-RU" sz="1600" dirty="0">
              <a:solidFill>
                <a:srgbClr val="002060"/>
              </a:solidFill>
              <a:latin typeface="Times New Roman" pitchFamily="18" charset="0"/>
              <a:cs typeface="Times New Roman" pitchFamily="18" charset="0"/>
            </a:endParaRPr>
          </a:p>
        </p:txBody>
      </p:sp>
      <p:sp>
        <p:nvSpPr>
          <p:cNvPr id="7" name="Табличка 6"/>
          <p:cNvSpPr/>
          <p:nvPr/>
        </p:nvSpPr>
        <p:spPr>
          <a:xfrm>
            <a:off x="6286512" y="785794"/>
            <a:ext cx="1714512" cy="985838"/>
          </a:xfrm>
          <a:prstGeom prst="plaqu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rgbClr val="002060"/>
                </a:solidFill>
                <a:latin typeface="Times New Roman" pitchFamily="18" charset="0"/>
                <a:cs typeface="Times New Roman" pitchFamily="18" charset="0"/>
              </a:rPr>
              <a:t>Рисование</a:t>
            </a:r>
          </a:p>
          <a:p>
            <a:pPr algn="ctr"/>
            <a:r>
              <a:rPr lang="ru-RU" sz="1600" dirty="0" smtClean="0">
                <a:solidFill>
                  <a:srgbClr val="002060"/>
                </a:solidFill>
                <a:latin typeface="Times New Roman" pitchFamily="18" charset="0"/>
                <a:cs typeface="Times New Roman" pitchFamily="18" charset="0"/>
              </a:rPr>
              <a:t>нитками</a:t>
            </a:r>
            <a:endParaRPr lang="ru-RU" sz="1600" dirty="0">
              <a:solidFill>
                <a:srgbClr val="002060"/>
              </a:solidFill>
              <a:latin typeface="Times New Roman" pitchFamily="18" charset="0"/>
              <a:cs typeface="Times New Roman" pitchFamily="18" charset="0"/>
            </a:endParaRPr>
          </a:p>
        </p:txBody>
      </p:sp>
      <p:sp>
        <p:nvSpPr>
          <p:cNvPr id="8" name="Табличка 7"/>
          <p:cNvSpPr/>
          <p:nvPr/>
        </p:nvSpPr>
        <p:spPr>
          <a:xfrm>
            <a:off x="7000892" y="2500306"/>
            <a:ext cx="1700218" cy="985838"/>
          </a:xfrm>
          <a:prstGeom prst="plaqu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bg1"/>
                </a:solidFill>
                <a:latin typeface="Times New Roman" pitchFamily="18" charset="0"/>
                <a:cs typeface="Times New Roman" pitchFamily="18" charset="0"/>
              </a:rPr>
              <a:t>Методом наката</a:t>
            </a:r>
            <a:endParaRPr lang="ru-RU" sz="1600" dirty="0">
              <a:solidFill>
                <a:schemeClr val="bg1"/>
              </a:solidFill>
              <a:latin typeface="Times New Roman" pitchFamily="18" charset="0"/>
              <a:cs typeface="Times New Roman" pitchFamily="18" charset="0"/>
            </a:endParaRPr>
          </a:p>
        </p:txBody>
      </p:sp>
      <p:sp>
        <p:nvSpPr>
          <p:cNvPr id="9" name="Табличка 8"/>
          <p:cNvSpPr/>
          <p:nvPr/>
        </p:nvSpPr>
        <p:spPr>
          <a:xfrm>
            <a:off x="428596" y="2357430"/>
            <a:ext cx="1714512" cy="985838"/>
          </a:xfrm>
          <a:prstGeom prst="plaqu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bg1"/>
                </a:solidFill>
                <a:latin typeface="Times New Roman" pitchFamily="18" charset="0"/>
                <a:cs typeface="Times New Roman" pitchFamily="18" charset="0"/>
              </a:rPr>
              <a:t>Рисование по</a:t>
            </a:r>
          </a:p>
          <a:p>
            <a:pPr algn="ctr"/>
            <a:r>
              <a:rPr lang="ru-RU" sz="1600" dirty="0" smtClean="0">
                <a:solidFill>
                  <a:schemeClr val="bg1"/>
                </a:solidFill>
                <a:latin typeface="Times New Roman" pitchFamily="18" charset="0"/>
                <a:cs typeface="Times New Roman" pitchFamily="18" charset="0"/>
              </a:rPr>
              <a:t>кругу</a:t>
            </a:r>
            <a:endParaRPr lang="ru-RU" sz="1600" dirty="0">
              <a:solidFill>
                <a:schemeClr val="bg1"/>
              </a:solidFill>
              <a:latin typeface="Times New Roman" pitchFamily="18" charset="0"/>
              <a:cs typeface="Times New Roman" pitchFamily="18" charset="0"/>
            </a:endParaRPr>
          </a:p>
        </p:txBody>
      </p:sp>
      <p:sp>
        <p:nvSpPr>
          <p:cNvPr id="10" name="Табличка 9"/>
          <p:cNvSpPr/>
          <p:nvPr/>
        </p:nvSpPr>
        <p:spPr>
          <a:xfrm>
            <a:off x="3571868" y="5643578"/>
            <a:ext cx="1928826" cy="985838"/>
          </a:xfrm>
          <a:prstGeom prst="plaqu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bg1"/>
                </a:solidFill>
                <a:latin typeface="Times New Roman" pitchFamily="18" charset="0"/>
                <a:cs typeface="Times New Roman" pitchFamily="18" charset="0"/>
              </a:rPr>
              <a:t>Мыльной</a:t>
            </a:r>
          </a:p>
          <a:p>
            <a:pPr algn="ctr"/>
            <a:r>
              <a:rPr lang="ru-RU" sz="1600" dirty="0" smtClean="0">
                <a:solidFill>
                  <a:schemeClr val="bg1"/>
                </a:solidFill>
                <a:latin typeface="Times New Roman" pitchFamily="18" charset="0"/>
                <a:cs typeface="Times New Roman" pitchFamily="18" charset="0"/>
              </a:rPr>
              <a:t>пеной</a:t>
            </a:r>
            <a:endParaRPr lang="ru-RU" sz="1600" dirty="0">
              <a:solidFill>
                <a:schemeClr val="bg1"/>
              </a:solidFill>
              <a:latin typeface="Times New Roman" pitchFamily="18" charset="0"/>
              <a:cs typeface="Times New Roman" pitchFamily="18" charset="0"/>
            </a:endParaRPr>
          </a:p>
        </p:txBody>
      </p:sp>
      <p:sp>
        <p:nvSpPr>
          <p:cNvPr id="11" name="Табличка 10"/>
          <p:cNvSpPr/>
          <p:nvPr/>
        </p:nvSpPr>
        <p:spPr>
          <a:xfrm>
            <a:off x="5643570" y="4357694"/>
            <a:ext cx="1785950" cy="1000132"/>
          </a:xfrm>
          <a:prstGeom prst="plaqu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bg1"/>
                </a:solidFill>
                <a:latin typeface="Times New Roman" pitchFamily="18" charset="0"/>
                <a:cs typeface="Times New Roman" pitchFamily="18" charset="0"/>
              </a:rPr>
              <a:t>Мятый рисунок</a:t>
            </a:r>
            <a:endParaRPr lang="ru-RU" sz="1600" dirty="0">
              <a:solidFill>
                <a:schemeClr val="bg1"/>
              </a:solidFill>
              <a:latin typeface="Times New Roman" pitchFamily="18" charset="0"/>
              <a:cs typeface="Times New Roman" pitchFamily="18" charset="0"/>
            </a:endParaRPr>
          </a:p>
        </p:txBody>
      </p:sp>
      <p:sp>
        <p:nvSpPr>
          <p:cNvPr id="12" name="Табличка 11"/>
          <p:cNvSpPr/>
          <p:nvPr/>
        </p:nvSpPr>
        <p:spPr>
          <a:xfrm>
            <a:off x="1714480" y="4286256"/>
            <a:ext cx="1857388" cy="1071570"/>
          </a:xfrm>
          <a:prstGeom prst="plaqu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bg1"/>
                </a:solidFill>
                <a:latin typeface="Times New Roman" pitchFamily="18" charset="0"/>
                <a:cs typeface="Times New Roman" pitchFamily="18" charset="0"/>
              </a:rPr>
              <a:t>Цветной</a:t>
            </a:r>
          </a:p>
          <a:p>
            <a:pPr algn="ctr"/>
            <a:r>
              <a:rPr lang="ru-RU" sz="1600" dirty="0" err="1" smtClean="0">
                <a:solidFill>
                  <a:schemeClr val="bg1"/>
                </a:solidFill>
                <a:latin typeface="Times New Roman" pitchFamily="18" charset="0"/>
                <a:cs typeface="Times New Roman" pitchFamily="18" charset="0"/>
              </a:rPr>
              <a:t>гратажж</a:t>
            </a:r>
            <a:endParaRPr lang="ru-RU" sz="1600" dirty="0">
              <a:solidFill>
                <a:schemeClr val="bg1"/>
              </a:solidFill>
              <a:latin typeface="Times New Roman" pitchFamily="18" charset="0"/>
              <a:cs typeface="Times New Roman" pitchFamily="18" charset="0"/>
            </a:endParaRPr>
          </a:p>
        </p:txBody>
      </p:sp>
      <p:cxnSp>
        <p:nvCxnSpPr>
          <p:cNvPr id="14" name="Прямая со стрелкой 13"/>
          <p:cNvCxnSpPr/>
          <p:nvPr/>
        </p:nvCxnSpPr>
        <p:spPr>
          <a:xfrm flipV="1">
            <a:off x="4429124" y="1857364"/>
            <a:ext cx="2428892" cy="928694"/>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16" name="Прямая со стрелкой 15"/>
          <p:cNvCxnSpPr/>
          <p:nvPr/>
        </p:nvCxnSpPr>
        <p:spPr>
          <a:xfrm rot="5400000" flipH="1" flipV="1">
            <a:off x="4036215" y="2536025"/>
            <a:ext cx="500066" cy="158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18" name="Прямая со стрелкой 17"/>
          <p:cNvCxnSpPr/>
          <p:nvPr/>
        </p:nvCxnSpPr>
        <p:spPr>
          <a:xfrm rot="10800000">
            <a:off x="2143108" y="1857364"/>
            <a:ext cx="1785950" cy="928694"/>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20" name="Прямая со стрелкой 19"/>
          <p:cNvCxnSpPr/>
          <p:nvPr/>
        </p:nvCxnSpPr>
        <p:spPr>
          <a:xfrm rot="10800000" flipV="1">
            <a:off x="2786050" y="3286124"/>
            <a:ext cx="1500198" cy="857256"/>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22" name="Прямая со стрелкой 21"/>
          <p:cNvCxnSpPr/>
          <p:nvPr/>
        </p:nvCxnSpPr>
        <p:spPr>
          <a:xfrm rot="16200000" flipH="1">
            <a:off x="3321835" y="4321975"/>
            <a:ext cx="2143140" cy="7143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24" name="Прямая со стрелкой 23"/>
          <p:cNvCxnSpPr/>
          <p:nvPr/>
        </p:nvCxnSpPr>
        <p:spPr>
          <a:xfrm>
            <a:off x="4429124" y="3286124"/>
            <a:ext cx="1928826" cy="100013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26" name="Прямая со стрелкой 25"/>
          <p:cNvCxnSpPr/>
          <p:nvPr/>
        </p:nvCxnSpPr>
        <p:spPr>
          <a:xfrm flipV="1">
            <a:off x="6786578" y="3000372"/>
            <a:ext cx="142876" cy="1"/>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28" name="Прямая со стрелкой 27"/>
          <p:cNvCxnSpPr/>
          <p:nvPr/>
        </p:nvCxnSpPr>
        <p:spPr>
          <a:xfrm rot="10800000">
            <a:off x="2214546" y="3000372"/>
            <a:ext cx="142876" cy="158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6429420"/>
          </a:xfrm>
        </p:spPr>
        <p:txBody>
          <a:bodyPr>
            <a:normAutofit/>
          </a:bodyPr>
          <a:lstStyle/>
          <a:p>
            <a:pPr>
              <a:buNone/>
            </a:pPr>
            <a:r>
              <a:rPr lang="ru-RU" sz="2000" dirty="0" smtClean="0">
                <a:solidFill>
                  <a:srgbClr val="FF0000"/>
                </a:solidFill>
                <a:latin typeface="Times New Roman" pitchFamily="18" charset="0"/>
                <a:cs typeface="Times New Roman" pitchFamily="18" charset="0"/>
              </a:rPr>
              <a:t>                                          Формы организации:</a:t>
            </a:r>
          </a:p>
          <a:p>
            <a:pPr marL="1368000" indent="36000"/>
            <a:r>
              <a:rPr lang="ru-RU" sz="1800" dirty="0" smtClean="0">
                <a:solidFill>
                  <a:srgbClr val="0070C0"/>
                </a:solidFill>
                <a:latin typeface="Times New Roman" pitchFamily="18" charset="0"/>
                <a:cs typeface="Times New Roman" pitchFamily="18" charset="0"/>
              </a:rPr>
              <a:t> Индивидуальная</a:t>
            </a:r>
          </a:p>
          <a:p>
            <a:pPr marL="1368000" indent="-36000"/>
            <a:r>
              <a:rPr lang="ru-RU" sz="1800" dirty="0" smtClean="0">
                <a:solidFill>
                  <a:srgbClr val="0070C0"/>
                </a:solidFill>
                <a:latin typeface="Times New Roman" pitchFamily="18" charset="0"/>
                <a:cs typeface="Times New Roman" pitchFamily="18" charset="0"/>
              </a:rPr>
              <a:t>   Групповая.</a:t>
            </a:r>
          </a:p>
          <a:p>
            <a:pPr marL="1368000" indent="-36000"/>
            <a:r>
              <a:rPr lang="ru-RU" sz="1800" dirty="0" smtClean="0">
                <a:solidFill>
                  <a:srgbClr val="FF0000"/>
                </a:solidFill>
                <a:latin typeface="Times New Roman" pitchFamily="18" charset="0"/>
                <a:cs typeface="Times New Roman" pitchFamily="18" charset="0"/>
              </a:rPr>
              <a:t>   </a:t>
            </a:r>
            <a:r>
              <a:rPr lang="ru-RU" sz="1800" dirty="0" smtClean="0">
                <a:solidFill>
                  <a:srgbClr val="0070C0"/>
                </a:solidFill>
                <a:latin typeface="Times New Roman" pitchFamily="18" charset="0"/>
                <a:cs typeface="Times New Roman" pitchFamily="18" charset="0"/>
              </a:rPr>
              <a:t>В парах.</a:t>
            </a:r>
          </a:p>
          <a:p>
            <a:pPr marL="1368000" indent="-36000"/>
            <a:r>
              <a:rPr lang="ru-RU" sz="1800" dirty="0" smtClean="0">
                <a:solidFill>
                  <a:srgbClr val="0070C0"/>
                </a:solidFill>
                <a:latin typeface="Times New Roman" pitchFamily="18" charset="0"/>
                <a:cs typeface="Times New Roman" pitchFamily="18" charset="0"/>
              </a:rPr>
              <a:t>   С подгруппой детей</a:t>
            </a:r>
            <a:r>
              <a:rPr lang="ru-RU" sz="1800" dirty="0" smtClean="0">
                <a:solidFill>
                  <a:srgbClr val="FF0000"/>
                </a:solidFill>
                <a:latin typeface="Times New Roman" pitchFamily="18" charset="0"/>
                <a:cs typeface="Times New Roman" pitchFamily="18" charset="0"/>
              </a:rPr>
              <a:t>.</a:t>
            </a:r>
          </a:p>
          <a:p>
            <a:pPr>
              <a:buNone/>
            </a:pPr>
            <a:r>
              <a:rPr lang="ru-RU" sz="1800" dirty="0" smtClean="0">
                <a:solidFill>
                  <a:srgbClr val="FF0000"/>
                </a:solidFill>
                <a:latin typeface="Times New Roman" pitchFamily="18" charset="0"/>
                <a:cs typeface="Times New Roman" pitchFamily="18" charset="0"/>
              </a:rPr>
              <a:t>   </a:t>
            </a:r>
          </a:p>
          <a:p>
            <a:pPr>
              <a:buNone/>
            </a:pPr>
            <a:r>
              <a:rPr lang="ru-RU" sz="1800" dirty="0" smtClean="0">
                <a:solidFill>
                  <a:srgbClr val="FF0000"/>
                </a:solidFill>
                <a:latin typeface="Times New Roman" pitchFamily="18" charset="0"/>
                <a:cs typeface="Times New Roman" pitchFamily="18" charset="0"/>
              </a:rPr>
              <a:t>      </a:t>
            </a:r>
            <a:r>
              <a:rPr lang="ru-RU" sz="1800" dirty="0" smtClean="0">
                <a:solidFill>
                  <a:srgbClr val="0070C0"/>
                </a:solidFill>
                <a:latin typeface="Times New Roman" pitchFamily="18" charset="0"/>
                <a:cs typeface="Times New Roman" pitchFamily="18" charset="0"/>
              </a:rPr>
              <a:t>Нетрадиционная техника рисования используется педагогами не только в непосредственной образовательной деятельности, но и в свободное от занятий время, в любое время в зависимости от желания детей.</a:t>
            </a:r>
          </a:p>
          <a:p>
            <a:pPr>
              <a:buNone/>
            </a:pPr>
            <a:r>
              <a:rPr lang="ru-RU" sz="1800" dirty="0" smtClean="0">
                <a:solidFill>
                  <a:srgbClr val="0070C0"/>
                </a:solidFill>
                <a:latin typeface="Times New Roman" pitchFamily="18" charset="0"/>
                <a:cs typeface="Times New Roman" pitchFamily="18" charset="0"/>
              </a:rPr>
              <a:t> </a:t>
            </a:r>
            <a:endParaRPr lang="ru-RU" sz="1800" dirty="0">
              <a:solidFill>
                <a:srgbClr val="0070C0"/>
              </a:solidFill>
              <a:latin typeface="Times New Roman" pitchFamily="18" charset="0"/>
              <a:cs typeface="Times New Roman" pitchFamily="18" charset="0"/>
            </a:endParaRPr>
          </a:p>
        </p:txBody>
      </p:sp>
      <p:pic>
        <p:nvPicPr>
          <p:cNvPr id="4" name="Рисунок 3" descr="Техники рисования для детей"/>
          <p:cNvPicPr/>
          <p:nvPr/>
        </p:nvPicPr>
        <p:blipFill>
          <a:blip r:embed="rId2"/>
          <a:srcRect/>
          <a:stretch>
            <a:fillRect/>
          </a:stretch>
        </p:blipFill>
        <p:spPr bwMode="auto">
          <a:xfrm>
            <a:off x="1857356" y="3286124"/>
            <a:ext cx="4857784" cy="3357586"/>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681682"/>
          </a:xfrm>
        </p:spPr>
        <p:txBody>
          <a:bodyPr>
            <a:normAutofit lnSpcReduction="10000"/>
          </a:bodyPr>
          <a:lstStyle/>
          <a:p>
            <a:pPr>
              <a:buNone/>
            </a:pPr>
            <a:r>
              <a:rPr lang="ru-RU" sz="2400" dirty="0" smtClean="0">
                <a:solidFill>
                  <a:srgbClr val="FF0000"/>
                </a:solidFill>
                <a:latin typeface="Times New Roman" pitchFamily="18" charset="0"/>
                <a:cs typeface="Times New Roman" pitchFamily="18" charset="0"/>
              </a:rPr>
              <a:t>                           Развивающая среда:</a:t>
            </a:r>
          </a:p>
          <a:p>
            <a:pPr>
              <a:buNone/>
            </a:pPr>
            <a:r>
              <a:rPr lang="ru-RU" sz="2000" dirty="0" smtClean="0">
                <a:solidFill>
                  <a:srgbClr val="0070C0"/>
                </a:solidFill>
                <a:latin typeface="Times New Roman" pitchFamily="18" charset="0"/>
                <a:cs typeface="Times New Roman" pitchFamily="18" charset="0"/>
              </a:rPr>
              <a:t>     </a:t>
            </a:r>
            <a:r>
              <a:rPr lang="ru-RU" sz="1900" dirty="0" smtClean="0">
                <a:solidFill>
                  <a:srgbClr val="0070C0"/>
                </a:solidFill>
                <a:latin typeface="Times New Roman" pitchFamily="18" charset="0"/>
                <a:cs typeface="Times New Roman" pitchFamily="18" charset="0"/>
              </a:rPr>
              <a:t>При организации предметно-развивающей среды необходимо, чтобы содержание носило развивающий характер, и было направлена на развитие творчества каждого ребенка в соответствии с его индивидуальными возможностями и возрастными особенностями детей.</a:t>
            </a:r>
          </a:p>
          <a:p>
            <a:pPr>
              <a:buNone/>
            </a:pPr>
            <a:r>
              <a:rPr lang="ru-RU" sz="1900" dirty="0" smtClean="0">
                <a:solidFill>
                  <a:srgbClr val="0070C0"/>
                </a:solidFill>
                <a:latin typeface="Times New Roman" pitchFamily="18" charset="0"/>
                <a:cs typeface="Times New Roman" pitchFamily="18" charset="0"/>
              </a:rPr>
              <a:t>                            Оборудование и средства:</a:t>
            </a:r>
          </a:p>
          <a:p>
            <a:pPr>
              <a:buNone/>
            </a:pPr>
            <a:r>
              <a:rPr lang="ru-RU" sz="1900" dirty="0" smtClean="0">
                <a:solidFill>
                  <a:srgbClr val="0070C0"/>
                </a:solidFill>
                <a:latin typeface="Times New Roman" pitchFamily="18" charset="0"/>
                <a:cs typeface="Times New Roman" pitchFamily="18" charset="0"/>
              </a:rPr>
              <a:t>     центры творчества или творческие мастерские,</a:t>
            </a:r>
          </a:p>
          <a:p>
            <a:pPr>
              <a:buNone/>
            </a:pPr>
            <a:r>
              <a:rPr lang="ru-RU" sz="1900" dirty="0" smtClean="0">
                <a:solidFill>
                  <a:srgbClr val="0070C0"/>
                </a:solidFill>
              </a:rPr>
              <a:t>     художественные материалы(краска, стеки, кисти),</a:t>
            </a:r>
          </a:p>
          <a:p>
            <a:pPr>
              <a:buNone/>
            </a:pPr>
            <a:r>
              <a:rPr lang="ru-RU" sz="1900" dirty="0" smtClean="0">
                <a:solidFill>
                  <a:srgbClr val="0070C0"/>
                </a:solidFill>
              </a:rPr>
              <a:t>     образцы рисунков в нетрадиционной технике рисования,</a:t>
            </a:r>
          </a:p>
          <a:p>
            <a:pPr>
              <a:buNone/>
            </a:pPr>
            <a:r>
              <a:rPr lang="ru-RU" sz="1900" dirty="0" smtClean="0">
                <a:solidFill>
                  <a:srgbClr val="0070C0"/>
                </a:solidFill>
              </a:rPr>
              <a:t>     фонотека,</a:t>
            </a:r>
          </a:p>
          <a:p>
            <a:pPr>
              <a:buNone/>
            </a:pPr>
            <a:r>
              <a:rPr lang="ru-RU" sz="1900" dirty="0" smtClean="0">
                <a:solidFill>
                  <a:srgbClr val="0070C0"/>
                </a:solidFill>
              </a:rPr>
              <a:t>     видеотека,</a:t>
            </a:r>
          </a:p>
          <a:p>
            <a:pPr>
              <a:buNone/>
            </a:pPr>
            <a:r>
              <a:rPr lang="ru-RU" sz="1900" dirty="0" smtClean="0">
                <a:solidFill>
                  <a:srgbClr val="0070C0"/>
                </a:solidFill>
              </a:rPr>
              <a:t>     мольберты.</a:t>
            </a:r>
          </a:p>
          <a:p>
            <a:pPr>
              <a:buNone/>
            </a:pPr>
            <a:r>
              <a:rPr lang="ru-RU" sz="1900" dirty="0" smtClean="0">
                <a:solidFill>
                  <a:srgbClr val="0070C0"/>
                </a:solidFill>
              </a:rPr>
              <a:t>     Природный материал: палочки ,листочки, шишки, семена растений, камушки.</a:t>
            </a:r>
          </a:p>
          <a:p>
            <a:pPr>
              <a:buNone/>
            </a:pPr>
            <a:r>
              <a:rPr lang="ru-RU" sz="1900" dirty="0" smtClean="0">
                <a:solidFill>
                  <a:srgbClr val="0070C0"/>
                </a:solidFill>
              </a:rPr>
              <a:t>     Бросовый материал: зубная щетка, расчески. поролон, пробки, пенопласт, свечи, катушки ниток.</a:t>
            </a:r>
          </a:p>
          <a:p>
            <a:pPr>
              <a:buNone/>
            </a:pPr>
            <a:r>
              <a:rPr lang="ru-RU" sz="1900" dirty="0" smtClean="0">
                <a:solidFill>
                  <a:srgbClr val="0070C0"/>
                </a:solidFill>
              </a:rPr>
              <a:t>     Трафареты предметные.</a:t>
            </a:r>
          </a:p>
          <a:p>
            <a:pPr>
              <a:buNone/>
            </a:pPr>
            <a:endParaRPr lang="ru-RU" sz="2000" dirty="0" smtClean="0">
              <a:solidFill>
                <a:srgbClr val="0070C0"/>
              </a:solidFill>
            </a:endParaRPr>
          </a:p>
          <a:p>
            <a:pPr>
              <a:buNone/>
            </a:pPr>
            <a:endParaRPr lang="ru-RU"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42852"/>
            <a:ext cx="8229600" cy="6253186"/>
          </a:xfrm>
        </p:spPr>
        <p:txBody>
          <a:bodyPr>
            <a:normAutofit/>
          </a:bodyPr>
          <a:lstStyle/>
          <a:p>
            <a:pPr>
              <a:buNone/>
            </a:pPr>
            <a:r>
              <a:rPr lang="ru-RU" sz="1800" b="1" dirty="0" smtClean="0">
                <a:solidFill>
                  <a:srgbClr val="0070C0"/>
                </a:solidFill>
                <a:latin typeface="Times New Roman" pitchFamily="18" charset="0"/>
                <a:cs typeface="Times New Roman" pitchFamily="18" charset="0"/>
              </a:rPr>
              <a:t>    </a:t>
            </a:r>
            <a:r>
              <a:rPr lang="ru-RU" sz="2000" b="1" dirty="0" smtClean="0">
                <a:solidFill>
                  <a:srgbClr val="FF0000"/>
                </a:solidFill>
                <a:latin typeface="Times New Roman" pitchFamily="18" charset="0"/>
                <a:cs typeface="Times New Roman" pitchFamily="18" charset="0"/>
              </a:rPr>
              <a:t>Техника выполнения работы.</a:t>
            </a:r>
          </a:p>
          <a:p>
            <a:pPr>
              <a:buNone/>
            </a:pPr>
            <a:r>
              <a:rPr lang="ru-RU" sz="1800" b="1" dirty="0" smtClean="0">
                <a:solidFill>
                  <a:srgbClr val="0070C0"/>
                </a:solidFill>
                <a:latin typeface="Times New Roman" pitchFamily="18" charset="0"/>
                <a:cs typeface="Times New Roman" pitchFamily="18" charset="0"/>
              </a:rPr>
              <a:t> Рисование пальцами</a:t>
            </a:r>
            <a:r>
              <a:rPr lang="ru-RU" sz="1800" dirty="0" smtClean="0">
                <a:solidFill>
                  <a:srgbClr val="0070C0"/>
                </a:solidFill>
                <a:latin typeface="Times New Roman" pitchFamily="18" charset="0"/>
                <a:cs typeface="Times New Roman" pitchFamily="18" charset="0"/>
              </a:rPr>
              <a:t> – одна из самых простых техник. Пальчики обмакиваются в краску и на бумагу наносятся опечатки из которых можно создать картины – цветы, животных, деревья. Некоторые детали можно дорисовать кистью или ватной палочкой.               </a:t>
            </a:r>
          </a:p>
          <a:p>
            <a:pPr>
              <a:buNone/>
            </a:pPr>
            <a:endParaRPr lang="ru-RU" sz="1800" dirty="0" smtClean="0">
              <a:solidFill>
                <a:srgbClr val="0070C0"/>
              </a:solidFill>
              <a:latin typeface="Times New Roman" pitchFamily="18" charset="0"/>
              <a:cs typeface="Times New Roman" pitchFamily="18" charset="0"/>
            </a:endParaRPr>
          </a:p>
          <a:p>
            <a:pPr>
              <a:buNone/>
            </a:pPr>
            <a:endParaRPr lang="ru-RU" sz="1800" dirty="0" smtClean="0">
              <a:solidFill>
                <a:srgbClr val="0070C0"/>
              </a:solidFill>
              <a:latin typeface="Times New Roman" pitchFamily="18" charset="0"/>
              <a:cs typeface="Times New Roman" pitchFamily="18" charset="0"/>
            </a:endParaRPr>
          </a:p>
          <a:p>
            <a:pPr>
              <a:buNone/>
            </a:pPr>
            <a:endParaRPr lang="ru-RU" sz="1800" dirty="0" smtClean="0">
              <a:solidFill>
                <a:srgbClr val="0070C0"/>
              </a:solidFill>
              <a:latin typeface="Times New Roman" pitchFamily="18" charset="0"/>
              <a:cs typeface="Times New Roman" pitchFamily="18" charset="0"/>
            </a:endParaRPr>
          </a:p>
          <a:p>
            <a:pPr>
              <a:buNone/>
            </a:pPr>
            <a:endParaRPr lang="ru-RU" sz="1800" dirty="0" smtClean="0">
              <a:solidFill>
                <a:srgbClr val="0070C0"/>
              </a:solidFill>
              <a:latin typeface="Times New Roman" pitchFamily="18" charset="0"/>
              <a:cs typeface="Times New Roman" pitchFamily="18" charset="0"/>
            </a:endParaRPr>
          </a:p>
          <a:p>
            <a:pPr>
              <a:buNone/>
            </a:pPr>
            <a:endParaRPr lang="ru-RU" sz="1800" dirty="0" smtClean="0">
              <a:solidFill>
                <a:srgbClr val="0070C0"/>
              </a:solidFill>
              <a:latin typeface="Times New Roman" pitchFamily="18" charset="0"/>
              <a:cs typeface="Times New Roman" pitchFamily="18" charset="0"/>
            </a:endParaRPr>
          </a:p>
          <a:p>
            <a:pPr>
              <a:buNone/>
            </a:pPr>
            <a:endParaRPr lang="ru-RU" sz="1800" dirty="0" smtClean="0">
              <a:solidFill>
                <a:srgbClr val="0070C0"/>
              </a:solidFill>
              <a:latin typeface="Times New Roman" pitchFamily="18" charset="0"/>
              <a:cs typeface="Times New Roman" pitchFamily="18" charset="0"/>
            </a:endParaRPr>
          </a:p>
          <a:p>
            <a:pPr>
              <a:buNone/>
            </a:pPr>
            <a:r>
              <a:rPr lang="ru-RU" sz="1800" b="1" dirty="0" smtClean="0">
                <a:solidFill>
                  <a:srgbClr val="0070C0"/>
                </a:solidFill>
                <a:latin typeface="Times New Roman" pitchFamily="18" charset="0"/>
                <a:cs typeface="Times New Roman" pitchFamily="18" charset="0"/>
              </a:rPr>
              <a:t>      Монотипия</a:t>
            </a:r>
            <a:r>
              <a:rPr lang="ru-RU" sz="1800" dirty="0" smtClean="0">
                <a:solidFill>
                  <a:srgbClr val="0070C0"/>
                </a:solidFill>
                <a:latin typeface="Times New Roman" pitchFamily="18" charset="0"/>
                <a:cs typeface="Times New Roman" pitchFamily="18" charset="0"/>
              </a:rPr>
              <a:t> – еще одна интересная техника рисования, когда на согнутой в два слоя бумаге красками рисуется одна половинка яблока, бабочки, дома, сердца и затем, пока она не высохла, лист разгибается, а две половинки прижимаются одна к другой – создается симметричный рисунок, который можно дополнять, украшать, дорисовывать.</a:t>
            </a:r>
          </a:p>
          <a:p>
            <a:pPr>
              <a:buNone/>
            </a:pPr>
            <a:endParaRPr lang="ru-RU" sz="1800" dirty="0" smtClean="0">
              <a:solidFill>
                <a:srgbClr val="0070C0"/>
              </a:solidFill>
              <a:latin typeface="Times New Roman" pitchFamily="18" charset="0"/>
              <a:cs typeface="Times New Roman" pitchFamily="18" charset="0"/>
            </a:endParaRPr>
          </a:p>
          <a:p>
            <a:pPr>
              <a:buNone/>
            </a:pPr>
            <a:r>
              <a:rPr lang="ru-RU" sz="1800" dirty="0" smtClean="0">
                <a:solidFill>
                  <a:srgbClr val="0070C0"/>
                </a:solidFill>
                <a:latin typeface="Times New Roman" pitchFamily="18" charset="0"/>
                <a:cs typeface="Times New Roman" pitchFamily="18" charset="0"/>
              </a:rPr>
              <a:t>                  </a:t>
            </a:r>
            <a:endParaRPr lang="ru-RU" sz="1800" dirty="0">
              <a:solidFill>
                <a:srgbClr val="0070C0"/>
              </a:solidFill>
              <a:latin typeface="Times New Roman" pitchFamily="18" charset="0"/>
              <a:cs typeface="Times New Roman" pitchFamily="18" charset="0"/>
            </a:endParaRPr>
          </a:p>
        </p:txBody>
      </p:sp>
      <p:pic>
        <p:nvPicPr>
          <p:cNvPr id="4" name="Рисунок 3" descr="http://www.maam.ru/upload/blogs/detsad-283275-1419355324.jpg"/>
          <p:cNvPicPr/>
          <p:nvPr/>
        </p:nvPicPr>
        <p:blipFill>
          <a:blip r:embed="rId2"/>
          <a:srcRect/>
          <a:stretch>
            <a:fillRect/>
          </a:stretch>
        </p:blipFill>
        <p:spPr bwMode="auto">
          <a:xfrm>
            <a:off x="2357422" y="1643050"/>
            <a:ext cx="2928958" cy="1857387"/>
          </a:xfrm>
          <a:prstGeom prst="rect">
            <a:avLst/>
          </a:prstGeom>
          <a:noFill/>
          <a:ln w="9525">
            <a:noFill/>
            <a:miter lim="800000"/>
            <a:headEnd/>
            <a:tailEnd/>
          </a:ln>
        </p:spPr>
      </p:pic>
      <p:pic>
        <p:nvPicPr>
          <p:cNvPr id="7" name="Рисунок 6" descr="http://sad7elochka.ru/wp-content/uploads/2012/09/9%D1%80%D1%80%D0%B8-%D0%BC-300x240.jpg">
            <a:hlinkClick r:id="rId3"/>
          </p:cNvPr>
          <p:cNvPicPr/>
          <p:nvPr/>
        </p:nvPicPr>
        <p:blipFill>
          <a:blip r:embed="rId4"/>
          <a:srcRect/>
          <a:stretch>
            <a:fillRect/>
          </a:stretch>
        </p:blipFill>
        <p:spPr bwMode="auto">
          <a:xfrm>
            <a:off x="5786446" y="4786322"/>
            <a:ext cx="2428892" cy="1928802"/>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6110310"/>
          </a:xfrm>
        </p:spPr>
        <p:txBody>
          <a:bodyPr>
            <a:normAutofit/>
          </a:bodyPr>
          <a:lstStyle/>
          <a:p>
            <a:pPr>
              <a:buNone/>
            </a:pPr>
            <a:r>
              <a:rPr lang="ru-RU" sz="1800" b="1" dirty="0" smtClean="0">
                <a:solidFill>
                  <a:srgbClr val="0070C0"/>
                </a:solidFill>
                <a:latin typeface="Times New Roman" pitchFamily="18" charset="0"/>
                <a:cs typeface="Times New Roman" pitchFamily="18" charset="0"/>
              </a:rPr>
              <a:t>     Граттаж </a:t>
            </a:r>
            <a:r>
              <a:rPr lang="ru-RU" sz="1800" dirty="0" smtClean="0">
                <a:solidFill>
                  <a:srgbClr val="0070C0"/>
                </a:solidFill>
                <a:latin typeface="Times New Roman" pitchFamily="18" charset="0"/>
                <a:cs typeface="Times New Roman" pitchFamily="18" charset="0"/>
              </a:rPr>
              <a:t>— способ выполнения рисунка путём процарапывания пером или острым инструментом бумаги или картона, залитых тушью. Другое название техники — техника царапания.</a:t>
            </a:r>
          </a:p>
          <a:p>
            <a:pPr>
              <a:buNone/>
            </a:pPr>
            <a:r>
              <a:rPr lang="ru-RU" sz="1800" dirty="0" smtClean="0">
                <a:solidFill>
                  <a:srgbClr val="0070C0"/>
                </a:solidFill>
                <a:latin typeface="Times New Roman" pitchFamily="18" charset="0"/>
                <a:cs typeface="Times New Roman" pitchFamily="18" charset="0"/>
              </a:rPr>
              <a:t>     Произведения, выполненные в технике </a:t>
            </a:r>
            <a:r>
              <a:rPr lang="ru-RU" sz="1800" dirty="0" err="1" smtClean="0">
                <a:solidFill>
                  <a:srgbClr val="0070C0"/>
                </a:solidFill>
                <a:latin typeface="Times New Roman" pitchFamily="18" charset="0"/>
                <a:cs typeface="Times New Roman" pitchFamily="18" charset="0"/>
              </a:rPr>
              <a:t>граттажа</a:t>
            </a:r>
            <a:r>
              <a:rPr lang="ru-RU" sz="1800" dirty="0" smtClean="0">
                <a:solidFill>
                  <a:srgbClr val="0070C0"/>
                </a:solidFill>
                <a:latin typeface="Times New Roman" pitchFamily="18" charset="0"/>
                <a:cs typeface="Times New Roman" pitchFamily="18" charset="0"/>
              </a:rPr>
              <a:t>, отличаются контрастом белых линий рисунка и чёрного фона (используют также и цветной фон).</a:t>
            </a:r>
          </a:p>
          <a:p>
            <a:pPr>
              <a:buNone/>
            </a:pPr>
            <a:endParaRPr lang="ru-RU" sz="1800" b="1" dirty="0" smtClean="0">
              <a:solidFill>
                <a:srgbClr val="0070C0"/>
              </a:solidFill>
              <a:latin typeface="Times New Roman" pitchFamily="18" charset="0"/>
              <a:cs typeface="Times New Roman" pitchFamily="18" charset="0"/>
            </a:endParaRPr>
          </a:p>
          <a:p>
            <a:pPr>
              <a:buNone/>
            </a:pPr>
            <a:endParaRPr lang="ru-RU" sz="1800" b="1" dirty="0" smtClean="0">
              <a:solidFill>
                <a:srgbClr val="0070C0"/>
              </a:solidFill>
              <a:latin typeface="Times New Roman" pitchFamily="18" charset="0"/>
              <a:cs typeface="Times New Roman" pitchFamily="18" charset="0"/>
            </a:endParaRPr>
          </a:p>
          <a:p>
            <a:pPr>
              <a:buNone/>
            </a:pPr>
            <a:endParaRPr lang="ru-RU" sz="1800" b="1" dirty="0" smtClean="0">
              <a:solidFill>
                <a:srgbClr val="0070C0"/>
              </a:solidFill>
              <a:latin typeface="Times New Roman" pitchFamily="18" charset="0"/>
              <a:cs typeface="Times New Roman" pitchFamily="18" charset="0"/>
            </a:endParaRPr>
          </a:p>
          <a:p>
            <a:pPr>
              <a:buNone/>
            </a:pPr>
            <a:endParaRPr lang="ru-RU" sz="1800" b="1" dirty="0" smtClean="0">
              <a:solidFill>
                <a:srgbClr val="0070C0"/>
              </a:solidFill>
              <a:latin typeface="Times New Roman" pitchFamily="18" charset="0"/>
              <a:cs typeface="Times New Roman" pitchFamily="18" charset="0"/>
            </a:endParaRPr>
          </a:p>
          <a:p>
            <a:pPr>
              <a:buNone/>
            </a:pPr>
            <a:endParaRPr lang="ru-RU" sz="1800" b="1" dirty="0" smtClean="0">
              <a:solidFill>
                <a:srgbClr val="0070C0"/>
              </a:solidFill>
              <a:latin typeface="Times New Roman" pitchFamily="18" charset="0"/>
              <a:cs typeface="Times New Roman" pitchFamily="18" charset="0"/>
            </a:endParaRPr>
          </a:p>
          <a:p>
            <a:pPr>
              <a:buNone/>
            </a:pPr>
            <a:r>
              <a:rPr lang="ru-RU" sz="1800" b="1" dirty="0" smtClean="0">
                <a:solidFill>
                  <a:srgbClr val="0070C0"/>
                </a:solidFill>
                <a:latin typeface="Times New Roman" pitchFamily="18" charset="0"/>
                <a:cs typeface="Times New Roman" pitchFamily="18" charset="0"/>
              </a:rPr>
              <a:t>     Техника рисования листьями</a:t>
            </a:r>
            <a:r>
              <a:rPr lang="ru-RU" sz="1800" dirty="0" smtClean="0">
                <a:solidFill>
                  <a:srgbClr val="0070C0"/>
                </a:solidFill>
                <a:latin typeface="Times New Roman" pitchFamily="18" charset="0"/>
                <a:cs typeface="Times New Roman" pitchFamily="18" charset="0"/>
              </a:rPr>
              <a:t> – очень интересная своей необычностью. Все, что для нее нужно – бумага, краски и опавшие</a:t>
            </a:r>
            <a:br>
              <a:rPr lang="ru-RU" sz="1800" dirty="0" smtClean="0">
                <a:solidFill>
                  <a:srgbClr val="0070C0"/>
                </a:solidFill>
                <a:latin typeface="Times New Roman" pitchFamily="18" charset="0"/>
                <a:cs typeface="Times New Roman" pitchFamily="18" charset="0"/>
              </a:rPr>
            </a:br>
            <a:r>
              <a:rPr lang="ru-RU" sz="1800" dirty="0" smtClean="0">
                <a:solidFill>
                  <a:srgbClr val="0070C0"/>
                </a:solidFill>
                <a:latin typeface="Times New Roman" pitchFamily="18" charset="0"/>
                <a:cs typeface="Times New Roman" pitchFamily="18" charset="0"/>
              </a:rPr>
              <a:t>осенние листья. Для создания рисунка, краска наносится на листья, со стороны прожилок и они прижимаются к бумаге. Что  можно создать такой техникой рисования, дети решат сами. </a:t>
            </a:r>
            <a:r>
              <a:rPr lang="ru-RU" sz="1800" dirty="0" smtClean="0"/>
              <a:t>.</a:t>
            </a:r>
          </a:p>
          <a:p>
            <a:pPr>
              <a:buNone/>
            </a:pPr>
            <a:endParaRPr lang="ru-RU" sz="1800" dirty="0">
              <a:solidFill>
                <a:srgbClr val="0070C0"/>
              </a:solidFill>
              <a:latin typeface="Times New Roman" pitchFamily="18" charset="0"/>
              <a:cs typeface="Times New Roman" pitchFamily="18" charset="0"/>
            </a:endParaRPr>
          </a:p>
        </p:txBody>
      </p:sp>
      <p:pic>
        <p:nvPicPr>
          <p:cNvPr id="4" name="Рисунок 3" descr="http://masters-class.ru/images/photo/000/000656/869-sam_2783.jpg"/>
          <p:cNvPicPr/>
          <p:nvPr/>
        </p:nvPicPr>
        <p:blipFill>
          <a:blip r:embed="rId2"/>
          <a:srcRect/>
          <a:stretch>
            <a:fillRect/>
          </a:stretch>
        </p:blipFill>
        <p:spPr bwMode="auto">
          <a:xfrm>
            <a:off x="2643174" y="1714488"/>
            <a:ext cx="3286148" cy="1857388"/>
          </a:xfrm>
          <a:prstGeom prst="rect">
            <a:avLst/>
          </a:prstGeom>
          <a:noFill/>
          <a:ln w="9525">
            <a:noFill/>
            <a:miter lim="800000"/>
            <a:headEnd/>
            <a:tailEnd/>
          </a:ln>
        </p:spPr>
      </p:pic>
      <p:pic>
        <p:nvPicPr>
          <p:cNvPr id="5" name="Рисунок 4" descr="tehniki risovanie detym"/>
          <p:cNvPicPr/>
          <p:nvPr/>
        </p:nvPicPr>
        <p:blipFill>
          <a:blip r:embed="rId3"/>
          <a:srcRect/>
          <a:stretch>
            <a:fillRect/>
          </a:stretch>
        </p:blipFill>
        <p:spPr bwMode="auto">
          <a:xfrm>
            <a:off x="4429124" y="4857760"/>
            <a:ext cx="2857500" cy="1785926"/>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357166"/>
            <a:ext cx="8229600" cy="5967434"/>
          </a:xfrm>
        </p:spPr>
        <p:txBody>
          <a:bodyPr>
            <a:noAutofit/>
          </a:bodyPr>
          <a:lstStyle/>
          <a:p>
            <a:pPr>
              <a:buNone/>
            </a:pPr>
            <a:r>
              <a:rPr lang="ru-RU" sz="1800" b="1" i="1" dirty="0" smtClean="0">
                <a:solidFill>
                  <a:srgbClr val="0070C0"/>
                </a:solidFill>
                <a:latin typeface="Times New Roman" pitchFamily="18" charset="0"/>
                <a:cs typeface="Times New Roman" pitchFamily="18" charset="0"/>
              </a:rPr>
              <a:t>         КЛЯКСОГРАФИЯ. РИСОВАНИЕ СОЛОМКОЙ</a:t>
            </a:r>
            <a:r>
              <a:rPr lang="ru-RU" sz="1600" b="1" i="1" dirty="0" smtClean="0">
                <a:solidFill>
                  <a:srgbClr val="0070C0"/>
                </a:solidFill>
                <a:latin typeface="Times New Roman" pitchFamily="18" charset="0"/>
                <a:cs typeface="Times New Roman" pitchFamily="18" charset="0"/>
              </a:rPr>
              <a:t>.</a:t>
            </a:r>
            <a:endParaRPr lang="ru-RU" sz="1600" dirty="0" smtClean="0">
              <a:solidFill>
                <a:srgbClr val="0070C0"/>
              </a:solidFill>
              <a:latin typeface="Times New Roman" pitchFamily="18" charset="0"/>
              <a:cs typeface="Times New Roman" pitchFamily="18" charset="0"/>
            </a:endParaRPr>
          </a:p>
          <a:p>
            <a:pPr>
              <a:buNone/>
            </a:pPr>
            <a:r>
              <a:rPr lang="ru-RU" sz="1600" b="1" dirty="0" smtClean="0">
                <a:solidFill>
                  <a:srgbClr val="0070C0"/>
                </a:solidFill>
                <a:latin typeface="Times New Roman" pitchFamily="18" charset="0"/>
                <a:cs typeface="Times New Roman" pitchFamily="18" charset="0"/>
              </a:rPr>
              <a:t>    </a:t>
            </a:r>
            <a:r>
              <a:rPr lang="ru-RU" sz="1600" dirty="0" smtClean="0">
                <a:solidFill>
                  <a:srgbClr val="0070C0"/>
                </a:solidFill>
                <a:latin typeface="Times New Roman" pitchFamily="18" charset="0"/>
                <a:cs typeface="Times New Roman" pitchFamily="18" charset="0"/>
              </a:rPr>
              <a:t>Поставим на лист бумаги большую кляксу (жидкая краска) и осторожно подуем на каплю…  Побежала она вверх, оставляя за собой след. Повернем лист и снова подуем. А можно сделать еще одну, но другого цвета. Пусть встретятся. Что получится, думайте сами</a:t>
            </a:r>
          </a:p>
          <a:p>
            <a:endParaRPr lang="ru-RU" sz="1600" dirty="0" smtClean="0">
              <a:solidFill>
                <a:srgbClr val="0070C0"/>
              </a:solidFill>
              <a:latin typeface="Times New Roman" pitchFamily="18" charset="0"/>
              <a:cs typeface="Times New Roman" pitchFamily="18" charset="0"/>
            </a:endParaRPr>
          </a:p>
          <a:p>
            <a:endParaRPr lang="ru-RU" sz="1200" dirty="0" smtClean="0">
              <a:solidFill>
                <a:srgbClr val="0070C0"/>
              </a:solidFill>
              <a:latin typeface="Times New Roman" pitchFamily="18" charset="0"/>
              <a:cs typeface="Times New Roman" pitchFamily="18" charset="0"/>
            </a:endParaRPr>
          </a:p>
          <a:p>
            <a:endParaRPr lang="ru-RU" sz="1200" dirty="0" smtClean="0">
              <a:solidFill>
                <a:srgbClr val="0070C0"/>
              </a:solidFill>
              <a:latin typeface="Times New Roman" pitchFamily="18" charset="0"/>
              <a:cs typeface="Times New Roman" pitchFamily="18" charset="0"/>
            </a:endParaRPr>
          </a:p>
          <a:p>
            <a:endParaRPr lang="ru-RU" sz="1200" dirty="0" smtClean="0">
              <a:solidFill>
                <a:srgbClr val="0070C0"/>
              </a:solidFill>
              <a:latin typeface="Times New Roman" pitchFamily="18" charset="0"/>
              <a:cs typeface="Times New Roman" pitchFamily="18" charset="0"/>
            </a:endParaRPr>
          </a:p>
          <a:p>
            <a:endParaRPr lang="ru-RU" sz="1200" dirty="0" smtClean="0">
              <a:solidFill>
                <a:srgbClr val="0070C0"/>
              </a:solidFill>
              <a:latin typeface="Times New Roman" pitchFamily="18" charset="0"/>
              <a:cs typeface="Times New Roman" pitchFamily="18" charset="0"/>
            </a:endParaRPr>
          </a:p>
          <a:p>
            <a:endParaRPr lang="ru-RU" sz="1200" dirty="0" smtClean="0">
              <a:solidFill>
                <a:srgbClr val="0070C0"/>
              </a:solidFill>
              <a:latin typeface="Times New Roman" pitchFamily="18" charset="0"/>
              <a:cs typeface="Times New Roman" pitchFamily="18" charset="0"/>
            </a:endParaRPr>
          </a:p>
          <a:p>
            <a:endParaRPr lang="ru-RU" sz="1200" dirty="0" smtClean="0">
              <a:solidFill>
                <a:srgbClr val="0070C0"/>
              </a:solidFill>
              <a:latin typeface="Times New Roman" pitchFamily="18" charset="0"/>
              <a:cs typeface="Times New Roman" pitchFamily="18" charset="0"/>
            </a:endParaRPr>
          </a:p>
          <a:p>
            <a:r>
              <a:rPr lang="ru-RU" sz="1200" dirty="0" smtClean="0">
                <a:solidFill>
                  <a:srgbClr val="0070C0"/>
                </a:solidFill>
                <a:latin typeface="Times New Roman" pitchFamily="18" charset="0"/>
                <a:cs typeface="Times New Roman" pitchFamily="18" charset="0"/>
              </a:rPr>
              <a:t>                                    </a:t>
            </a:r>
          </a:p>
          <a:p>
            <a:pPr>
              <a:buNone/>
            </a:pPr>
            <a:endParaRPr lang="ru-RU" sz="1800" b="1" i="1" dirty="0" smtClean="0">
              <a:solidFill>
                <a:srgbClr val="0070C0"/>
              </a:solidFill>
              <a:latin typeface="Times New Roman" pitchFamily="18" charset="0"/>
              <a:cs typeface="Times New Roman" pitchFamily="18" charset="0"/>
            </a:endParaRPr>
          </a:p>
          <a:p>
            <a:pPr>
              <a:buNone/>
            </a:pPr>
            <a:endParaRPr lang="ru-RU" sz="1800" b="1" i="1" dirty="0" smtClean="0">
              <a:solidFill>
                <a:srgbClr val="0070C0"/>
              </a:solidFill>
              <a:latin typeface="Times New Roman" pitchFamily="18" charset="0"/>
              <a:cs typeface="Times New Roman" pitchFamily="18" charset="0"/>
            </a:endParaRPr>
          </a:p>
          <a:p>
            <a:pPr>
              <a:buNone/>
            </a:pPr>
            <a:r>
              <a:rPr lang="ru-RU" sz="1800" b="1" i="1" dirty="0" smtClean="0">
                <a:solidFill>
                  <a:srgbClr val="0070C0"/>
                </a:solidFill>
                <a:latin typeface="Times New Roman" pitchFamily="18" charset="0"/>
                <a:cs typeface="Times New Roman" pitchFamily="18" charset="0"/>
              </a:rPr>
              <a:t>РИСОВАНИЕ СПОСОБОМ – «ТЫЧКА»</a:t>
            </a:r>
            <a:endParaRPr lang="ru-RU" sz="1800" dirty="0" smtClean="0">
              <a:solidFill>
                <a:srgbClr val="0070C0"/>
              </a:solidFill>
              <a:latin typeface="Times New Roman" pitchFamily="18" charset="0"/>
              <a:cs typeface="Times New Roman" pitchFamily="18" charset="0"/>
            </a:endParaRPr>
          </a:p>
          <a:p>
            <a:pPr>
              <a:buNone/>
            </a:pPr>
            <a:r>
              <a:rPr lang="ru-RU" sz="1800" dirty="0" smtClean="0">
                <a:solidFill>
                  <a:srgbClr val="0070C0"/>
                </a:solidFill>
                <a:latin typeface="Times New Roman" pitchFamily="18" charset="0"/>
                <a:cs typeface="Times New Roman" pitchFamily="18" charset="0"/>
              </a:rPr>
              <a:t>     В тарелки разливается гуашь. Затем при помощи изготовленных «тычков» наносится краска на изображение, сначала по контуру, потом внутреннее изображение. Готовый рисунок имитирует технику рисования «пуантилизм». Щетинной сухой кистью – тычком можно нарисовать шерсть животных, полянку, крону дерева. Разнообразие изображения зависит от выбранного материала для тычка.</a:t>
            </a:r>
          </a:p>
          <a:p>
            <a:endParaRPr lang="ru-RU" sz="1800" dirty="0" smtClean="0">
              <a:solidFill>
                <a:srgbClr val="0070C0"/>
              </a:solidFill>
              <a:latin typeface="Times New Roman" pitchFamily="18" charset="0"/>
              <a:cs typeface="Times New Roman" pitchFamily="18" charset="0"/>
            </a:endParaRPr>
          </a:p>
          <a:p>
            <a:endParaRPr lang="ru-RU" sz="1800" dirty="0" smtClean="0">
              <a:solidFill>
                <a:srgbClr val="0070C0"/>
              </a:solidFill>
              <a:latin typeface="Times New Roman" pitchFamily="18" charset="0"/>
              <a:cs typeface="Times New Roman" pitchFamily="18" charset="0"/>
            </a:endParaRPr>
          </a:p>
          <a:p>
            <a:r>
              <a:rPr lang="ru-RU" sz="1800" dirty="0" smtClean="0">
                <a:solidFill>
                  <a:srgbClr val="0070C0"/>
                </a:solidFill>
                <a:latin typeface="Times New Roman" pitchFamily="18" charset="0"/>
                <a:cs typeface="Times New Roman" pitchFamily="18" charset="0"/>
              </a:rPr>
              <a:t>.</a:t>
            </a:r>
          </a:p>
          <a:p>
            <a:r>
              <a:rPr lang="ru-RU" sz="1800" dirty="0" smtClean="0">
                <a:solidFill>
                  <a:srgbClr val="0070C0"/>
                </a:solidFill>
                <a:latin typeface="Times New Roman" pitchFamily="18" charset="0"/>
                <a:cs typeface="Times New Roman" pitchFamily="18" charset="0"/>
              </a:rPr>
              <a:t>                                    </a:t>
            </a:r>
          </a:p>
        </p:txBody>
      </p:sp>
      <p:pic>
        <p:nvPicPr>
          <p:cNvPr id="4" name="Рисунок 3" descr="Мир кошек в детском творчестве / нетрадиционные техники рисования / детские рисунки / детские поделки / выставки поделок"/>
          <p:cNvPicPr/>
          <p:nvPr/>
        </p:nvPicPr>
        <p:blipFill>
          <a:blip r:embed="rId2"/>
          <a:srcRect/>
          <a:stretch>
            <a:fillRect/>
          </a:stretch>
        </p:blipFill>
        <p:spPr bwMode="auto">
          <a:xfrm>
            <a:off x="4929190" y="1714488"/>
            <a:ext cx="2633666" cy="2428892"/>
          </a:xfrm>
          <a:prstGeom prst="rect">
            <a:avLst/>
          </a:prstGeom>
          <a:noFill/>
          <a:ln w="9525">
            <a:noFill/>
            <a:miter lim="800000"/>
            <a:headEnd/>
            <a:tailEnd/>
          </a:ln>
        </p:spPr>
      </p:pic>
      <p:pic>
        <p:nvPicPr>
          <p:cNvPr id="5" name="Рисунок 4" descr="http://sad7elochka.ru/wp-content/uploads/2012/09/32%D1%86%D0%B2%D0%B57-240x300.jpg">
            <a:hlinkClick r:id="rId3"/>
          </p:cNvPr>
          <p:cNvPicPr/>
          <p:nvPr/>
        </p:nvPicPr>
        <p:blipFill>
          <a:blip r:embed="rId4"/>
          <a:srcRect/>
          <a:stretch>
            <a:fillRect/>
          </a:stretch>
        </p:blipFill>
        <p:spPr bwMode="auto">
          <a:xfrm>
            <a:off x="1214414" y="1785926"/>
            <a:ext cx="2571768" cy="2357454"/>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http://kras-dou.ru/99/images/stories/gallery/gr_romazka_15/06_15_netr_ris/16netr.jpg"/>
          <p:cNvPicPr>
            <a:picLocks noGrp="1"/>
          </p:cNvPicPr>
          <p:nvPr>
            <p:ph idx="1"/>
          </p:nvPr>
        </p:nvPicPr>
        <p:blipFill>
          <a:blip r:embed="rId2"/>
          <a:srcRect/>
          <a:stretch>
            <a:fillRect/>
          </a:stretch>
        </p:blipFill>
        <p:spPr bwMode="auto">
          <a:xfrm>
            <a:off x="571472" y="214290"/>
            <a:ext cx="8343371" cy="635796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8229600" cy="5538806"/>
          </a:xfrm>
        </p:spPr>
        <p:txBody>
          <a:bodyPr>
            <a:normAutofit/>
          </a:bodyPr>
          <a:lstStyle/>
          <a:p>
            <a:pPr algn="ctr">
              <a:buNone/>
            </a:pPr>
            <a:endParaRPr lang="ru-RU" sz="4800" dirty="0" smtClean="0">
              <a:latin typeface="Times New Roman" pitchFamily="18" charset="0"/>
              <a:cs typeface="Times New Roman" pitchFamily="18" charset="0"/>
            </a:endParaRPr>
          </a:p>
          <a:p>
            <a:pPr algn="ctr">
              <a:buNone/>
            </a:pPr>
            <a:endParaRPr lang="ru-RU" sz="4800" dirty="0" smtClean="0">
              <a:latin typeface="Times New Roman" pitchFamily="18" charset="0"/>
              <a:cs typeface="Times New Roman" pitchFamily="18" charset="0"/>
            </a:endParaRPr>
          </a:p>
        </p:txBody>
      </p:sp>
      <p:sp>
        <p:nvSpPr>
          <p:cNvPr id="4" name="Прямоугольник 3"/>
          <p:cNvSpPr/>
          <p:nvPr/>
        </p:nvSpPr>
        <p:spPr>
          <a:xfrm>
            <a:off x="857224" y="2786058"/>
            <a:ext cx="7429552" cy="707886"/>
          </a:xfrm>
          <a:prstGeom prst="rect">
            <a:avLst/>
          </a:prstGeom>
          <a:solidFill>
            <a:schemeClr val="accent2"/>
          </a:solidFill>
        </p:spPr>
        <p:txBody>
          <a:bodyPr wrap="square" lIns="91440" tIns="45720" rIns="91440" bIns="45720">
            <a:spAutoFit/>
          </a:bodyPr>
          <a:lstStyle/>
          <a:p>
            <a:pPr algn="ctr"/>
            <a:r>
              <a:rPr lang="ru-RU" sz="4000" b="1" cap="none" spc="0" dirty="0" smtClean="0">
                <a:ln w="17780" cmpd="sng">
                  <a:solidFill>
                    <a:srgbClr val="FFFFFF"/>
                  </a:solidFill>
                  <a:prstDash val="solid"/>
                  <a:miter lim="800000"/>
                </a:ln>
                <a:solidFill>
                  <a:schemeClr val="accent1">
                    <a:lumMod val="75000"/>
                  </a:schemeClr>
                </a:solidFill>
                <a:effectLst>
                  <a:outerShdw blurRad="50800" algn="tl" rotWithShape="0">
                    <a:srgbClr val="000000"/>
                  </a:outerShdw>
                </a:effectLst>
                <a:latin typeface="Times New Roman" pitchFamily="18" charset="0"/>
                <a:cs typeface="Times New Roman" pitchFamily="18" charset="0"/>
              </a:rPr>
              <a:t>СПАСИБО   ЗА ВНИМАНИЕ</a:t>
            </a:r>
            <a:endParaRPr lang="ru-RU" sz="4000" b="1" cap="none" spc="0" dirty="0">
              <a:ln w="17780" cmpd="sng">
                <a:solidFill>
                  <a:srgbClr val="FFFFFF"/>
                </a:solidFill>
                <a:prstDash val="solid"/>
                <a:miter lim="800000"/>
              </a:ln>
              <a:solidFill>
                <a:schemeClr val="accent1">
                  <a:lumMod val="75000"/>
                </a:schemeClr>
              </a:solidFill>
              <a:effectLst>
                <a:outerShdw blurRad="50800" algn="tl" rotWithShape="0">
                  <a:srgbClr val="000000"/>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714356"/>
            <a:ext cx="8501122" cy="5610244"/>
          </a:xfrm>
        </p:spPr>
        <p:txBody>
          <a:bodyPr>
            <a:normAutofit/>
          </a:bodyPr>
          <a:lstStyle/>
          <a:p>
            <a:pPr lvl="7">
              <a:buNone/>
            </a:pPr>
            <a:r>
              <a:rPr lang="ru-RU" sz="3200" dirty="0" smtClean="0">
                <a:solidFill>
                  <a:schemeClr val="bg2">
                    <a:lumMod val="50000"/>
                  </a:schemeClr>
                </a:solidFill>
                <a:latin typeface="Times New Roman" pitchFamily="18" charset="0"/>
                <a:cs typeface="Times New Roman" pitchFamily="18" charset="0"/>
              </a:rPr>
              <a:t>     </a:t>
            </a:r>
            <a:r>
              <a:rPr lang="ru-RU" sz="3200" dirty="0" smtClean="0">
                <a:solidFill>
                  <a:srgbClr val="FF0000"/>
                </a:solidFill>
                <a:latin typeface="Times New Roman" pitchFamily="18" charset="0"/>
                <a:cs typeface="Times New Roman" pitchFamily="18" charset="0"/>
              </a:rPr>
              <a:t>План презентации.</a:t>
            </a:r>
          </a:p>
          <a:p>
            <a:pPr marL="1620000" lvl="7">
              <a:buNone/>
            </a:pPr>
            <a:r>
              <a:rPr lang="ru-RU" sz="2800" dirty="0" smtClean="0">
                <a:solidFill>
                  <a:srgbClr val="0070C0"/>
                </a:solidFill>
                <a:latin typeface="Times New Roman" pitchFamily="18" charset="0"/>
                <a:cs typeface="Times New Roman" pitchFamily="18" charset="0"/>
              </a:rPr>
              <a:t>1. Определение деятельности.</a:t>
            </a:r>
          </a:p>
          <a:p>
            <a:pPr marL="1620000" lvl="7">
              <a:buNone/>
            </a:pPr>
            <a:r>
              <a:rPr lang="ru-RU" sz="2800" dirty="0" smtClean="0">
                <a:solidFill>
                  <a:srgbClr val="0070C0"/>
                </a:solidFill>
                <a:latin typeface="Times New Roman" pitchFamily="18" charset="0"/>
                <a:cs typeface="Times New Roman" pitchFamily="18" charset="0"/>
              </a:rPr>
              <a:t>2. Значение деятельности в развитии</a:t>
            </a:r>
            <a:br>
              <a:rPr lang="ru-RU" sz="2800" dirty="0" smtClean="0">
                <a:solidFill>
                  <a:srgbClr val="0070C0"/>
                </a:solidFill>
                <a:latin typeface="Times New Roman" pitchFamily="18" charset="0"/>
                <a:cs typeface="Times New Roman" pitchFamily="18" charset="0"/>
              </a:rPr>
            </a:br>
            <a:r>
              <a:rPr lang="ru-RU" sz="2800" dirty="0" smtClean="0">
                <a:solidFill>
                  <a:srgbClr val="0070C0"/>
                </a:solidFill>
                <a:latin typeface="Times New Roman" pitchFamily="18" charset="0"/>
                <a:cs typeface="Times New Roman" pitchFamily="18" charset="0"/>
              </a:rPr>
              <a:t>ребенка и решении задач</a:t>
            </a:r>
            <a:br>
              <a:rPr lang="ru-RU" sz="2800" dirty="0" smtClean="0">
                <a:solidFill>
                  <a:srgbClr val="0070C0"/>
                </a:solidFill>
                <a:latin typeface="Times New Roman" pitchFamily="18" charset="0"/>
                <a:cs typeface="Times New Roman" pitchFamily="18" charset="0"/>
              </a:rPr>
            </a:br>
            <a:r>
              <a:rPr lang="ru-RU" sz="2800" dirty="0" smtClean="0">
                <a:solidFill>
                  <a:srgbClr val="0070C0"/>
                </a:solidFill>
                <a:latin typeface="Times New Roman" pitchFamily="18" charset="0"/>
                <a:cs typeface="Times New Roman" pitchFamily="18" charset="0"/>
              </a:rPr>
              <a:t>образовательного процесса</a:t>
            </a:r>
          </a:p>
          <a:p>
            <a:pPr marL="1620000" lvl="7">
              <a:buNone/>
            </a:pPr>
            <a:r>
              <a:rPr lang="ru-RU" sz="2800" dirty="0" smtClean="0">
                <a:solidFill>
                  <a:srgbClr val="0070C0"/>
                </a:solidFill>
                <a:latin typeface="Times New Roman" pitchFamily="18" charset="0"/>
                <a:cs typeface="Times New Roman" pitchFamily="18" charset="0"/>
              </a:rPr>
              <a:t>3. Виды нетрадиционной техники и возраст детей.</a:t>
            </a:r>
          </a:p>
          <a:p>
            <a:pPr marL="1620000" lvl="7">
              <a:buNone/>
            </a:pPr>
            <a:r>
              <a:rPr lang="ru-RU" sz="2800" dirty="0" smtClean="0">
                <a:solidFill>
                  <a:srgbClr val="0070C0"/>
                </a:solidFill>
                <a:latin typeface="Times New Roman" pitchFamily="18" charset="0"/>
                <a:cs typeface="Times New Roman" pitchFamily="18" charset="0"/>
              </a:rPr>
              <a:t>4. Особенности организации в </a:t>
            </a:r>
            <a:br>
              <a:rPr lang="ru-RU" sz="2800" dirty="0" smtClean="0">
                <a:solidFill>
                  <a:srgbClr val="0070C0"/>
                </a:solidFill>
                <a:latin typeface="Times New Roman" pitchFamily="18" charset="0"/>
                <a:cs typeface="Times New Roman" pitchFamily="18" charset="0"/>
              </a:rPr>
            </a:br>
            <a:r>
              <a:rPr lang="ru-RU" sz="2800" dirty="0" smtClean="0">
                <a:solidFill>
                  <a:srgbClr val="0070C0"/>
                </a:solidFill>
                <a:latin typeface="Times New Roman" pitchFamily="18" charset="0"/>
                <a:cs typeface="Times New Roman" pitchFamily="18" charset="0"/>
              </a:rPr>
              <a:t>образовательном процессе</a:t>
            </a:r>
            <a:r>
              <a:rPr lang="ru-RU" sz="2800" dirty="0" smtClean="0">
                <a:solidFill>
                  <a:schemeClr val="bg2">
                    <a:lumMod val="50000"/>
                  </a:schemeClr>
                </a:solidFill>
                <a:latin typeface="Times New Roman" pitchFamily="18" charset="0"/>
                <a:cs typeface="Times New Roman" pitchFamily="18" charset="0"/>
              </a:rPr>
              <a:t>.</a:t>
            </a:r>
            <a:endParaRPr lang="ru-RU" sz="2800" dirty="0">
              <a:solidFill>
                <a:schemeClr val="bg2">
                  <a:lumMod val="50000"/>
                </a:schemeClr>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71472" y="571480"/>
            <a:ext cx="8158162" cy="5857916"/>
          </a:xfrm>
        </p:spPr>
        <p:txBody>
          <a:bodyPr>
            <a:normAutofit/>
          </a:bodyPr>
          <a:lstStyle/>
          <a:p>
            <a:pPr fontAlgn="base"/>
            <a:r>
              <a:rPr lang="ru-RU" sz="2000" dirty="0" smtClean="0">
                <a:solidFill>
                  <a:schemeClr val="bg1"/>
                </a:solidFill>
                <a:latin typeface="Times New Roman" pitchFamily="18" charset="0"/>
                <a:cs typeface="Times New Roman" pitchFamily="18" charset="0"/>
              </a:rPr>
              <a:t>Творчество- это высшая форма активности и самостоятельной деятельности человека, в результате которой создается  новый оригинальный продукт, имеющий общественное значение. Если рассматривать детскую деятельность, то ее нельзя конечно назвать творчеством .Ребенок не открывает ничего нового для мира, но открывает новое для себя. Поэтому и к  деятельности детей применительно  использовать  термин «детское» творчество. Формирование творческой личности – одна из важных задач педагогической теории и практики на современном этапе. Наиболее эффективное средство для этого изобразительная деятельность детей в детском саду. Рисование является одним из важнейших средств познания мира и развития знаний эстетического восприятия, так как оно связано с самостоятельной, практической и творческой деятельностью реб</a:t>
            </a:r>
            <a:r>
              <a:rPr lang="ru-RU" sz="2400" dirty="0" smtClean="0">
                <a:solidFill>
                  <a:schemeClr val="bg1"/>
                </a:solidFill>
                <a:latin typeface="Times New Roman" pitchFamily="18" charset="0"/>
                <a:cs typeface="Times New Roman" pitchFamily="18" charset="0"/>
              </a:rPr>
              <a:t>енка</a:t>
            </a:r>
            <a:r>
              <a:rPr lang="ru-RU" dirty="0" smtClean="0"/>
              <a:t>.</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457200" y="214290"/>
            <a:ext cx="8229600" cy="6110311"/>
          </a:xfrm>
        </p:spPr>
        <p:txBody>
          <a:bodyPr>
            <a:normAutofit/>
          </a:bodyPr>
          <a:lstStyle/>
          <a:p>
            <a:pPr fontAlgn="base">
              <a:buNone/>
            </a:pPr>
            <a:r>
              <a:rPr lang="ru-RU" sz="2200" dirty="0" smtClean="0">
                <a:solidFill>
                  <a:schemeClr val="bg1"/>
                </a:solidFill>
                <a:latin typeface="Times New Roman" pitchFamily="18" charset="0"/>
                <a:cs typeface="Times New Roman" pitchFamily="18" charset="0"/>
              </a:rPr>
              <a:t>    </a:t>
            </a:r>
            <a:r>
              <a:rPr lang="ru-RU" sz="2000" dirty="0" smtClean="0">
                <a:solidFill>
                  <a:schemeClr val="bg1"/>
                </a:solidFill>
                <a:latin typeface="Times New Roman" pitchFamily="18" charset="0"/>
                <a:cs typeface="Times New Roman" pitchFamily="18" charset="0"/>
              </a:rPr>
              <a:t>Нужно отметить, что почти все дети рисуют. А это значит, что в дошкольном возрасте рисование должно быть не самоцелью, а средством познания окружающего мира. Рисуя, ребёнок развивает определённые способности: зрительную оценку формы, умение ориентироваться в пространстве, чувствовать цвета. Развиваются также специальные умения и навыки: зрительно-моторная координация, свободное владение кистью руки, что очень поможет будущему школьнику. Кроме того, занятия по рисованию доставляют детям радость, создают положительный настрой. И среди всех видов рисования можно выделить- рисование нетрадиционной техникой.</a:t>
            </a:r>
            <a:endParaRPr lang="ru-RU" sz="2000" dirty="0">
              <a:solidFill>
                <a:schemeClr val="bg1"/>
              </a:solidFill>
              <a:latin typeface="Times New Roman" pitchFamily="18" charset="0"/>
              <a:cs typeface="Times New Roman" pitchFamily="18" charset="0"/>
            </a:endParaRPr>
          </a:p>
        </p:txBody>
      </p:sp>
      <p:pic>
        <p:nvPicPr>
          <p:cNvPr id="12289" name="Picture 1" descr="C:\Users\Леха\Desktop\ИРА РАБОТА\Лэнд\0c988cfc8de6905b53b3d0ea500a45af.jpg"/>
          <p:cNvPicPr>
            <a:picLocks noChangeAspect="1" noChangeArrowheads="1"/>
          </p:cNvPicPr>
          <p:nvPr/>
        </p:nvPicPr>
        <p:blipFill>
          <a:blip r:embed="rId2"/>
          <a:srcRect/>
          <a:stretch>
            <a:fillRect/>
          </a:stretch>
        </p:blipFill>
        <p:spPr bwMode="auto">
          <a:xfrm>
            <a:off x="2285984" y="3429000"/>
            <a:ext cx="4214842" cy="300039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2852"/>
            <a:ext cx="8229600" cy="6181748"/>
          </a:xfrm>
        </p:spPr>
        <p:txBody>
          <a:bodyPr>
            <a:normAutofit/>
          </a:bodyPr>
          <a:lstStyle/>
          <a:p>
            <a:pPr>
              <a:buNone/>
            </a:pPr>
            <a:r>
              <a:rPr lang="ru-RU" dirty="0" smtClean="0">
                <a:solidFill>
                  <a:schemeClr val="bg1"/>
                </a:solidFill>
                <a:latin typeface="Times New Roman" pitchFamily="18" charset="0"/>
                <a:cs typeface="Times New Roman" pitchFamily="18" charset="0"/>
              </a:rPr>
              <a:t>    </a:t>
            </a:r>
            <a:r>
              <a:rPr lang="ru-RU" sz="2000" dirty="0" smtClean="0">
                <a:solidFill>
                  <a:schemeClr val="bg1"/>
                </a:solidFill>
                <a:latin typeface="Times New Roman" pitchFamily="18" charset="0"/>
                <a:cs typeface="Times New Roman" pitchFamily="18" charset="0"/>
              </a:rPr>
              <a:t>Как вы думаете, что может обозначать слово                 «</a:t>
            </a:r>
            <a:r>
              <a:rPr lang="ru-RU" sz="2000" dirty="0" smtClean="0">
                <a:solidFill>
                  <a:srgbClr val="FF0000"/>
                </a:solidFill>
                <a:latin typeface="Times New Roman" pitchFamily="18" charset="0"/>
                <a:cs typeface="Times New Roman" pitchFamily="18" charset="0"/>
              </a:rPr>
              <a:t>нетрадиционно</a:t>
            </a:r>
            <a:r>
              <a:rPr lang="ru-RU" sz="2000" dirty="0" smtClean="0">
                <a:solidFill>
                  <a:schemeClr val="bg1"/>
                </a:solidFill>
                <a:latin typeface="Times New Roman" pitchFamily="18" charset="0"/>
                <a:cs typeface="Times New Roman" pitchFamily="18" charset="0"/>
              </a:rPr>
              <a:t>»?</a:t>
            </a:r>
          </a:p>
          <a:p>
            <a:pPr>
              <a:buNone/>
            </a:pPr>
            <a:r>
              <a:rPr lang="ru-RU" sz="2000" dirty="0" smtClean="0">
                <a:solidFill>
                  <a:schemeClr val="bg1"/>
                </a:solidFill>
                <a:latin typeface="Times New Roman" pitchFamily="18" charset="0"/>
                <a:cs typeface="Times New Roman" pitchFamily="18" charset="0"/>
              </a:rPr>
              <a:t>    « </a:t>
            </a:r>
            <a:r>
              <a:rPr lang="ru-RU" sz="2000" dirty="0" smtClean="0">
                <a:solidFill>
                  <a:srgbClr val="FF0000"/>
                </a:solidFill>
                <a:latin typeface="Times New Roman" pitchFamily="18" charset="0"/>
                <a:cs typeface="Times New Roman" pitchFamily="18" charset="0"/>
              </a:rPr>
              <a:t>Нетрадиционно</a:t>
            </a:r>
            <a:r>
              <a:rPr lang="ru-RU" sz="2000" dirty="0" smtClean="0">
                <a:solidFill>
                  <a:schemeClr val="bg1"/>
                </a:solidFill>
                <a:latin typeface="Times New Roman" pitchFamily="18" charset="0"/>
                <a:cs typeface="Times New Roman" pitchFamily="18" charset="0"/>
              </a:rPr>
              <a:t>»-</a:t>
            </a:r>
          </a:p>
          <a:p>
            <a:pPr lvl="0"/>
            <a:r>
              <a:rPr lang="ru-RU" sz="2000" dirty="0" smtClean="0">
                <a:solidFill>
                  <a:schemeClr val="bg1"/>
                </a:solidFill>
                <a:latin typeface="Times New Roman" pitchFamily="18" charset="0"/>
                <a:cs typeface="Times New Roman" pitchFamily="18" charset="0"/>
              </a:rPr>
              <a:t>Не основываясь на традиции.</a:t>
            </a:r>
          </a:p>
          <a:p>
            <a:pPr lvl="0"/>
            <a:r>
              <a:rPr lang="ru-RU" sz="2000" dirty="0" smtClean="0">
                <a:solidFill>
                  <a:schemeClr val="bg1"/>
                </a:solidFill>
                <a:latin typeface="Times New Roman" pitchFamily="18" charset="0"/>
                <a:cs typeface="Times New Roman" pitchFamily="18" charset="0"/>
              </a:rPr>
              <a:t>Происходя не в силу установившейся традиции, устраиваясь не по заведенному обычаю. Отличаясь оригинальностью.</a:t>
            </a:r>
          </a:p>
          <a:p>
            <a:pPr lvl="0"/>
            <a:r>
              <a:rPr lang="ru-RU" sz="2000" dirty="0" smtClean="0">
                <a:solidFill>
                  <a:schemeClr val="bg1"/>
                </a:solidFill>
                <a:latin typeface="Times New Roman" pitchFamily="18" charset="0"/>
                <a:cs typeface="Times New Roman" pitchFamily="18" charset="0"/>
              </a:rPr>
              <a:t>Не придерживаясь традиций.</a:t>
            </a:r>
          </a:p>
          <a:p>
            <a:pPr>
              <a:buNone/>
            </a:pPr>
            <a:r>
              <a:rPr lang="ru-RU" sz="2000" dirty="0" smtClean="0">
                <a:solidFill>
                  <a:schemeClr val="bg1"/>
                </a:solidFill>
                <a:latin typeface="Times New Roman" pitchFamily="18" charset="0"/>
                <a:cs typeface="Times New Roman" pitchFamily="18" charset="0"/>
              </a:rPr>
              <a:t>   Что подразумевается под словосочетанием                          «</a:t>
            </a:r>
            <a:r>
              <a:rPr lang="ru-RU" sz="2000" dirty="0" smtClean="0">
                <a:solidFill>
                  <a:srgbClr val="FF0000"/>
                </a:solidFill>
                <a:latin typeface="Times New Roman" pitchFamily="18" charset="0"/>
                <a:cs typeface="Times New Roman" pitchFamily="18" charset="0"/>
              </a:rPr>
              <a:t>нетрадиционное рисование</a:t>
            </a:r>
            <a:r>
              <a:rPr lang="ru-RU" sz="2000" dirty="0" smtClean="0">
                <a:solidFill>
                  <a:schemeClr val="bg1"/>
                </a:solidFill>
                <a:latin typeface="Times New Roman" pitchFamily="18" charset="0"/>
                <a:cs typeface="Times New Roman" pitchFamily="18" charset="0"/>
              </a:rPr>
              <a:t>»?</a:t>
            </a:r>
          </a:p>
          <a:p>
            <a:r>
              <a:rPr lang="ru-RU" sz="2000" dirty="0" smtClean="0">
                <a:solidFill>
                  <a:schemeClr val="bg1"/>
                </a:solidFill>
                <a:latin typeface="Times New Roman" pitchFamily="18" charset="0"/>
                <a:cs typeface="Times New Roman" pitchFamily="18" charset="0"/>
              </a:rPr>
              <a:t>Нетрадиционное рисование – искусство изображать, не основываясь на традиции.</a:t>
            </a:r>
          </a:p>
          <a:p>
            <a:pPr>
              <a:buNone/>
            </a:pPr>
            <a:r>
              <a:rPr lang="ru-RU" sz="2000" dirty="0" smtClean="0">
                <a:latin typeface="Times New Roman" pitchFamily="18" charset="0"/>
                <a:cs typeface="Times New Roman" pitchFamily="18" charset="0"/>
              </a:rPr>
              <a:t>                            </a:t>
            </a:r>
          </a:p>
          <a:p>
            <a:endParaRPr lang="ru-RU" sz="2000" dirty="0"/>
          </a:p>
        </p:txBody>
      </p:sp>
      <p:pic>
        <p:nvPicPr>
          <p:cNvPr id="7" name="Рисунок 6" descr="Техники рисования для детей"/>
          <p:cNvPicPr/>
          <p:nvPr/>
        </p:nvPicPr>
        <p:blipFill>
          <a:blip r:embed="rId2"/>
          <a:srcRect/>
          <a:stretch>
            <a:fillRect/>
          </a:stretch>
        </p:blipFill>
        <p:spPr bwMode="auto">
          <a:xfrm>
            <a:off x="4071934" y="3786190"/>
            <a:ext cx="3929066" cy="2786082"/>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714356"/>
            <a:ext cx="8401080" cy="5681682"/>
          </a:xfrm>
        </p:spPr>
        <p:txBody>
          <a:bodyPr>
            <a:normAutofit fontScale="85000" lnSpcReduction="20000"/>
          </a:bodyPr>
          <a:lstStyle/>
          <a:p>
            <a:pPr fontAlgn="base">
              <a:buNone/>
            </a:pPr>
            <a:r>
              <a:rPr lang="ru-RU" dirty="0" smtClean="0">
                <a:latin typeface="Times New Roman" pitchFamily="18" charset="0"/>
                <a:cs typeface="Times New Roman" pitchFamily="18" charset="0"/>
              </a:rPr>
              <a:t>  </a:t>
            </a:r>
            <a:r>
              <a:rPr lang="ru-RU" sz="2400" dirty="0" smtClean="0">
                <a:solidFill>
                  <a:schemeClr val="tx2">
                    <a:lumMod val="50000"/>
                  </a:schemeClr>
                </a:solidFill>
                <a:latin typeface="Times New Roman" pitchFamily="18" charset="0"/>
                <a:cs typeface="Times New Roman" pitchFamily="18" charset="0"/>
              </a:rPr>
              <a:t>Значение  продуктивной деятельности с использованием нетрадиционной техники:</a:t>
            </a:r>
          </a:p>
          <a:p>
            <a:pPr fontAlgn="base">
              <a:buNone/>
            </a:pPr>
            <a:r>
              <a:rPr lang="ru-RU" sz="2400" dirty="0" smtClean="0">
                <a:solidFill>
                  <a:schemeClr val="bg1"/>
                </a:solidFill>
                <a:latin typeface="Times New Roman" pitchFamily="18" charset="0"/>
                <a:cs typeface="Times New Roman" pitchFamily="18" charset="0"/>
              </a:rPr>
              <a:t>      -способствует снятию детских страхов;</a:t>
            </a:r>
          </a:p>
          <a:p>
            <a:pPr fontAlgn="base">
              <a:buNone/>
            </a:pPr>
            <a:r>
              <a:rPr lang="ru-RU" sz="2400" dirty="0" smtClean="0">
                <a:solidFill>
                  <a:schemeClr val="bg1"/>
                </a:solidFill>
                <a:latin typeface="Times New Roman" pitchFamily="18" charset="0"/>
                <a:cs typeface="Times New Roman" pitchFamily="18" charset="0"/>
              </a:rPr>
              <a:t>      - развивает уверенность в своих силах;</a:t>
            </a:r>
          </a:p>
          <a:p>
            <a:pPr fontAlgn="base">
              <a:buNone/>
            </a:pPr>
            <a:r>
              <a:rPr lang="ru-RU" sz="2400" dirty="0" smtClean="0">
                <a:solidFill>
                  <a:schemeClr val="bg1"/>
                </a:solidFill>
                <a:latin typeface="Times New Roman" pitchFamily="18" charset="0"/>
                <a:cs typeface="Times New Roman" pitchFamily="18" charset="0"/>
              </a:rPr>
              <a:t>      - преодолевается боязнь детей ошибиться, сделать </a:t>
            </a:r>
          </a:p>
          <a:p>
            <a:pPr fontAlgn="base">
              <a:buNone/>
            </a:pPr>
            <a:r>
              <a:rPr lang="ru-RU" sz="2400" dirty="0" smtClean="0">
                <a:solidFill>
                  <a:schemeClr val="bg1"/>
                </a:solidFill>
                <a:latin typeface="Times New Roman" pitchFamily="18" charset="0"/>
                <a:cs typeface="Times New Roman" pitchFamily="18" charset="0"/>
              </a:rPr>
              <a:t>        «не так, как надо»</a:t>
            </a:r>
          </a:p>
          <a:p>
            <a:pPr fontAlgn="base">
              <a:buNone/>
            </a:pPr>
            <a:r>
              <a:rPr lang="ru-RU" sz="2400" dirty="0" smtClean="0">
                <a:solidFill>
                  <a:schemeClr val="bg1"/>
                </a:solidFill>
                <a:latin typeface="Times New Roman" pitchFamily="18" charset="0"/>
                <a:cs typeface="Times New Roman" pitchFamily="18" charset="0"/>
              </a:rPr>
              <a:t>       -развивает пространственное мышление;</a:t>
            </a:r>
          </a:p>
          <a:p>
            <a:pPr fontAlgn="base">
              <a:buNone/>
            </a:pPr>
            <a:r>
              <a:rPr lang="ru-RU" sz="2400" dirty="0" smtClean="0">
                <a:solidFill>
                  <a:schemeClr val="bg1"/>
                </a:solidFill>
                <a:latin typeface="Times New Roman" pitchFamily="18" charset="0"/>
                <a:cs typeface="Times New Roman" pitchFamily="18" charset="0"/>
              </a:rPr>
              <a:t>       -учит детей свободно выражать свой замысел;</a:t>
            </a:r>
          </a:p>
          <a:p>
            <a:pPr fontAlgn="base">
              <a:buNone/>
            </a:pPr>
            <a:r>
              <a:rPr lang="ru-RU" sz="2400" dirty="0" smtClean="0">
                <a:solidFill>
                  <a:schemeClr val="bg1"/>
                </a:solidFill>
                <a:latin typeface="Times New Roman" pitchFamily="18" charset="0"/>
                <a:cs typeface="Times New Roman" pitchFamily="18" charset="0"/>
              </a:rPr>
              <a:t>       -побуждает детей к творческим поискам и решениям;</a:t>
            </a:r>
          </a:p>
          <a:p>
            <a:pPr fontAlgn="base">
              <a:buNone/>
            </a:pPr>
            <a:r>
              <a:rPr lang="ru-RU" sz="2400" dirty="0" smtClean="0">
                <a:solidFill>
                  <a:schemeClr val="bg1"/>
                </a:solidFill>
                <a:latin typeface="Times New Roman" pitchFamily="18" charset="0"/>
                <a:cs typeface="Times New Roman" pitchFamily="18" charset="0"/>
              </a:rPr>
              <a:t>       -учит детей работать с разнообразным материалом;          </a:t>
            </a:r>
          </a:p>
          <a:p>
            <a:pPr fontAlgn="base">
              <a:buNone/>
            </a:pPr>
            <a:r>
              <a:rPr lang="ru-RU" sz="2400" dirty="0" smtClean="0">
                <a:solidFill>
                  <a:schemeClr val="bg1"/>
                </a:solidFill>
                <a:latin typeface="Times New Roman" pitchFamily="18" charset="0"/>
                <a:cs typeface="Times New Roman" pitchFamily="18" charset="0"/>
              </a:rPr>
              <a:t>       -   развивает чувство композиции, ритма,  колорита,              </a:t>
            </a:r>
          </a:p>
          <a:p>
            <a:pPr fontAlgn="base">
              <a:buNone/>
            </a:pPr>
            <a:r>
              <a:rPr lang="ru-RU" sz="2400" dirty="0" smtClean="0">
                <a:solidFill>
                  <a:schemeClr val="bg1"/>
                </a:solidFill>
                <a:latin typeface="Times New Roman" pitchFamily="18" charset="0"/>
                <a:cs typeface="Times New Roman" pitchFamily="18" charset="0"/>
              </a:rPr>
              <a:t>       -   </a:t>
            </a:r>
            <a:r>
              <a:rPr lang="ru-RU" sz="2400" dirty="0" err="1" smtClean="0">
                <a:solidFill>
                  <a:schemeClr val="bg1"/>
                </a:solidFill>
                <a:latin typeface="Times New Roman" pitchFamily="18" charset="0"/>
                <a:cs typeface="Times New Roman" pitchFamily="18" charset="0"/>
              </a:rPr>
              <a:t>цветовосприятия</a:t>
            </a:r>
            <a:r>
              <a:rPr lang="ru-RU" sz="2400" dirty="0" smtClean="0">
                <a:solidFill>
                  <a:schemeClr val="bg1"/>
                </a:solidFill>
                <a:latin typeface="Times New Roman" pitchFamily="18" charset="0"/>
                <a:cs typeface="Times New Roman" pitchFamily="18" charset="0"/>
              </a:rPr>
              <a:t>;       </a:t>
            </a:r>
          </a:p>
          <a:p>
            <a:pPr fontAlgn="base">
              <a:buNone/>
            </a:pPr>
            <a:r>
              <a:rPr lang="ru-RU" sz="2400" dirty="0" smtClean="0">
                <a:solidFill>
                  <a:schemeClr val="bg1"/>
                </a:solidFill>
                <a:latin typeface="Times New Roman" pitchFamily="18" charset="0"/>
                <a:cs typeface="Times New Roman" pitchFamily="18" charset="0"/>
              </a:rPr>
              <a:t>       - чувство фактурности и объёмности;</a:t>
            </a:r>
          </a:p>
          <a:p>
            <a:pPr fontAlgn="base">
              <a:buNone/>
            </a:pPr>
            <a:r>
              <a:rPr lang="ru-RU" sz="2400" dirty="0" smtClean="0">
                <a:solidFill>
                  <a:schemeClr val="bg1"/>
                </a:solidFill>
                <a:latin typeface="Times New Roman" pitchFamily="18" charset="0"/>
                <a:cs typeface="Times New Roman" pitchFamily="18" charset="0"/>
              </a:rPr>
              <a:t>       - развивает мелкую моторику рук;</a:t>
            </a:r>
          </a:p>
          <a:p>
            <a:pPr fontAlgn="base">
              <a:buNone/>
            </a:pPr>
            <a:r>
              <a:rPr lang="ru-RU" sz="2400" dirty="0" smtClean="0">
                <a:solidFill>
                  <a:schemeClr val="bg1"/>
                </a:solidFill>
                <a:latin typeface="Times New Roman" pitchFamily="18" charset="0"/>
                <a:cs typeface="Times New Roman" pitchFamily="18" charset="0"/>
              </a:rPr>
              <a:t>       - развивает творческие способности, воображение и  полёт   </a:t>
            </a:r>
          </a:p>
          <a:p>
            <a:pPr fontAlgn="base">
              <a:buNone/>
            </a:pPr>
            <a:r>
              <a:rPr lang="ru-RU" sz="2400" dirty="0" smtClean="0">
                <a:solidFill>
                  <a:schemeClr val="bg1"/>
                </a:solidFill>
                <a:latin typeface="Times New Roman" pitchFamily="18" charset="0"/>
                <a:cs typeface="Times New Roman" pitchFamily="18" charset="0"/>
              </a:rPr>
              <a:t>         фантазии </a:t>
            </a:r>
          </a:p>
          <a:p>
            <a:pPr fontAlgn="base">
              <a:buNone/>
            </a:pPr>
            <a:r>
              <a:rPr lang="ru-RU" sz="2400" dirty="0" smtClean="0">
                <a:solidFill>
                  <a:schemeClr val="bg1"/>
                </a:solidFill>
                <a:latin typeface="Times New Roman" pitchFamily="18" charset="0"/>
                <a:cs typeface="Times New Roman" pitchFamily="18" charset="0"/>
              </a:rPr>
              <a:t>        -  развивает навыки самообслуживания.</a:t>
            </a:r>
            <a:endParaRPr lang="ru-RU" sz="2400" dirty="0">
              <a:solidFill>
                <a:schemeClr val="bg1"/>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428604"/>
            <a:ext cx="8229600" cy="5895996"/>
          </a:xfrm>
        </p:spPr>
        <p:txBody>
          <a:bodyPr>
            <a:normAutofit/>
          </a:bodyPr>
          <a:lstStyle/>
          <a:p>
            <a:pPr>
              <a:buNone/>
            </a:pPr>
            <a:r>
              <a:rPr lang="ru-RU" dirty="0" smtClean="0"/>
              <a:t> </a:t>
            </a:r>
            <a:r>
              <a:rPr lang="ru-RU" sz="2000" dirty="0" smtClean="0">
                <a:solidFill>
                  <a:schemeClr val="tx2">
                    <a:lumMod val="50000"/>
                  </a:schemeClr>
                </a:solidFill>
                <a:latin typeface="Times New Roman" pitchFamily="18" charset="0"/>
                <a:cs typeface="Times New Roman" pitchFamily="18" charset="0"/>
              </a:rPr>
              <a:t>Обучение с помощью нетрадиционных техник рисования происходит  с учетом возрастных особенностей детей, с учетом следующих направлениях от простого к сложному:</a:t>
            </a:r>
          </a:p>
          <a:p>
            <a:r>
              <a:rPr lang="ru-RU" sz="2000" dirty="0" smtClean="0">
                <a:solidFill>
                  <a:schemeClr val="bg1"/>
                </a:solidFill>
                <a:latin typeface="Times New Roman" pitchFamily="18" charset="0"/>
                <a:cs typeface="Times New Roman" pitchFamily="18" charset="0"/>
              </a:rPr>
              <a:t>-от применения наиболее простых видов нетрадиционной техники изображения к более сложным;</a:t>
            </a:r>
          </a:p>
          <a:p>
            <a:r>
              <a:rPr lang="ru-RU" sz="2000" dirty="0" smtClean="0">
                <a:solidFill>
                  <a:schemeClr val="bg1"/>
                </a:solidFill>
                <a:latin typeface="Times New Roman" pitchFamily="18" charset="0"/>
                <a:cs typeface="Times New Roman" pitchFamily="18" charset="0"/>
              </a:rPr>
              <a:t> - от рисования отдельных предметов к рисованию сюжетных эпизодов и    далее к сюжетному рисованию;</a:t>
            </a:r>
          </a:p>
          <a:p>
            <a:r>
              <a:rPr lang="en-US" sz="2000" dirty="0" smtClean="0">
                <a:solidFill>
                  <a:schemeClr val="bg1"/>
                </a:solidFill>
                <a:latin typeface="Times New Roman" pitchFamily="18" charset="0"/>
                <a:cs typeface="Times New Roman" pitchFamily="18" charset="0"/>
              </a:rPr>
              <a:t> </a:t>
            </a:r>
            <a:r>
              <a:rPr lang="ru-RU" sz="2000" dirty="0" smtClean="0">
                <a:solidFill>
                  <a:schemeClr val="bg1"/>
                </a:solidFill>
                <a:latin typeface="Times New Roman" pitchFamily="18" charset="0"/>
                <a:cs typeface="Times New Roman" pitchFamily="18" charset="0"/>
              </a:rPr>
              <a:t>-</a:t>
            </a:r>
            <a:r>
              <a:rPr lang="en-US" sz="2000" dirty="0" smtClean="0">
                <a:solidFill>
                  <a:schemeClr val="bg1"/>
                </a:solidFill>
                <a:latin typeface="Times New Roman" pitchFamily="18" charset="0"/>
                <a:cs typeface="Times New Roman" pitchFamily="18" charset="0"/>
              </a:rPr>
              <a:t> </a:t>
            </a:r>
            <a:r>
              <a:rPr lang="ru-RU" sz="2000" dirty="0" smtClean="0">
                <a:solidFill>
                  <a:schemeClr val="bg1"/>
                </a:solidFill>
                <a:latin typeface="Times New Roman" pitchFamily="18" charset="0"/>
                <a:cs typeface="Times New Roman" pitchFamily="18" charset="0"/>
              </a:rPr>
              <a:t>от использования готового оборудования, материала к применению таких, которые необходимо самим изготовить;</a:t>
            </a:r>
          </a:p>
          <a:p>
            <a:r>
              <a:rPr lang="en-US" sz="2000" dirty="0" smtClean="0">
                <a:solidFill>
                  <a:schemeClr val="bg1"/>
                </a:solidFill>
                <a:latin typeface="Times New Roman" pitchFamily="18" charset="0"/>
                <a:cs typeface="Times New Roman" pitchFamily="18" charset="0"/>
              </a:rPr>
              <a:t> </a:t>
            </a:r>
            <a:r>
              <a:rPr lang="ru-RU" sz="2000" dirty="0" smtClean="0">
                <a:solidFill>
                  <a:schemeClr val="bg1"/>
                </a:solidFill>
                <a:latin typeface="Times New Roman" pitchFamily="18" charset="0"/>
                <a:cs typeface="Times New Roman" pitchFamily="18" charset="0"/>
              </a:rPr>
              <a:t>-</a:t>
            </a:r>
            <a:r>
              <a:rPr lang="en-US" sz="2000" dirty="0" smtClean="0">
                <a:solidFill>
                  <a:schemeClr val="bg1"/>
                </a:solidFill>
                <a:latin typeface="Times New Roman" pitchFamily="18" charset="0"/>
                <a:cs typeface="Times New Roman" pitchFamily="18" charset="0"/>
              </a:rPr>
              <a:t> </a:t>
            </a:r>
            <a:r>
              <a:rPr lang="ru-RU" sz="2000" dirty="0" smtClean="0">
                <a:solidFill>
                  <a:schemeClr val="bg1"/>
                </a:solidFill>
                <a:latin typeface="Times New Roman" pitchFamily="18" charset="0"/>
                <a:cs typeface="Times New Roman" pitchFamily="18" charset="0"/>
              </a:rPr>
              <a:t>от использования метода подражания к самостоятельному выполнению замысла;</a:t>
            </a:r>
          </a:p>
          <a:p>
            <a:r>
              <a:rPr lang="ru-RU" sz="2000" dirty="0" smtClean="0">
                <a:solidFill>
                  <a:schemeClr val="bg1"/>
                </a:solidFill>
                <a:latin typeface="Times New Roman" pitchFamily="18" charset="0"/>
                <a:cs typeface="Times New Roman" pitchFamily="18" charset="0"/>
              </a:rPr>
              <a:t> -от применения в рисунке одного вида техники к использованию смешанных техник изображения;</a:t>
            </a:r>
          </a:p>
          <a:p>
            <a:r>
              <a:rPr lang="ru-RU" sz="2000" dirty="0" smtClean="0">
                <a:solidFill>
                  <a:schemeClr val="bg1"/>
                </a:solidFill>
                <a:latin typeface="Times New Roman" pitchFamily="18" charset="0"/>
                <a:cs typeface="Times New Roman" pitchFamily="18" charset="0"/>
              </a:rPr>
              <a:t>-от индивидуальной работы к коллективному изображению предметов, сюжетов нетрадиционной техники рисования</a:t>
            </a:r>
            <a:r>
              <a:rPr lang="ru-RU" sz="2200" dirty="0" smtClean="0">
                <a:latin typeface="Times New Roman" pitchFamily="18" charset="0"/>
                <a:cs typeface="Times New Roman" pitchFamily="18" charset="0"/>
              </a:rPr>
              <a:t>.</a:t>
            </a:r>
            <a:endParaRPr lang="ru-RU" sz="22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14290"/>
            <a:ext cx="9144000" cy="6110310"/>
          </a:xfrm>
          <a:ln>
            <a:solidFill>
              <a:schemeClr val="tx1"/>
            </a:solidFill>
          </a:ln>
        </p:spPr>
        <p:txBody>
          <a:bodyPr/>
          <a:lstStyle/>
          <a:p>
            <a:endParaRPr lang="ru-RU" dirty="0" smtClean="0"/>
          </a:p>
          <a:p>
            <a:endParaRPr lang="ru-RU" dirty="0" smtClean="0"/>
          </a:p>
          <a:p>
            <a:endParaRPr lang="ru-RU" dirty="0" smtClean="0"/>
          </a:p>
          <a:p>
            <a:endParaRPr lang="ru-RU" sz="1600" dirty="0" smtClean="0"/>
          </a:p>
          <a:p>
            <a:endParaRPr lang="ru-RU" dirty="0" smtClean="0"/>
          </a:p>
          <a:p>
            <a:pPr>
              <a:buNone/>
            </a:pPr>
            <a:r>
              <a:rPr lang="ru-RU" dirty="0" smtClean="0"/>
              <a:t>                             </a:t>
            </a:r>
          </a:p>
          <a:p>
            <a:pPr>
              <a:buNone/>
            </a:pPr>
            <a:r>
              <a:rPr lang="ru-RU" dirty="0" smtClean="0"/>
              <a:t>                                       </a:t>
            </a:r>
            <a:r>
              <a:rPr lang="ru-RU" b="1" dirty="0" smtClean="0">
                <a:solidFill>
                  <a:srgbClr val="FF0000"/>
                </a:solidFill>
              </a:rPr>
              <a:t>Младшая группа</a:t>
            </a:r>
          </a:p>
        </p:txBody>
      </p:sp>
      <p:cxnSp>
        <p:nvCxnSpPr>
          <p:cNvPr id="5" name="Прямая со стрелкой 4"/>
          <p:cNvCxnSpPr/>
          <p:nvPr/>
        </p:nvCxnSpPr>
        <p:spPr>
          <a:xfrm rot="10800000">
            <a:off x="2214546" y="2214554"/>
            <a:ext cx="1071570" cy="78581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7" name="Прямая со стрелкой 6"/>
          <p:cNvCxnSpPr/>
          <p:nvPr/>
        </p:nvCxnSpPr>
        <p:spPr>
          <a:xfrm>
            <a:off x="5929322" y="3357562"/>
            <a:ext cx="1143008" cy="928694"/>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9" name="Прямая со стрелкой 8"/>
          <p:cNvCxnSpPr/>
          <p:nvPr/>
        </p:nvCxnSpPr>
        <p:spPr>
          <a:xfrm rot="10800000" flipV="1">
            <a:off x="2214546" y="3286124"/>
            <a:ext cx="1071570" cy="1000132"/>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11" name="Прямая со стрелкой 10"/>
          <p:cNvCxnSpPr/>
          <p:nvPr/>
        </p:nvCxnSpPr>
        <p:spPr>
          <a:xfrm rot="5400000" flipH="1" flipV="1">
            <a:off x="5857884" y="2000240"/>
            <a:ext cx="1071570" cy="928694"/>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13" name="Прямая со стрелкой 12"/>
          <p:cNvCxnSpPr/>
          <p:nvPr/>
        </p:nvCxnSpPr>
        <p:spPr>
          <a:xfrm rot="5400000">
            <a:off x="3965571" y="4035429"/>
            <a:ext cx="1214446"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15" name="Прямая со стрелкой 14"/>
          <p:cNvCxnSpPr/>
          <p:nvPr/>
        </p:nvCxnSpPr>
        <p:spPr>
          <a:xfrm rot="5400000" flipH="1" flipV="1">
            <a:off x="4036215" y="2393149"/>
            <a:ext cx="1071570"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
        <p:nvSpPr>
          <p:cNvPr id="18" name="Овал 17"/>
          <p:cNvSpPr/>
          <p:nvPr/>
        </p:nvSpPr>
        <p:spPr>
          <a:xfrm>
            <a:off x="285720" y="928670"/>
            <a:ext cx="2016000" cy="1440000"/>
          </a:xfrm>
          <a:prstGeom prst="ellipse">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600" dirty="0" smtClean="0"/>
              <a:t>Пальчиками</a:t>
            </a:r>
            <a:endParaRPr lang="ru-RU" sz="1600" dirty="0"/>
          </a:p>
        </p:txBody>
      </p:sp>
      <p:sp>
        <p:nvSpPr>
          <p:cNvPr id="19" name="Овал 18"/>
          <p:cNvSpPr/>
          <p:nvPr/>
        </p:nvSpPr>
        <p:spPr>
          <a:xfrm>
            <a:off x="3571868" y="285728"/>
            <a:ext cx="2016000" cy="14400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600" dirty="0" smtClean="0"/>
              <a:t>Ладошкой</a:t>
            </a:r>
            <a:endParaRPr lang="ru-RU" sz="1600" dirty="0"/>
          </a:p>
        </p:txBody>
      </p:sp>
      <p:sp>
        <p:nvSpPr>
          <p:cNvPr id="20" name="Овал 19"/>
          <p:cNvSpPr/>
          <p:nvPr/>
        </p:nvSpPr>
        <p:spPr>
          <a:xfrm>
            <a:off x="6858016" y="928670"/>
            <a:ext cx="2016000" cy="14400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600" dirty="0" smtClean="0"/>
              <a:t>Оттиск печатками из картофеля</a:t>
            </a:r>
            <a:endParaRPr lang="ru-RU" sz="1600" dirty="0"/>
          </a:p>
        </p:txBody>
      </p:sp>
      <p:sp>
        <p:nvSpPr>
          <p:cNvPr id="21" name="Овал 20"/>
          <p:cNvSpPr/>
          <p:nvPr/>
        </p:nvSpPr>
        <p:spPr>
          <a:xfrm>
            <a:off x="285720" y="4214818"/>
            <a:ext cx="2016000" cy="14400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600" dirty="0" smtClean="0"/>
              <a:t>Кусочками поролоновой губки</a:t>
            </a:r>
            <a:endParaRPr lang="ru-RU" sz="1600" dirty="0"/>
          </a:p>
        </p:txBody>
      </p:sp>
      <p:sp>
        <p:nvSpPr>
          <p:cNvPr id="22" name="Овал 21"/>
          <p:cNvSpPr/>
          <p:nvPr/>
        </p:nvSpPr>
        <p:spPr>
          <a:xfrm>
            <a:off x="3571868" y="4714884"/>
            <a:ext cx="2016000" cy="14400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dirty="0" smtClean="0"/>
              <a:t>Тычок жесткой полусухой кистью</a:t>
            </a:r>
            <a:endParaRPr lang="ru-RU" dirty="0"/>
          </a:p>
        </p:txBody>
      </p:sp>
      <p:sp>
        <p:nvSpPr>
          <p:cNvPr id="23" name="Овал 22"/>
          <p:cNvSpPr/>
          <p:nvPr/>
        </p:nvSpPr>
        <p:spPr>
          <a:xfrm>
            <a:off x="6858016" y="4143380"/>
            <a:ext cx="2016000" cy="14400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600" dirty="0" smtClean="0"/>
              <a:t>Оттиск пробкой</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824558"/>
          </a:xfrm>
        </p:spPr>
        <p:txBody>
          <a:bodyPr/>
          <a:lstStyle/>
          <a:p>
            <a:pPr algn="ctr">
              <a:buNone/>
            </a:pPr>
            <a:endParaRPr lang="ru-RU" dirty="0" smtClean="0">
              <a:solidFill>
                <a:schemeClr val="bg1"/>
              </a:solidFill>
            </a:endParaRPr>
          </a:p>
          <a:p>
            <a:pPr algn="ctr">
              <a:buNone/>
            </a:pPr>
            <a:endParaRPr lang="ru-RU" dirty="0" smtClean="0">
              <a:solidFill>
                <a:schemeClr val="bg1"/>
              </a:solidFill>
            </a:endParaRPr>
          </a:p>
          <a:p>
            <a:pPr algn="ctr">
              <a:buNone/>
            </a:pPr>
            <a:endParaRPr lang="ru-RU" dirty="0" smtClean="0">
              <a:solidFill>
                <a:schemeClr val="bg1"/>
              </a:solidFill>
            </a:endParaRPr>
          </a:p>
          <a:p>
            <a:pPr algn="ctr">
              <a:buNone/>
            </a:pPr>
            <a:endParaRPr lang="ru-RU" dirty="0" smtClean="0">
              <a:solidFill>
                <a:schemeClr val="bg1"/>
              </a:solidFill>
            </a:endParaRPr>
          </a:p>
          <a:p>
            <a:pPr algn="ctr">
              <a:buNone/>
            </a:pPr>
            <a:endParaRPr lang="ru-RU" dirty="0" smtClean="0">
              <a:solidFill>
                <a:schemeClr val="bg1"/>
              </a:solidFill>
            </a:endParaRPr>
          </a:p>
          <a:p>
            <a:pPr algn="ctr">
              <a:buNone/>
            </a:pPr>
            <a:r>
              <a:rPr lang="ru-RU" b="1" dirty="0" smtClean="0">
                <a:solidFill>
                  <a:srgbClr val="FF0000"/>
                </a:solidFill>
              </a:rPr>
              <a:t>Средняя группа</a:t>
            </a:r>
            <a:endParaRPr lang="ru-RU" b="1" dirty="0">
              <a:solidFill>
                <a:srgbClr val="FF0000"/>
              </a:solidFill>
            </a:endParaRPr>
          </a:p>
        </p:txBody>
      </p:sp>
      <p:sp>
        <p:nvSpPr>
          <p:cNvPr id="4" name="Прямоугольник 3"/>
          <p:cNvSpPr/>
          <p:nvPr/>
        </p:nvSpPr>
        <p:spPr>
          <a:xfrm>
            <a:off x="571472" y="2214554"/>
            <a:ext cx="2052000" cy="1152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ru-RU" sz="1600" dirty="0" smtClean="0">
                <a:solidFill>
                  <a:schemeClr val="bg1"/>
                </a:solidFill>
              </a:rPr>
              <a:t>Оттиск смятой бумагой</a:t>
            </a:r>
            <a:endParaRPr lang="ru-RU" sz="1600" dirty="0">
              <a:solidFill>
                <a:schemeClr val="bg1"/>
              </a:solidFill>
            </a:endParaRPr>
          </a:p>
        </p:txBody>
      </p:sp>
      <p:sp>
        <p:nvSpPr>
          <p:cNvPr id="5" name="Прямоугольник 4"/>
          <p:cNvSpPr/>
          <p:nvPr/>
        </p:nvSpPr>
        <p:spPr>
          <a:xfrm>
            <a:off x="2214546" y="714356"/>
            <a:ext cx="2052000" cy="1152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ru-RU" sz="1600" dirty="0" err="1" smtClean="0">
                <a:solidFill>
                  <a:schemeClr val="bg1"/>
                </a:solidFill>
              </a:rPr>
              <a:t>Тычкование</a:t>
            </a:r>
            <a:endParaRPr lang="ru-RU" sz="1600" dirty="0">
              <a:solidFill>
                <a:schemeClr val="bg1"/>
              </a:solidFill>
            </a:endParaRPr>
          </a:p>
        </p:txBody>
      </p:sp>
      <p:sp>
        <p:nvSpPr>
          <p:cNvPr id="6" name="Прямоугольник 5"/>
          <p:cNvSpPr/>
          <p:nvPr/>
        </p:nvSpPr>
        <p:spPr>
          <a:xfrm>
            <a:off x="6000760" y="3857628"/>
            <a:ext cx="2052000" cy="1152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ru-RU" sz="1600" dirty="0" smtClean="0">
                <a:solidFill>
                  <a:schemeClr val="bg1"/>
                </a:solidFill>
              </a:rPr>
              <a:t>Оттиск печатками из ластика</a:t>
            </a:r>
            <a:endParaRPr lang="ru-RU" sz="1600" dirty="0">
              <a:solidFill>
                <a:schemeClr val="bg1"/>
              </a:solidFill>
            </a:endParaRPr>
          </a:p>
        </p:txBody>
      </p:sp>
      <p:sp>
        <p:nvSpPr>
          <p:cNvPr id="7" name="Прямоугольник 6"/>
          <p:cNvSpPr/>
          <p:nvPr/>
        </p:nvSpPr>
        <p:spPr>
          <a:xfrm>
            <a:off x="1357290" y="3929066"/>
            <a:ext cx="2052000" cy="1152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ru-RU" sz="1600" dirty="0" smtClean="0">
                <a:solidFill>
                  <a:schemeClr val="bg1"/>
                </a:solidFill>
              </a:rPr>
              <a:t>Волшебные веревочки</a:t>
            </a:r>
          </a:p>
        </p:txBody>
      </p:sp>
      <p:sp>
        <p:nvSpPr>
          <p:cNvPr id="8" name="Прямоугольник 7"/>
          <p:cNvSpPr/>
          <p:nvPr/>
        </p:nvSpPr>
        <p:spPr>
          <a:xfrm>
            <a:off x="3643306" y="5357826"/>
            <a:ext cx="2052000" cy="1152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ru-RU" sz="1600" dirty="0" smtClean="0">
                <a:solidFill>
                  <a:schemeClr val="bg1"/>
                </a:solidFill>
              </a:rPr>
              <a:t>Свеча + акварель</a:t>
            </a:r>
          </a:p>
          <a:p>
            <a:pPr algn="ctr"/>
            <a:endParaRPr lang="ru-RU" dirty="0"/>
          </a:p>
        </p:txBody>
      </p:sp>
      <p:sp>
        <p:nvSpPr>
          <p:cNvPr id="9" name="Прямоугольник 8"/>
          <p:cNvSpPr/>
          <p:nvPr/>
        </p:nvSpPr>
        <p:spPr>
          <a:xfrm>
            <a:off x="6643702" y="2143116"/>
            <a:ext cx="2052000" cy="1152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ru-RU" sz="1600" dirty="0" smtClean="0">
                <a:solidFill>
                  <a:schemeClr val="bg1"/>
                </a:solidFill>
              </a:rPr>
              <a:t>Восковые мелки</a:t>
            </a:r>
          </a:p>
          <a:p>
            <a:pPr algn="ctr"/>
            <a:r>
              <a:rPr lang="ru-RU" sz="1600" dirty="0" smtClean="0">
                <a:solidFill>
                  <a:schemeClr val="bg1"/>
                </a:solidFill>
              </a:rPr>
              <a:t> + </a:t>
            </a:r>
          </a:p>
          <a:p>
            <a:pPr algn="ctr"/>
            <a:r>
              <a:rPr lang="ru-RU" sz="1600" dirty="0" smtClean="0">
                <a:solidFill>
                  <a:schemeClr val="bg1"/>
                </a:solidFill>
              </a:rPr>
              <a:t>акварель</a:t>
            </a:r>
            <a:endParaRPr lang="ru-RU" sz="1600" dirty="0">
              <a:solidFill>
                <a:schemeClr val="bg1"/>
              </a:solidFill>
            </a:endParaRPr>
          </a:p>
        </p:txBody>
      </p:sp>
      <p:sp>
        <p:nvSpPr>
          <p:cNvPr id="10" name="Прямоугольник 9"/>
          <p:cNvSpPr/>
          <p:nvPr/>
        </p:nvSpPr>
        <p:spPr>
          <a:xfrm>
            <a:off x="5000628" y="714356"/>
            <a:ext cx="2052000" cy="1152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ru-RU" sz="1600" dirty="0" smtClean="0">
                <a:solidFill>
                  <a:schemeClr val="bg1"/>
                </a:solidFill>
              </a:rPr>
              <a:t>Печатание листьями</a:t>
            </a:r>
            <a:endParaRPr lang="ru-RU" sz="1600" dirty="0">
              <a:solidFill>
                <a:schemeClr val="bg1"/>
              </a:solidFill>
            </a:endParaRPr>
          </a:p>
        </p:txBody>
      </p:sp>
      <p:cxnSp>
        <p:nvCxnSpPr>
          <p:cNvPr id="23" name="Прямая со стрелкой 22"/>
          <p:cNvCxnSpPr/>
          <p:nvPr/>
        </p:nvCxnSpPr>
        <p:spPr>
          <a:xfrm rot="10800000" flipV="1">
            <a:off x="2428860" y="3286124"/>
            <a:ext cx="2000264" cy="571504"/>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5" name="Прямая со стрелкой 24"/>
          <p:cNvCxnSpPr/>
          <p:nvPr/>
        </p:nvCxnSpPr>
        <p:spPr>
          <a:xfrm>
            <a:off x="4857752" y="3286124"/>
            <a:ext cx="2071702" cy="500066"/>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8" name="Прямая со стрелкой 27"/>
          <p:cNvCxnSpPr/>
          <p:nvPr/>
        </p:nvCxnSpPr>
        <p:spPr>
          <a:xfrm flipV="1">
            <a:off x="4786314" y="2071678"/>
            <a:ext cx="1000132" cy="928694"/>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30" name="Прямая со стрелкой 29"/>
          <p:cNvCxnSpPr/>
          <p:nvPr/>
        </p:nvCxnSpPr>
        <p:spPr>
          <a:xfrm rot="10800000">
            <a:off x="3428992" y="2071678"/>
            <a:ext cx="1143008" cy="928694"/>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34" name="Прямая со стрелкой 33"/>
          <p:cNvCxnSpPr/>
          <p:nvPr/>
        </p:nvCxnSpPr>
        <p:spPr>
          <a:xfrm rot="10800000">
            <a:off x="2714612" y="2786058"/>
            <a:ext cx="571504" cy="35877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36" name="Прямая со стрелкой 35"/>
          <p:cNvCxnSpPr/>
          <p:nvPr/>
        </p:nvCxnSpPr>
        <p:spPr>
          <a:xfrm flipV="1">
            <a:off x="5786446" y="2786058"/>
            <a:ext cx="714380" cy="35719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38" name="Прямая со стрелкой 37"/>
          <p:cNvCxnSpPr/>
          <p:nvPr/>
        </p:nvCxnSpPr>
        <p:spPr>
          <a:xfrm rot="5400000">
            <a:off x="3857620" y="4286256"/>
            <a:ext cx="1714512"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Другая 5">
      <a:dk1>
        <a:sysClr val="windowText" lastClr="000000"/>
      </a:dk1>
      <a:lt1>
        <a:sysClr val="window" lastClr="FFFFFF"/>
      </a:lt1>
      <a:dk2>
        <a:srgbClr val="FFFF00"/>
      </a:dk2>
      <a:lt2>
        <a:srgbClr val="D6ECFF"/>
      </a:lt2>
      <a:accent1>
        <a:srgbClr val="FED46B"/>
      </a:accent1>
      <a:accent2>
        <a:srgbClr val="60B5FF"/>
      </a:accent2>
      <a:accent3>
        <a:srgbClr val="FEB80A"/>
      </a:accent3>
      <a:accent4>
        <a:srgbClr val="00ADDC"/>
      </a:accent4>
      <a:accent5>
        <a:srgbClr val="738AC8"/>
      </a:accent5>
      <a:accent6>
        <a:srgbClr val="1AB39F"/>
      </a:accent6>
      <a:hlink>
        <a:srgbClr val="EB8803"/>
      </a:hlink>
      <a:folHlink>
        <a:srgbClr val="5F7791"/>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606</TotalTime>
  <Words>669</Words>
  <Application>Microsoft Office PowerPoint</Application>
  <PresentationFormat>Экран (4:3)</PresentationFormat>
  <Paragraphs>170</Paragraphs>
  <Slides>18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Поток</vt:lpstr>
      <vt:lpstr>Презентация «Организация художественно-эстетической деятельности в образовательном процессе  детского сада с учетом  ФГОС  ДО»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Леха</dc:creator>
  <cp:lastModifiedBy>Леха</cp:lastModifiedBy>
  <cp:revision>60</cp:revision>
  <dcterms:created xsi:type="dcterms:W3CDTF">2015-11-24T10:05:29Z</dcterms:created>
  <dcterms:modified xsi:type="dcterms:W3CDTF">2016-02-21T20:25:07Z</dcterms:modified>
</cp:coreProperties>
</file>