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57" r:id="rId5"/>
    <p:sldId id="258" r:id="rId6"/>
    <p:sldId id="267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115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03.10.2016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Обучение и воспитание детей с ОВЗ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717032"/>
            <a:ext cx="6264696" cy="1584176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Педагог-психолог МОУ Центра «ЛИРА» </a:t>
            </a:r>
          </a:p>
          <a:p>
            <a:r>
              <a:rPr lang="ru-RU" sz="2800" dirty="0" smtClean="0"/>
              <a:t>Голубева Наталья Алексеевна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45989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Дисгармоничное развитие</a:t>
            </a:r>
            <a:br>
              <a:rPr lang="ru-RU" sz="3200" dirty="0"/>
            </a:br>
            <a:r>
              <a:rPr lang="ru-RU" sz="3200" dirty="0"/>
              <a:t> </a:t>
            </a:r>
            <a:r>
              <a:rPr lang="ru-RU" sz="2400" dirty="0"/>
              <a:t>(вариант  асинхронного развития)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47664" y="2492896"/>
            <a:ext cx="640871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200" dirty="0" smtClean="0">
                <a:latin typeface="+mj-lt"/>
              </a:rPr>
              <a:t>   Дисгармоничное </a:t>
            </a:r>
            <a:r>
              <a:rPr lang="ru-RU" sz="2200" dirty="0">
                <a:latin typeface="+mj-lt"/>
              </a:rPr>
              <a:t>развитие </a:t>
            </a:r>
            <a:endParaRPr lang="ru-RU" sz="2200" dirty="0" smtClean="0">
              <a:latin typeface="+mj-lt"/>
            </a:endParaRPr>
          </a:p>
          <a:p>
            <a:r>
              <a:rPr lang="ru-RU" sz="2600" dirty="0" smtClean="0">
                <a:latin typeface="+mj-lt"/>
              </a:rPr>
              <a:t>     	</a:t>
            </a:r>
            <a:r>
              <a:rPr lang="ru-RU" sz="2600" dirty="0" err="1" smtClean="0">
                <a:latin typeface="+mj-lt"/>
              </a:rPr>
              <a:t>экстрапунитивного</a:t>
            </a:r>
            <a:r>
              <a:rPr lang="ru-RU" sz="2600" dirty="0" smtClean="0">
                <a:latin typeface="+mj-lt"/>
              </a:rPr>
              <a:t>  типа</a:t>
            </a:r>
            <a:endParaRPr lang="ru-RU" sz="2600" dirty="0">
              <a:latin typeface="+mj-lt"/>
            </a:endParaRPr>
          </a:p>
          <a:p>
            <a:endParaRPr lang="ru-RU" sz="2200" dirty="0">
              <a:latin typeface="+mj-lt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200" dirty="0" smtClean="0">
                <a:latin typeface="+mj-lt"/>
              </a:rPr>
              <a:t>  Дисгармоничное </a:t>
            </a:r>
            <a:r>
              <a:rPr lang="ru-RU" sz="2200" dirty="0">
                <a:latin typeface="+mj-lt"/>
              </a:rPr>
              <a:t>развитие </a:t>
            </a:r>
            <a:r>
              <a:rPr lang="ru-RU" sz="2200" dirty="0" smtClean="0">
                <a:latin typeface="+mj-lt"/>
              </a:rPr>
              <a:t>      	</a:t>
            </a:r>
            <a:r>
              <a:rPr lang="ru-RU" sz="2600" dirty="0" err="1" smtClean="0">
                <a:latin typeface="+mj-lt"/>
              </a:rPr>
              <a:t>интропунитивного</a:t>
            </a:r>
            <a:r>
              <a:rPr lang="ru-RU" sz="2600" dirty="0" smtClean="0">
                <a:latin typeface="+mj-lt"/>
              </a:rPr>
              <a:t> </a:t>
            </a:r>
            <a:r>
              <a:rPr lang="ru-RU" sz="2600" dirty="0">
                <a:latin typeface="+mj-lt"/>
              </a:rPr>
              <a:t>типа</a:t>
            </a:r>
          </a:p>
          <a:p>
            <a:endParaRPr lang="ru-RU" sz="2200" dirty="0">
              <a:latin typeface="+mj-lt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200" dirty="0" smtClean="0">
                <a:latin typeface="+mj-lt"/>
              </a:rPr>
              <a:t>  Дисгармоничное </a:t>
            </a:r>
            <a:r>
              <a:rPr lang="ru-RU" sz="2200" dirty="0">
                <a:latin typeface="+mj-lt"/>
              </a:rPr>
              <a:t>развитие, связанное с недостаточностью общего психического тонуса </a:t>
            </a:r>
          </a:p>
        </p:txBody>
      </p:sp>
    </p:spTree>
    <p:extLst>
      <p:ext uri="{BB962C8B-B14F-4D97-AF65-F5344CB8AC3E}">
        <p14:creationId xmlns:p14="http://schemas.microsoft.com/office/powerpoint/2010/main" val="2149746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Задержанное развитие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2060848"/>
            <a:ext cx="684076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400" dirty="0" smtClean="0"/>
              <a:t>    </a:t>
            </a:r>
            <a:r>
              <a:rPr lang="ru-RU" sz="2400" dirty="0" smtClean="0">
                <a:latin typeface="+mj-lt"/>
              </a:rPr>
              <a:t>Равномерно </a:t>
            </a:r>
            <a:r>
              <a:rPr lang="ru-RU" sz="2400" dirty="0">
                <a:latin typeface="+mj-lt"/>
              </a:rPr>
              <a:t>( темпово) задержанное </a:t>
            </a:r>
            <a:r>
              <a:rPr lang="ru-RU" sz="2400" dirty="0" smtClean="0">
                <a:latin typeface="+mj-lt"/>
              </a:rPr>
              <a:t>развитие (</a:t>
            </a:r>
            <a:r>
              <a:rPr lang="ru-RU" sz="2400" dirty="0">
                <a:latin typeface="+mj-lt"/>
              </a:rPr>
              <a:t>гармонический инфантилизм)</a:t>
            </a:r>
          </a:p>
          <a:p>
            <a:endParaRPr lang="ru-RU" sz="2400" dirty="0">
              <a:latin typeface="+mj-lt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 smtClean="0">
                <a:latin typeface="+mj-lt"/>
              </a:rPr>
              <a:t>   Неравномерно </a:t>
            </a:r>
            <a:r>
              <a:rPr lang="ru-RU" sz="2400" dirty="0">
                <a:latin typeface="+mj-lt"/>
              </a:rPr>
              <a:t>задержанное развитие </a:t>
            </a:r>
            <a:r>
              <a:rPr lang="ru-RU" sz="2400" dirty="0" smtClean="0">
                <a:latin typeface="+mj-lt"/>
              </a:rPr>
              <a:t>(</a:t>
            </a:r>
            <a:r>
              <a:rPr lang="ru-RU" sz="2400" dirty="0">
                <a:latin typeface="+mj-lt"/>
              </a:rPr>
              <a:t>дисгармонический инфантилизм</a:t>
            </a:r>
            <a:r>
              <a:rPr lang="ru-RU" sz="2400" dirty="0" smtClean="0">
                <a:latin typeface="+mj-lt"/>
              </a:rPr>
              <a:t>)</a:t>
            </a:r>
            <a:r>
              <a:rPr lang="ru-RU" sz="28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Экстрапунитивная</a:t>
            </a:r>
            <a:r>
              <a:rPr lang="ru-RU" sz="2000" dirty="0">
                <a:latin typeface="+mj-lt"/>
              </a:rPr>
              <a:t> форма  </a:t>
            </a:r>
            <a:r>
              <a:rPr lang="ru-RU" sz="2000" dirty="0" smtClean="0">
                <a:latin typeface="+mj-lt"/>
              </a:rPr>
              <a:t>с </a:t>
            </a:r>
            <a:r>
              <a:rPr lang="ru-RU" sz="2000" dirty="0">
                <a:latin typeface="+mj-lt"/>
              </a:rPr>
              <a:t>повышенным психическим тонусом</a:t>
            </a:r>
          </a:p>
          <a:p>
            <a:r>
              <a:rPr lang="ru-RU" sz="2000" dirty="0" err="1">
                <a:latin typeface="+mj-lt"/>
              </a:rPr>
              <a:t>Интропунитивная</a:t>
            </a:r>
            <a:r>
              <a:rPr lang="ru-RU" sz="2000" dirty="0">
                <a:latin typeface="+mj-lt"/>
              </a:rPr>
              <a:t> форма с пониженным психическим тонусом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50386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908720"/>
            <a:ext cx="7128792" cy="936104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Равномерно </a:t>
            </a:r>
            <a:r>
              <a:rPr lang="ru-RU" sz="2800" dirty="0"/>
              <a:t>( темпово) задержанное развитие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988840"/>
            <a:ext cx="7128792" cy="3816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+mj-lt"/>
              </a:rPr>
              <a:t>	Прогноз </a:t>
            </a:r>
            <a:r>
              <a:rPr lang="ru-RU" dirty="0">
                <a:latin typeface="+mj-lt"/>
              </a:rPr>
              <a:t>развития хороший, особенно когда ребёнок начинает регулярное обучение не в соответствии с паспортным возрастом, а по факту готовности. Как </a:t>
            </a:r>
            <a:r>
              <a:rPr lang="ru-RU" dirty="0" smtClean="0">
                <a:latin typeface="+mj-lt"/>
              </a:rPr>
              <a:t>правило, это </a:t>
            </a:r>
            <a:r>
              <a:rPr lang="ru-RU" dirty="0">
                <a:latin typeface="+mj-lt"/>
              </a:rPr>
              <a:t>происходит к </a:t>
            </a:r>
            <a:r>
              <a:rPr lang="ru-RU" dirty="0" smtClean="0"/>
              <a:t>7,5 – 8,5 </a:t>
            </a:r>
            <a:r>
              <a:rPr lang="ru-RU" dirty="0">
                <a:latin typeface="+mj-lt"/>
              </a:rPr>
              <a:t>годам.</a:t>
            </a:r>
          </a:p>
          <a:p>
            <a:r>
              <a:rPr lang="ru-RU" dirty="0" smtClean="0">
                <a:latin typeface="+mj-lt"/>
              </a:rPr>
              <a:t>	Если </a:t>
            </a:r>
            <a:r>
              <a:rPr lang="ru-RU" dirty="0">
                <a:latin typeface="+mj-lt"/>
              </a:rPr>
              <a:t>особенности развития не учитываются и он начинает обучение в школе  «по – возрасту</a:t>
            </a:r>
            <a:r>
              <a:rPr lang="ru-RU" dirty="0" smtClean="0">
                <a:latin typeface="+mj-lt"/>
              </a:rPr>
              <a:t>», - то  </a:t>
            </a:r>
            <a:r>
              <a:rPr lang="ru-RU" dirty="0">
                <a:latin typeface="+mj-lt"/>
              </a:rPr>
              <a:t>в этом случае нормальное усвоение фактически невозможно, кроме того ребёнок будет демонстрировать эмоциональную и поведенческую  неадекватность. Все это  может способствовать формированию дисгармонических черт личности, нарушению поведения и школьной </a:t>
            </a:r>
            <a:r>
              <a:rPr lang="ru-RU" dirty="0" err="1" smtClean="0">
                <a:latin typeface="+mj-lt"/>
              </a:rPr>
              <a:t>дезадаптации</a:t>
            </a:r>
            <a:r>
              <a:rPr lang="ru-RU" dirty="0">
                <a:latin typeface="+mj-lt"/>
              </a:rPr>
              <a:t>.  В дальнейшем возможна девиация развития в сторону одного из вариантов дисгармонического развития.</a:t>
            </a:r>
          </a:p>
        </p:txBody>
      </p:sp>
    </p:spTree>
    <p:extLst>
      <p:ext uri="{BB962C8B-B14F-4D97-AF65-F5344CB8AC3E}">
        <p14:creationId xmlns:p14="http://schemas.microsoft.com/office/powerpoint/2010/main" val="1696492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764703"/>
            <a:ext cx="6984776" cy="1152129"/>
          </a:xfrm>
        </p:spPr>
        <p:txBody>
          <a:bodyPr>
            <a:normAutofit/>
          </a:bodyPr>
          <a:lstStyle/>
          <a:p>
            <a:r>
              <a:rPr lang="ru-RU" sz="2800" dirty="0"/>
              <a:t>Неравномерно задержанное развитие (дисгармонический инфантилизм)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916832"/>
            <a:ext cx="684076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+mj-lt"/>
              </a:rPr>
              <a:t>	Прогноз </a:t>
            </a:r>
            <a:r>
              <a:rPr lang="ru-RU" sz="2000" dirty="0">
                <a:latin typeface="+mj-lt"/>
              </a:rPr>
              <a:t>неоднозначен . В отношении формирования когнитивного компонента деятельности – все благополучно. Что  же касается волевого, мотивационного , эмоционального и личностного развития -  велика вероятность </a:t>
            </a:r>
            <a:r>
              <a:rPr lang="ru-RU" sz="2000" dirty="0" smtClean="0">
                <a:latin typeface="+mj-lt"/>
              </a:rPr>
              <a:t> формирования </a:t>
            </a:r>
            <a:r>
              <a:rPr lang="ru-RU" sz="2000" dirty="0">
                <a:latin typeface="+mj-lt"/>
              </a:rPr>
              <a:t>с возрастом вариантов дисгармонического развития личности.</a:t>
            </a:r>
          </a:p>
          <a:p>
            <a:r>
              <a:rPr lang="ru-RU" sz="2000" dirty="0" smtClean="0">
                <a:latin typeface="+mj-lt"/>
              </a:rPr>
              <a:t>	В </a:t>
            </a:r>
            <a:r>
              <a:rPr lang="ru-RU" sz="2000" dirty="0">
                <a:latin typeface="+mj-lt"/>
              </a:rPr>
              <a:t>случае понимания родителями проблемы и обучения ребёнка по «щадящей» программе – прогноз развития благоприятен. В противном случае и с большей вероятностью можно предполагать девиацию в сторону  асинхронного развития либо парциальной </a:t>
            </a:r>
            <a:r>
              <a:rPr lang="ru-RU" sz="2000" dirty="0" err="1">
                <a:latin typeface="+mj-lt"/>
              </a:rPr>
              <a:t>несформированности</a:t>
            </a:r>
            <a:r>
              <a:rPr lang="ru-RU" sz="2000" dirty="0">
                <a:latin typeface="+mj-lt"/>
              </a:rPr>
              <a:t> психических процессов.</a:t>
            </a:r>
          </a:p>
        </p:txBody>
      </p:sp>
    </p:spTree>
    <p:extLst>
      <p:ext uri="{BB962C8B-B14F-4D97-AF65-F5344CB8AC3E}">
        <p14:creationId xmlns:p14="http://schemas.microsoft.com/office/powerpoint/2010/main" val="2854808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Парциальная </a:t>
            </a:r>
            <a:r>
              <a:rPr lang="ru-RU" sz="3200" dirty="0" err="1"/>
              <a:t>несформированность</a:t>
            </a:r>
            <a:r>
              <a:rPr lang="ru-RU" sz="3200" dirty="0"/>
              <a:t> психических функций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276872"/>
            <a:ext cx="691276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200" dirty="0" smtClean="0">
                <a:latin typeface="+mj-lt"/>
              </a:rPr>
              <a:t>  Парциальная </a:t>
            </a:r>
            <a:r>
              <a:rPr lang="ru-RU" sz="2200" dirty="0" err="1">
                <a:latin typeface="+mj-lt"/>
              </a:rPr>
              <a:t>несформированность</a:t>
            </a:r>
            <a:r>
              <a:rPr lang="ru-RU" sz="2200" dirty="0">
                <a:latin typeface="+mj-lt"/>
              </a:rPr>
              <a:t> преимущественно регуляторного компонента деятельности.</a:t>
            </a:r>
          </a:p>
          <a:p>
            <a:endParaRPr lang="ru-RU" sz="2200" dirty="0">
              <a:latin typeface="+mj-lt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200" dirty="0" smtClean="0">
                <a:latin typeface="+mj-lt"/>
              </a:rPr>
              <a:t>  Парциальная </a:t>
            </a:r>
            <a:r>
              <a:rPr lang="ru-RU" sz="2200" dirty="0" err="1">
                <a:latin typeface="+mj-lt"/>
              </a:rPr>
              <a:t>несформированность</a:t>
            </a:r>
            <a:r>
              <a:rPr lang="ru-RU" sz="2200" dirty="0">
                <a:latin typeface="+mj-lt"/>
              </a:rPr>
              <a:t> преимущественно когнитивного компонента деятельности.</a:t>
            </a:r>
          </a:p>
          <a:p>
            <a:endParaRPr lang="ru-RU" sz="2200" dirty="0">
              <a:latin typeface="+mj-lt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200" dirty="0" smtClean="0">
                <a:latin typeface="+mj-lt"/>
              </a:rPr>
              <a:t>  Парциальная </a:t>
            </a:r>
            <a:r>
              <a:rPr lang="ru-RU" sz="2200" dirty="0" err="1">
                <a:latin typeface="+mj-lt"/>
              </a:rPr>
              <a:t>несформированность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smtClean="0">
                <a:latin typeface="+mj-lt"/>
              </a:rPr>
              <a:t> смешанного </a:t>
            </a:r>
            <a:r>
              <a:rPr lang="ru-RU" sz="2200" dirty="0">
                <a:latin typeface="+mj-lt"/>
              </a:rPr>
              <a:t>типа</a:t>
            </a:r>
          </a:p>
        </p:txBody>
      </p:sp>
    </p:spTree>
    <p:extLst>
      <p:ext uri="{BB962C8B-B14F-4D97-AF65-F5344CB8AC3E}">
        <p14:creationId xmlns:p14="http://schemas.microsoft.com/office/powerpoint/2010/main" val="119565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912768" cy="1080120"/>
          </a:xfrm>
        </p:spPr>
        <p:txBody>
          <a:bodyPr>
            <a:normAutofit fontScale="90000"/>
          </a:bodyPr>
          <a:lstStyle/>
          <a:p>
            <a:r>
              <a:rPr lang="ru-RU" sz="3100" cap="all" dirty="0" smtClean="0"/>
              <a:t/>
            </a:r>
            <a:br>
              <a:rPr lang="ru-RU" sz="3100" cap="all" dirty="0" smtClean="0"/>
            </a:br>
            <a:r>
              <a:rPr lang="ru-RU" sz="3100" cap="all" dirty="0" smtClean="0"/>
              <a:t/>
            </a:r>
            <a:br>
              <a:rPr lang="ru-RU" sz="3100" cap="all" dirty="0" smtClean="0"/>
            </a:br>
            <a:r>
              <a:rPr lang="ru-RU" sz="3100" cap="all" dirty="0" smtClean="0"/>
              <a:t>ИНКЛЮЗИВНОЕ ОБРАЗОВАНИЕ</a:t>
            </a:r>
            <a:r>
              <a:rPr lang="ru-RU" cap="all" dirty="0"/>
              <a:t/>
            </a:r>
            <a:br>
              <a:rPr lang="ru-RU" cap="all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7" y="1772816"/>
            <a:ext cx="6336705" cy="38164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+mj-lt"/>
              </a:rPr>
              <a:t>Сторонники инклюзивного образования утверждают: образование ребенка не должно быть ограничено его физическими, интеллектуальными или психическими особенностями. Такие дети способны учиться вместе со сверстниками в общеобразовательных школах, если общество создаст для этого необходимые условия</a:t>
            </a:r>
            <a:r>
              <a:rPr lang="ru-RU" sz="1800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ru-RU" sz="1800" dirty="0" smtClean="0">
                <a:latin typeface="+mj-lt"/>
              </a:rPr>
              <a:t>ЗАДАЧИ ИО:</a:t>
            </a:r>
          </a:p>
          <a:p>
            <a:r>
              <a:rPr lang="ru-RU" sz="2000" dirty="0" smtClean="0">
                <a:latin typeface="+mj-lt"/>
              </a:rPr>
              <a:t>создание </a:t>
            </a:r>
            <a:r>
              <a:rPr lang="ru-RU" sz="2000" dirty="0">
                <a:latin typeface="+mj-lt"/>
              </a:rPr>
              <a:t>гибкой образовательной среды, </a:t>
            </a:r>
            <a:endParaRPr lang="ru-RU" sz="2000" dirty="0" smtClean="0">
              <a:latin typeface="+mj-lt"/>
            </a:endParaRPr>
          </a:p>
          <a:p>
            <a:r>
              <a:rPr lang="ru-RU" sz="2000" dirty="0">
                <a:latin typeface="+mj-lt"/>
              </a:rPr>
              <a:t>интеграция и социализация детей с ОВЗ (ограниченными возможностями здоровья</a:t>
            </a:r>
            <a:r>
              <a:rPr lang="ru-RU" sz="2000" dirty="0" smtClean="0">
                <a:latin typeface="+mj-lt"/>
              </a:rPr>
              <a:t>).</a:t>
            </a:r>
          </a:p>
          <a:p>
            <a:r>
              <a:rPr lang="ru-RU" sz="2000" dirty="0">
                <a:latin typeface="+mj-lt"/>
              </a:rPr>
              <a:t>искоренение дискриминации и воспитание толерантности:</a:t>
            </a:r>
          </a:p>
        </p:txBody>
      </p:sp>
    </p:spTree>
    <p:extLst>
      <p:ext uri="{BB962C8B-B14F-4D97-AF65-F5344CB8AC3E}">
        <p14:creationId xmlns:p14="http://schemas.microsoft.com/office/powerpoint/2010/main" val="3093656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9"/>
            <a:ext cx="6965245" cy="100811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Проблемы инклюзивного образования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556792"/>
            <a:ext cx="6840760" cy="43924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900" dirty="0">
                <a:latin typeface="+mj-lt"/>
              </a:rPr>
              <a:t>• Несоответствие учебных планов и содержания обучения, особым образовательным потребностям ребенка.</a:t>
            </a:r>
          </a:p>
          <a:p>
            <a:pPr marL="0" indent="0">
              <a:buNone/>
            </a:pPr>
            <a:r>
              <a:rPr lang="ru-RU" sz="1900" dirty="0">
                <a:latin typeface="+mj-lt"/>
              </a:rPr>
              <a:t>• Отсутствие специальной подготовки педагогического коллектива образовательного учреждения общего типа, незнание основ коррекционной педагогики и специальной психологии.</a:t>
            </a:r>
          </a:p>
          <a:p>
            <a:pPr marL="0" indent="0">
              <a:buNone/>
            </a:pPr>
            <a:r>
              <a:rPr lang="ru-RU" sz="1900" dirty="0" smtClean="0">
                <a:latin typeface="+mj-lt"/>
              </a:rPr>
              <a:t>• </a:t>
            </a:r>
            <a:r>
              <a:rPr lang="ru-RU" sz="1900" dirty="0">
                <a:latin typeface="+mj-lt"/>
              </a:rPr>
              <a:t>Недостаточное материально-техническое оснащение </a:t>
            </a:r>
            <a:r>
              <a:rPr lang="ru-RU" sz="1900" dirty="0" smtClean="0">
                <a:latin typeface="+mj-lt"/>
              </a:rPr>
              <a:t>образовательных </a:t>
            </a:r>
            <a:r>
              <a:rPr lang="ru-RU" sz="1900" dirty="0">
                <a:latin typeface="+mj-lt"/>
              </a:rPr>
              <a:t>организаций под нужды детей с ОВЗ (отсутствие пандусов, лифтов, специального учебного, реабилитационного, медицинского оборудования, и т.д.).</a:t>
            </a:r>
          </a:p>
          <a:p>
            <a:pPr marL="0" indent="0">
              <a:buNone/>
            </a:pPr>
            <a:r>
              <a:rPr lang="ru-RU" sz="1900" dirty="0">
                <a:latin typeface="+mj-lt"/>
              </a:rPr>
              <a:t>• Отсутствие в штатном расписании </a:t>
            </a:r>
            <a:r>
              <a:rPr lang="ru-RU" sz="1900" dirty="0" smtClean="0">
                <a:latin typeface="+mj-lt"/>
              </a:rPr>
              <a:t>дополнительных </a:t>
            </a:r>
            <a:r>
              <a:rPr lang="ru-RU" sz="1900" dirty="0">
                <a:latin typeface="+mj-lt"/>
              </a:rPr>
              <a:t>педагогических ставок (сурдопедагоги, логопеды, педагоги-психологи, тифлопедагоги) и медицинских работников.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899201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Типология отклоняющегося развития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204863"/>
            <a:ext cx="6493336" cy="3672409"/>
          </a:xfrm>
        </p:spPr>
        <p:txBody>
          <a:bodyPr>
            <a:normAutofit fontScale="40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5000" dirty="0">
                <a:latin typeface="+mj-lt"/>
              </a:rPr>
              <a:t> НЕДОСТАТОЧНОЕ РАЗВИТИЕ </a:t>
            </a:r>
            <a:endParaRPr lang="ru-RU" sz="5000" dirty="0" smtClean="0">
              <a:latin typeface="+mj-lt"/>
            </a:endParaRPr>
          </a:p>
          <a:p>
            <a:pPr marL="0" indent="0">
              <a:buNone/>
            </a:pPr>
            <a:r>
              <a:rPr lang="ru-RU" sz="4500" dirty="0" smtClean="0">
                <a:latin typeface="+mj-lt"/>
              </a:rPr>
              <a:t>(</a:t>
            </a:r>
            <a:r>
              <a:rPr lang="ru-RU" sz="4500" dirty="0">
                <a:latin typeface="+mj-lt"/>
              </a:rPr>
              <a:t>дефицит произвольной регуляции психической активности и пространственно – временных представлений, определяющих развитие познавательной деятельности</a:t>
            </a:r>
            <a:r>
              <a:rPr lang="ru-RU" sz="4500" dirty="0" smtClean="0">
                <a:latin typeface="+mj-lt"/>
              </a:rPr>
              <a:t>).</a:t>
            </a:r>
            <a:endParaRPr lang="ru-RU" sz="4000" dirty="0">
              <a:latin typeface="+mj-lt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5000" dirty="0">
                <a:latin typeface="+mj-lt"/>
              </a:rPr>
              <a:t>  АСИНХРОННОЕ РАЗВИТИЕ </a:t>
            </a:r>
            <a:endParaRPr lang="ru-RU" sz="5000" dirty="0" smtClean="0">
              <a:latin typeface="+mj-lt"/>
            </a:endParaRPr>
          </a:p>
          <a:p>
            <a:pPr marL="0" indent="0">
              <a:buNone/>
            </a:pPr>
            <a:r>
              <a:rPr lang="ru-RU" sz="4500" dirty="0" smtClean="0">
                <a:latin typeface="+mj-lt"/>
              </a:rPr>
              <a:t>(</a:t>
            </a:r>
            <a:r>
              <a:rPr lang="ru-RU" sz="4500" dirty="0">
                <a:latin typeface="+mj-lt"/>
              </a:rPr>
              <a:t>нарушается основной принцип   развития   - </a:t>
            </a:r>
            <a:r>
              <a:rPr lang="ru-RU" sz="3500" dirty="0">
                <a:latin typeface="+mj-lt"/>
              </a:rPr>
              <a:t>СИНХРОННОСТЬ</a:t>
            </a:r>
            <a:r>
              <a:rPr lang="ru-RU" sz="4500" dirty="0" smtClean="0">
                <a:latin typeface="+mj-lt"/>
              </a:rPr>
              <a:t>)</a:t>
            </a:r>
            <a:r>
              <a:rPr lang="ru-RU" sz="4000" dirty="0" smtClean="0">
                <a:latin typeface="+mj-lt"/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5000" dirty="0" smtClean="0">
                <a:latin typeface="+mj-lt"/>
              </a:rPr>
              <a:t> </a:t>
            </a:r>
            <a:r>
              <a:rPr lang="ru-RU" sz="5000" dirty="0">
                <a:latin typeface="+mj-lt"/>
              </a:rPr>
              <a:t>ПОВРЕЖДЕННОЕ РАЗВИТИЕ </a:t>
            </a:r>
            <a:endParaRPr lang="ru-RU" sz="5000" dirty="0" smtClean="0">
              <a:latin typeface="+mj-lt"/>
            </a:endParaRPr>
          </a:p>
          <a:p>
            <a:pPr marL="0" indent="0">
              <a:buNone/>
            </a:pPr>
            <a:r>
              <a:rPr lang="ru-RU" sz="4500" dirty="0" smtClean="0">
                <a:latin typeface="+mj-lt"/>
              </a:rPr>
              <a:t>(</a:t>
            </a:r>
            <a:r>
              <a:rPr lang="ru-RU" sz="4500" dirty="0">
                <a:latin typeface="+mj-lt"/>
              </a:rPr>
              <a:t>имеется какое –либо повреждающее воздействие</a:t>
            </a:r>
            <a:r>
              <a:rPr lang="ru-RU" sz="4500" dirty="0" smtClean="0">
                <a:latin typeface="+mj-lt"/>
              </a:rPr>
              <a:t>)</a:t>
            </a:r>
            <a:endParaRPr lang="ru-RU" sz="4000" dirty="0">
              <a:latin typeface="+mj-lt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5000" dirty="0">
                <a:latin typeface="+mj-lt"/>
              </a:rPr>
              <a:t>  ДЕФИЦИТАРНОЕ </a:t>
            </a:r>
            <a:r>
              <a:rPr lang="ru-RU" sz="5000" dirty="0" smtClean="0">
                <a:latin typeface="+mj-lt"/>
              </a:rPr>
              <a:t>РАЗВИТИЕ</a:t>
            </a:r>
          </a:p>
          <a:p>
            <a:pPr marL="0" indent="0">
              <a:buNone/>
            </a:pPr>
            <a:r>
              <a:rPr lang="ru-RU" sz="4500" dirty="0" smtClean="0">
                <a:latin typeface="+mj-lt"/>
              </a:rPr>
              <a:t> </a:t>
            </a:r>
            <a:r>
              <a:rPr lang="ru-RU" sz="4500" dirty="0">
                <a:latin typeface="+mj-lt"/>
              </a:rPr>
              <a:t>(с различной степенью нарушениями формирования сенсорной и двигательных функций</a:t>
            </a:r>
          </a:p>
        </p:txBody>
      </p:sp>
    </p:spTree>
    <p:extLst>
      <p:ext uri="{BB962C8B-B14F-4D97-AF65-F5344CB8AC3E}">
        <p14:creationId xmlns:p14="http://schemas.microsoft.com/office/powerpoint/2010/main" val="787250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Недостаточное развитие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2204864"/>
            <a:ext cx="68407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Тотальное недоразвитие.</a:t>
            </a:r>
          </a:p>
          <a:p>
            <a:endParaRPr lang="ru-RU" sz="2800" dirty="0" smtClean="0"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+mj-lt"/>
              </a:rPr>
              <a:t> </a:t>
            </a:r>
            <a:r>
              <a:rPr lang="ru-RU" sz="2800" dirty="0">
                <a:latin typeface="+mj-lt"/>
              </a:rPr>
              <a:t>Задержанное развитие.</a:t>
            </a:r>
          </a:p>
          <a:p>
            <a:endParaRPr lang="ru-RU" sz="2800" dirty="0"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+mj-lt"/>
              </a:rPr>
              <a:t> Парциальная </a:t>
            </a:r>
            <a:r>
              <a:rPr lang="ru-RU" sz="2800" dirty="0" err="1">
                <a:latin typeface="+mj-lt"/>
              </a:rPr>
              <a:t>несформированность</a:t>
            </a:r>
            <a:r>
              <a:rPr lang="ru-RU" sz="2800" dirty="0">
                <a:latin typeface="+mj-lt"/>
              </a:rPr>
              <a:t> психических  функций</a:t>
            </a:r>
            <a:r>
              <a:rPr lang="ru-RU" sz="2800" b="1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6016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908720"/>
            <a:ext cx="6984776" cy="1584176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Тотальное </a:t>
            </a:r>
            <a:r>
              <a:rPr lang="ru-RU" sz="4000" dirty="0"/>
              <a:t>недоразвитие</a:t>
            </a:r>
            <a:r>
              <a:rPr lang="ru-RU" sz="3600" dirty="0"/>
              <a:t>.</a:t>
            </a:r>
            <a:br>
              <a:rPr lang="ru-RU" sz="3600" dirty="0"/>
            </a:br>
            <a:r>
              <a:rPr lang="ru-RU" sz="3200" dirty="0" smtClean="0"/>
              <a:t>(умственная отсталость)</a:t>
            </a:r>
            <a:br>
              <a:rPr lang="ru-RU" sz="3200" dirty="0" smtClean="0"/>
            </a:br>
            <a:r>
              <a:rPr lang="ru-RU" sz="3200" dirty="0" smtClean="0"/>
              <a:t>легкая, выраженная, грубая степень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75656" y="2852936"/>
            <a:ext cx="65527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+mj-lt"/>
              </a:rPr>
              <a:t> Простой уравновешенный тип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2800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+mj-lt"/>
              </a:rPr>
              <a:t> Аффективно-неустойчивый тип</a:t>
            </a:r>
          </a:p>
          <a:p>
            <a:pPr>
              <a:buFont typeface="Wingdings" panose="05000000000000000000" pitchFamily="2" charset="2"/>
              <a:buChar char="v"/>
            </a:pPr>
            <a:endParaRPr lang="ru-RU" sz="2800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+mj-lt"/>
              </a:rPr>
              <a:t> Тормозимо – инертный тип</a:t>
            </a:r>
            <a:endParaRPr lang="ru-RU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11177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33361" cy="1027242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Прогноз развития и социальная адаптация </a:t>
            </a:r>
            <a:br>
              <a:rPr lang="ru-RU" sz="2400" dirty="0" smtClean="0"/>
            </a:br>
            <a:r>
              <a:rPr lang="ru-RU" sz="2400" dirty="0" smtClean="0"/>
              <a:t>простой уравновешенный тип </a:t>
            </a:r>
            <a:br>
              <a:rPr lang="ru-RU" sz="2400" dirty="0" smtClean="0"/>
            </a:br>
            <a:r>
              <a:rPr lang="ru-RU" sz="2000" dirty="0" smtClean="0"/>
              <a:t>(легкая, выраженная, грубая степень)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916832"/>
            <a:ext cx="68407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 dirty="0" smtClean="0">
                <a:latin typeface="+mj-lt"/>
              </a:rPr>
              <a:t> медленная динамика развития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dirty="0" smtClean="0">
                <a:latin typeface="+mj-lt"/>
              </a:rPr>
              <a:t> адаптация </a:t>
            </a:r>
            <a:r>
              <a:rPr lang="ru-RU" dirty="0">
                <a:latin typeface="+mj-lt"/>
              </a:rPr>
              <a:t>в социуме более </a:t>
            </a:r>
            <a:r>
              <a:rPr lang="ru-RU" dirty="0" smtClean="0">
                <a:latin typeface="+mj-lt"/>
              </a:rPr>
              <a:t>благоприятна, </a:t>
            </a:r>
            <a:r>
              <a:rPr lang="ru-RU" dirty="0">
                <a:latin typeface="+mj-lt"/>
              </a:rPr>
              <a:t>чем при других </a:t>
            </a:r>
            <a:r>
              <a:rPr lang="ru-RU" dirty="0" smtClean="0">
                <a:latin typeface="+mj-lt"/>
              </a:rPr>
              <a:t>вариантах </a:t>
            </a:r>
          </a:p>
          <a:p>
            <a:r>
              <a:rPr lang="ru-RU" dirty="0" smtClean="0">
                <a:latin typeface="+mj-lt"/>
              </a:rPr>
              <a:t>	Прогноз </a:t>
            </a:r>
            <a:r>
              <a:rPr lang="ru-RU" dirty="0">
                <a:latin typeface="+mj-lt"/>
              </a:rPr>
              <a:t>качества жизни в целом неоднозначен и определяется как глубиной познавательных дефицитов, так и спектром имеющихся неврологических  и соматических заболеваний.</a:t>
            </a:r>
          </a:p>
          <a:p>
            <a:r>
              <a:rPr lang="ru-RU" dirty="0" smtClean="0">
                <a:latin typeface="+mj-lt"/>
              </a:rPr>
              <a:t>	При </a:t>
            </a:r>
            <a:r>
              <a:rPr lang="ru-RU" dirty="0">
                <a:latin typeface="+mj-lt"/>
              </a:rPr>
              <a:t>адекватно подобранных темпе и программах развития и обучения наблюдается удовлетворительная социальная адаптация.</a:t>
            </a:r>
          </a:p>
          <a:p>
            <a:r>
              <a:rPr lang="ru-RU" dirty="0" smtClean="0">
                <a:latin typeface="+mj-lt"/>
              </a:rPr>
              <a:t>	При </a:t>
            </a:r>
            <a:r>
              <a:rPr lang="ru-RU" dirty="0">
                <a:latin typeface="+mj-lt"/>
              </a:rPr>
              <a:t>неблагоприятных условиях в подростковом периоде возможна девиация состояния в сторону аффективно – возбудимого  или тормозимо – инертного вариантов , что увеличивает риск формирования асоциальных форм поведения </a:t>
            </a:r>
          </a:p>
        </p:txBody>
      </p:sp>
    </p:spTree>
    <p:extLst>
      <p:ext uri="{BB962C8B-B14F-4D97-AF65-F5344CB8AC3E}">
        <p14:creationId xmlns:p14="http://schemas.microsoft.com/office/powerpoint/2010/main" val="2552199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Аффективно – неустойчивый тип   </a:t>
            </a:r>
            <a:br>
              <a:rPr lang="ru-RU" sz="3200" dirty="0"/>
            </a:br>
            <a:r>
              <a:rPr lang="ru-RU" sz="2700" dirty="0"/>
              <a:t>(легкая, выраженная , грубая степень)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2060848"/>
            <a:ext cx="6984776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+mj-lt"/>
              </a:rPr>
              <a:t>	При </a:t>
            </a:r>
            <a:r>
              <a:rPr lang="ru-RU" sz="2200" dirty="0">
                <a:latin typeface="+mj-lt"/>
              </a:rPr>
              <a:t>раннем начале коррекционной работы всеми специалистами и подборе образовательного учреждения (</a:t>
            </a:r>
            <a:r>
              <a:rPr lang="ru-RU" sz="2200" dirty="0" err="1">
                <a:latin typeface="+mj-lt"/>
              </a:rPr>
              <a:t>спец.коррекционная</a:t>
            </a:r>
            <a:r>
              <a:rPr lang="ru-RU" sz="2200" dirty="0">
                <a:latin typeface="+mj-lt"/>
              </a:rPr>
              <a:t> школа 8 вида) прогноз социальной адаптации может быть даже удовлетворительным.  </a:t>
            </a:r>
            <a:endParaRPr lang="ru-RU" sz="2200" dirty="0" smtClean="0">
              <a:latin typeface="+mj-lt"/>
            </a:endParaRPr>
          </a:p>
          <a:p>
            <a:r>
              <a:rPr lang="ru-RU" sz="2200" dirty="0">
                <a:latin typeface="+mj-lt"/>
              </a:rPr>
              <a:t>	</a:t>
            </a:r>
            <a:r>
              <a:rPr lang="ru-RU" sz="2200" dirty="0" smtClean="0">
                <a:latin typeface="+mj-lt"/>
              </a:rPr>
              <a:t>В </a:t>
            </a:r>
            <a:r>
              <a:rPr lang="ru-RU" sz="2200" dirty="0">
                <a:latin typeface="+mj-lt"/>
              </a:rPr>
              <a:t>противном случае, учитывая низкую динамику развития, осложненную поведенческими проблемами, скорее приходится говорить о неблагоприятном прогнозе  и недостаточной для самостоятельного существования социальной адаптации.</a:t>
            </a:r>
          </a:p>
        </p:txBody>
      </p:sp>
    </p:spTree>
    <p:extLst>
      <p:ext uri="{BB962C8B-B14F-4D97-AF65-F5344CB8AC3E}">
        <p14:creationId xmlns:p14="http://schemas.microsoft.com/office/powerpoint/2010/main" val="4134656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Тормозимо – инертный тип</a:t>
            </a:r>
            <a:br>
              <a:rPr lang="ru-RU" sz="2800" dirty="0"/>
            </a:br>
            <a:r>
              <a:rPr lang="ru-RU" sz="2800" dirty="0"/>
              <a:t> </a:t>
            </a:r>
            <a:r>
              <a:rPr lang="ru-RU" sz="2400" dirty="0"/>
              <a:t>( легкая, выраженная, грубая степень)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844824"/>
            <a:ext cx="69847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+mj-lt"/>
              </a:rPr>
              <a:t>	Динамика  </a:t>
            </a:r>
            <a:r>
              <a:rPr lang="ru-RU" sz="2000" dirty="0">
                <a:latin typeface="+mj-lt"/>
              </a:rPr>
              <a:t>овладения программным материалом, как и динамика психического развития в </a:t>
            </a:r>
            <a:r>
              <a:rPr lang="ru-RU" sz="2000" dirty="0" smtClean="0">
                <a:latin typeface="+mj-lt"/>
              </a:rPr>
              <a:t>целом, </a:t>
            </a:r>
            <a:r>
              <a:rPr lang="ru-RU" sz="2000" dirty="0">
                <a:latin typeface="+mj-lt"/>
              </a:rPr>
              <a:t>не очень благоприятна. Только 20 </a:t>
            </a:r>
            <a:r>
              <a:rPr lang="ru-RU" sz="2000" dirty="0" smtClean="0">
                <a:latin typeface="+mj-lt"/>
              </a:rPr>
              <a:t>% </a:t>
            </a:r>
            <a:r>
              <a:rPr lang="ru-RU" sz="2000" dirty="0">
                <a:latin typeface="+mj-lt"/>
              </a:rPr>
              <a:t>удовлетворительно </a:t>
            </a:r>
            <a:r>
              <a:rPr lang="ru-RU" sz="2000" dirty="0" err="1">
                <a:latin typeface="+mj-lt"/>
              </a:rPr>
              <a:t>абилитируются</a:t>
            </a:r>
            <a:r>
              <a:rPr lang="ru-RU" sz="2000" dirty="0">
                <a:latin typeface="+mj-lt"/>
              </a:rPr>
              <a:t>. </a:t>
            </a:r>
            <a:endParaRPr lang="ru-RU" sz="2000" dirty="0" smtClean="0">
              <a:latin typeface="+mj-lt"/>
            </a:endParaRPr>
          </a:p>
          <a:p>
            <a:r>
              <a:rPr lang="ru-RU" sz="2000" dirty="0">
                <a:latin typeface="+mj-lt"/>
              </a:rPr>
              <a:t>	</a:t>
            </a:r>
            <a:r>
              <a:rPr lang="ru-RU" sz="2000" dirty="0" smtClean="0">
                <a:latin typeface="+mj-lt"/>
              </a:rPr>
              <a:t>Судьба </a:t>
            </a:r>
            <a:r>
              <a:rPr lang="ru-RU" sz="2000" dirty="0">
                <a:latin typeface="+mj-lt"/>
              </a:rPr>
              <a:t>таких детей осложняется тем, что в условиях </a:t>
            </a:r>
            <a:r>
              <a:rPr lang="ru-RU" sz="2000" dirty="0" err="1">
                <a:latin typeface="+mj-lt"/>
              </a:rPr>
              <a:t>спец.учреждений</a:t>
            </a:r>
            <a:r>
              <a:rPr lang="ru-RU" sz="2000" dirty="0">
                <a:latin typeface="+mj-lt"/>
              </a:rPr>
              <a:t> они оказываются достаточно удобными в качестве учеников т.к. не привлекают к себе большого внимания на фоне детей с другими категориями недоразвития. Работа с ними проводится в последнюю очередь, что негативно сказывается на динамике их развития, соответственно возрастает глубина декомпенсации. </a:t>
            </a:r>
            <a:r>
              <a:rPr lang="ru-RU" sz="2000" dirty="0" smtClean="0">
                <a:latin typeface="+mj-lt"/>
              </a:rPr>
              <a:t>С </a:t>
            </a:r>
            <a:r>
              <a:rPr lang="ru-RU" sz="2000" dirty="0">
                <a:latin typeface="+mj-lt"/>
              </a:rPr>
              <a:t>возрастом все большая часть людей этой категории оказываются в интернатах для инвалидов.</a:t>
            </a:r>
          </a:p>
        </p:txBody>
      </p:sp>
    </p:spTree>
    <p:extLst>
      <p:ext uri="{BB962C8B-B14F-4D97-AF65-F5344CB8AC3E}">
        <p14:creationId xmlns:p14="http://schemas.microsoft.com/office/powerpoint/2010/main" val="42492735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309</TotalTime>
  <Words>334</Words>
  <Application>Microsoft Office PowerPoint</Application>
  <PresentationFormat>Экран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Brush Script MT</vt:lpstr>
      <vt:lpstr>Constantia</vt:lpstr>
      <vt:lpstr>Franklin Gothic Book</vt:lpstr>
      <vt:lpstr>Rage Italic</vt:lpstr>
      <vt:lpstr>Wingdings</vt:lpstr>
      <vt:lpstr>Кнопка</vt:lpstr>
      <vt:lpstr>Обучение и воспитание детей с ОВЗ</vt:lpstr>
      <vt:lpstr>  ИНКЛЮЗИВНОЕ ОБРАЗОВАНИЕ </vt:lpstr>
      <vt:lpstr>Проблемы инклюзивного образования</vt:lpstr>
      <vt:lpstr>Типология отклоняющегося развития</vt:lpstr>
      <vt:lpstr>Недостаточное развитие</vt:lpstr>
      <vt:lpstr>Тотальное недоразвитие. (умственная отсталость) легкая, выраженная, грубая степень</vt:lpstr>
      <vt:lpstr>Прогноз развития и социальная адаптация  простой уравновешенный тип  (легкая, выраженная, грубая степень)</vt:lpstr>
      <vt:lpstr>Аффективно – неустойчивый тип    (легкая, выраженная , грубая степень)</vt:lpstr>
      <vt:lpstr>Тормозимо – инертный тип  ( легкая, выраженная, грубая степень)</vt:lpstr>
      <vt:lpstr>Дисгармоничное развитие  (вариант  асинхронного развития)</vt:lpstr>
      <vt:lpstr>Задержанное развитие</vt:lpstr>
      <vt:lpstr> Равномерно ( темпово) задержанное развитие  </vt:lpstr>
      <vt:lpstr>Неравномерно задержанное развитие (дисгармонический инфантилизм)</vt:lpstr>
      <vt:lpstr>Парциальная несформированность психических функций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и воспитание детей с ОВЗ</dc:title>
  <dc:creator>Дмитрий</dc:creator>
  <cp:lastModifiedBy>Дмитрий</cp:lastModifiedBy>
  <cp:revision>21</cp:revision>
  <dcterms:created xsi:type="dcterms:W3CDTF">2016-03-08T19:03:55Z</dcterms:created>
  <dcterms:modified xsi:type="dcterms:W3CDTF">2016-10-03T12:41:26Z</dcterms:modified>
</cp:coreProperties>
</file>