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33"/>
  </p:notesMasterIdLst>
  <p:sldIdLst>
    <p:sldId id="256" r:id="rId2"/>
    <p:sldId id="295" r:id="rId3"/>
    <p:sldId id="257" r:id="rId4"/>
    <p:sldId id="266" r:id="rId5"/>
    <p:sldId id="262" r:id="rId6"/>
    <p:sldId id="258" r:id="rId7"/>
    <p:sldId id="291" r:id="rId8"/>
    <p:sldId id="273" r:id="rId9"/>
    <p:sldId id="289" r:id="rId10"/>
    <p:sldId id="268" r:id="rId11"/>
    <p:sldId id="267" r:id="rId12"/>
    <p:sldId id="271" r:id="rId13"/>
    <p:sldId id="280" r:id="rId14"/>
    <p:sldId id="269" r:id="rId15"/>
    <p:sldId id="270" r:id="rId16"/>
    <p:sldId id="265" r:id="rId17"/>
    <p:sldId id="279" r:id="rId18"/>
    <p:sldId id="281" r:id="rId19"/>
    <p:sldId id="282" r:id="rId20"/>
    <p:sldId id="285" r:id="rId21"/>
    <p:sldId id="286" r:id="rId22"/>
    <p:sldId id="284" r:id="rId23"/>
    <p:sldId id="292" r:id="rId24"/>
    <p:sldId id="287" r:id="rId25"/>
    <p:sldId id="283" r:id="rId26"/>
    <p:sldId id="288" r:id="rId27"/>
    <p:sldId id="274" r:id="rId28"/>
    <p:sldId id="293" r:id="rId29"/>
    <p:sldId id="294" r:id="rId30"/>
    <p:sldId id="290" r:id="rId31"/>
    <p:sldId id="29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3A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576" autoAdjust="0"/>
  </p:normalViewPr>
  <p:slideViewPr>
    <p:cSldViewPr>
      <p:cViewPr varScale="1">
        <p:scale>
          <a:sx n="70" d="100"/>
          <a:sy n="70" d="100"/>
        </p:scale>
        <p:origin x="-13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98DDD-2099-4AC2-9801-F50B6D458CDD}" type="datetimeFigureOut">
              <a:rPr lang="ru-RU" smtClean="0"/>
              <a:pPr/>
              <a:t>11.04.2017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8F5D66-7E51-423C-AF6D-5C1306C62C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06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F5D66-7E51-423C-AF6D-5C1306C62CE2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928663" y="1928804"/>
            <a:ext cx="7172348" cy="1470025"/>
          </a:xfrm>
        </p:spPr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 dirty="0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1371600" y="3643314"/>
            <a:ext cx="6400800" cy="12858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ru-RU" altLang="ja-JP" smtClean="0"/>
              <a:t>Образец подзаголовка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11.04.2017</a:t>
            </a:fld>
            <a:endParaRPr lang="ru-RU" dirty="0"/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671515" y="274638"/>
            <a:ext cx="7829576" cy="1011222"/>
          </a:xfrm>
        </p:spPr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71515" y="1285861"/>
            <a:ext cx="7829576" cy="4357718"/>
          </a:xfrm>
        </p:spPr>
        <p:txBody>
          <a:bodyPr vert="eaVert"/>
          <a:lstStyle/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11.04.2017</a:t>
            </a:fld>
            <a:endParaRPr lang="ru-RU" dirty="0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43702" y="285731"/>
            <a:ext cx="1785951" cy="5565797"/>
          </a:xfrm>
        </p:spPr>
        <p:txBody>
          <a:bodyPr vert="eaVert"/>
          <a:lstStyle>
            <a:lvl1pPr>
              <a:defRPr>
                <a:gradFill flip="none" rotWithShape="1"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kumimoji="1" lang="ru-RU" altLang="ja-JP" smtClean="0"/>
              <a:t>Образец заголовка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42909" y="274641"/>
            <a:ext cx="5834091" cy="5583253"/>
          </a:xfrm>
        </p:spPr>
        <p:txBody>
          <a:bodyPr vert="eaVert"/>
          <a:lstStyle/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652451" y="6356351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11.04.2017</a:t>
            </a:fld>
            <a:endParaRPr lang="ru-RU" dirty="0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6286512" y="6356351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ru-RU" altLang="ja-JP" smtClean="0"/>
              <a:t>Образец подзаголовка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11.04.2017</a:t>
            </a:fld>
            <a:endParaRPr lang="ru-RU" dirty="0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000102" y="4714885"/>
            <a:ext cx="7215239" cy="86200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ru-RU" altLang="ja-JP" smtClean="0"/>
              <a:t>Образец заголовка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1000102" y="2857497"/>
            <a:ext cx="7215239" cy="17859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11.04.2017</a:t>
            </a:fld>
            <a:endParaRPr lang="ru-RU" dirty="0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11.04.2017</a:t>
            </a:fld>
            <a:endParaRPr lang="ru-RU" dirty="0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11.04.2017</a:t>
            </a:fld>
            <a:endParaRPr lang="ru-RU" dirty="0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671645" y="4572008"/>
            <a:ext cx="6400816" cy="928686"/>
          </a:xfrm>
        </p:spPr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11.04.2017</a:t>
            </a:fld>
            <a:endParaRPr lang="ru-RU" dirty="0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11.04.2017</a:t>
            </a:fld>
            <a:endParaRPr lang="ru-RU" dirty="0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575050" y="1428737"/>
            <a:ext cx="5111751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11.04.2017</a:t>
            </a:fld>
            <a:endParaRPr lang="ru-RU" dirty="0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792288" y="5014915"/>
            <a:ext cx="5486400" cy="41435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ru-RU" altLang="ja-JP" smtClean="0"/>
              <a:t>Образец заголовка</a:t>
            </a:r>
            <a:endParaRPr kumimoji="1" lang="ja-JP" altLang="en-US" dirty="0"/>
          </a:p>
        </p:txBody>
      </p:sp>
      <p:sp>
        <p:nvSpPr>
          <p:cNvPr id="3" name="正方形/長方形 2"/>
          <p:cNvSpPr>
            <a:spLocks noGrp="1"/>
          </p:cNvSpPr>
          <p:nvPr>
            <p:ph type="pic" idx="1"/>
          </p:nvPr>
        </p:nvSpPr>
        <p:spPr>
          <a:xfrm>
            <a:off x="1792288" y="742960"/>
            <a:ext cx="5486400" cy="4114800"/>
          </a:xfrm>
          <a:prstGeom prst="rect">
            <a:avLst/>
          </a:prstGeom>
          <a:noFill/>
          <a:ln w="50800" cap="sq">
            <a:solidFill>
              <a:schemeClr val="tx1"/>
            </a:solidFill>
            <a:miter lim="800000"/>
          </a:ln>
          <a:effectLst>
            <a:outerShdw blurRad="76200" dist="50800" dir="13500000" algn="tl" rotWithShape="0">
              <a:schemeClr val="bg1">
                <a:alpha val="80000"/>
              </a:scheme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ru-RU" altLang="ja-JP" dirty="0" smtClean="0"/>
              <a:t>Вставка рисунка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792288" y="5481659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11.04.2017</a:t>
            </a:fld>
            <a:endParaRPr lang="ru-RU" dirty="0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11.04.2017</a:t>
            </a:fld>
            <a:endParaRPr lang="ru-RU" dirty="0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kumimoji="1" sz="4400" baseline="0">
          <a:ln w="12700">
            <a:solidFill>
              <a:schemeClr val="tx1">
                <a:tint val="95000"/>
              </a:schemeClr>
            </a:solidFill>
          </a:ln>
          <a:gradFill>
            <a:gsLst>
              <a:gs pos="0">
                <a:schemeClr val="tx1">
                  <a:tint val="65000"/>
                </a:schemeClr>
              </a:gs>
              <a:gs pos="49900">
                <a:schemeClr val="tx1">
                  <a:tint val="95000"/>
                </a:schemeClr>
              </a:gs>
              <a:gs pos="50000">
                <a:schemeClr val="tx1"/>
              </a:gs>
              <a:gs pos="100000">
                <a:schemeClr val="tx1">
                  <a:tint val="95000"/>
                </a:schemeClr>
              </a:gs>
            </a:gsLst>
            <a:lin ang="5400000" scaled="1"/>
          </a:gradFill>
          <a:effectLst>
            <a:outerShdw blurRad="127000" algn="tl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tx1"/>
        </a:buClr>
        <a:buFont typeface="Wingdings"/>
        <a:buChar char="n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>
            <a:shade val="75000"/>
          </a:schemeClr>
        </a:buClr>
        <a:buSzPct val="85000"/>
        <a:buFont typeface="Wingdings"/>
        <a:buChar char="n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>
            <a:shade val="50000"/>
          </a:schemeClr>
        </a:buClr>
        <a:buSzPct val="75000"/>
        <a:buFont typeface="Wingdings"/>
        <a:buChar char="n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6">
            <a:shade val="50000"/>
          </a:schemeClr>
        </a:buClr>
        <a:buSzPct val="75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3">
            <a:shade val="50000"/>
          </a:schemeClr>
        </a:buClr>
        <a:buSzPct val="70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2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5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1"/>
        </a:buClr>
        <a:buSzPct val="5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1\Desktop\&#1040;&#1058;&#1058;&#1045;&#1057;&#1058;&#1040;&#1062;&#1048;&#1071;\&#1055;&#1088;&#1077;&#1079;&#1077;&#1085;&#1090;&#1072;&#1094;&#1080;&#1080;%20&#1076;&#1083;&#1103;%20&#1087;&#1091;&#1073;&#1083;&#1080;&#1082;&#1072;&#1094;&#1080;&#1080;\&#1041;&#1059;&#1053;&#1048;&#1053;\03%20&#1044;&#1086;&#1088;&#1086;&#1078;&#1082;&#1072;%203.wma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tiff"/><Relationship Id="rId5" Type="http://schemas.openxmlformats.org/officeDocument/2006/relationships/image" Target="../media/image35.jpe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6.jpeg"/><Relationship Id="rId4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4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microsoft.com/office/2007/relationships/hdphoto" Target="../media/hdphoto3.wdp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19.jpeg"/><Relationship Id="rId4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Гимназия. Дидактический банк\11-Е Ккл. 2011-2012; лит\Иван Бунин\00041096.jpg"/>
          <p:cNvPicPr>
            <a:picLocks noChangeAspect="1" noChangeArrowheads="1"/>
          </p:cNvPicPr>
          <p:nvPr/>
        </p:nvPicPr>
        <p:blipFill>
          <a:blip r:embed="rId3" cstate="print"/>
          <a:srcRect r="6" b="19"/>
          <a:stretch>
            <a:fillRect/>
          </a:stretch>
        </p:blipFill>
        <p:spPr bwMode="auto">
          <a:xfrm>
            <a:off x="-540568" y="188640"/>
            <a:ext cx="5040560" cy="328498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632848" cy="1470025"/>
          </a:xfrm>
        </p:spPr>
        <p:txBody>
          <a:bodyPr/>
          <a:lstStyle/>
          <a:p>
            <a:r>
              <a:rPr lang="ru-RU" dirty="0" smtClean="0">
                <a:latin typeface="AnastasiaScript" pitchFamily="2" charset="0"/>
              </a:rPr>
              <a:t>Дни бегут. Им никого не жаль…</a:t>
            </a:r>
            <a:endParaRPr lang="ru-RU" dirty="0">
              <a:latin typeface="AnastasiaScript" pitchFamily="2" charset="0"/>
            </a:endParaRPr>
          </a:p>
        </p:txBody>
      </p:sp>
      <p:pic>
        <p:nvPicPr>
          <p:cNvPr id="1026" name="Picture 2" descr="E:\Гимназия. Дидактический банк\11-Е Ккл. 2011-2012; лит\Иван Бунин\Дни бегут. Им никого не жал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692696"/>
            <a:ext cx="8458933" cy="568863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1027" name="Picture 3" descr="E:\Documents\Дизайн-фото (эксклюзив для романтиков)\0_22fb8_85fb59f5_L.jpg"/>
          <p:cNvPicPr>
            <a:picLocks noChangeAspect="1" noChangeArrowheads="1"/>
          </p:cNvPicPr>
          <p:nvPr/>
        </p:nvPicPr>
        <p:blipFill>
          <a:blip r:embed="rId5" cstate="print">
            <a:lum bright="-10000" contrast="-10000"/>
          </a:blip>
          <a:srcRect r="180" b="211"/>
          <a:stretch>
            <a:fillRect/>
          </a:stretch>
        </p:blipFill>
        <p:spPr bwMode="auto">
          <a:xfrm>
            <a:off x="5940152" y="4725144"/>
            <a:ext cx="2915816" cy="256591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733256"/>
            <a:ext cx="6480720" cy="1124744"/>
          </a:xfrm>
        </p:spPr>
        <p:txBody>
          <a:bodyPr>
            <a:normAutofit fontScale="92500" lnSpcReduction="10000"/>
          </a:bodyPr>
          <a:lstStyle/>
          <a:p>
            <a:r>
              <a:rPr lang="ru-RU" sz="3600" b="1" dirty="0" smtClean="0">
                <a:solidFill>
                  <a:srgbClr val="003B3A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nastasiaScript" pitchFamily="2" charset="0"/>
              </a:rPr>
              <a:t>Страницы жизни Ивана Бунина </a:t>
            </a:r>
          </a:p>
          <a:p>
            <a:r>
              <a:rPr lang="ru-RU" sz="3600" b="1" dirty="0" smtClean="0">
                <a:solidFill>
                  <a:srgbClr val="003B3A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nastasiaScript" pitchFamily="2" charset="0"/>
              </a:rPr>
              <a:t>(1870-1953)</a:t>
            </a:r>
            <a:endParaRPr lang="ru-RU" sz="3600" b="1" dirty="0">
              <a:solidFill>
                <a:srgbClr val="003B3A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AnastasiaScript" pitchFamily="2" charset="0"/>
            </a:endParaRPr>
          </a:p>
        </p:txBody>
      </p:sp>
      <p:pic>
        <p:nvPicPr>
          <p:cNvPr id="7" name="03 Дорожка 3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323528" y="3326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01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E:\Documents\Природа и гармония душ\пр (14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364" y="0"/>
            <a:ext cx="9165364" cy="6858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Picture 3" descr="E:\Documents\Дизайн-фото (эксклюзив для романтиков)\0_22fb8_85fb59f5_L.jpg"/>
          <p:cNvPicPr>
            <a:picLocks noChangeAspect="1" noChangeArrowheads="1"/>
          </p:cNvPicPr>
          <p:nvPr/>
        </p:nvPicPr>
        <p:blipFill>
          <a:blip r:embed="rId3" cstate="print">
            <a:lum bright="-10000" contrast="-10000"/>
          </a:blip>
          <a:srcRect r="180" b="211"/>
          <a:stretch>
            <a:fillRect/>
          </a:stretch>
        </p:blipFill>
        <p:spPr bwMode="auto">
          <a:xfrm>
            <a:off x="6660232" y="4725144"/>
            <a:ext cx="2915816" cy="2565918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advTm="5553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E:\Documents\Природа и гармония душ\пр (144)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7993"/>
            <a:ext cx="9144000" cy="684201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6" name="Picture 3" descr="E:\Documents\Дизайн-фото (эксклюзив для романтиков)\0_22fb8_85fb59f5_L.jpg"/>
          <p:cNvPicPr>
            <a:picLocks noChangeAspect="1" noChangeArrowheads="1"/>
          </p:cNvPicPr>
          <p:nvPr/>
        </p:nvPicPr>
        <p:blipFill>
          <a:blip r:embed="rId3" cstate="print">
            <a:lum bright="-10000" contrast="-10000"/>
          </a:blip>
          <a:srcRect r="180" b="211"/>
          <a:stretch>
            <a:fillRect/>
          </a:stretch>
        </p:blipFill>
        <p:spPr bwMode="auto">
          <a:xfrm>
            <a:off x="6228184" y="4725144"/>
            <a:ext cx="2915816" cy="2565918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advTm="4524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Гимназия. Дидактический банк\11-Е Ккл. 2011-2012; лит\Иван Бунин\Яблочки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540568" y="-243408"/>
            <a:ext cx="4644516" cy="3096344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8352928" cy="518457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AnastasiaScript" pitchFamily="2" charset="0"/>
              </a:rPr>
              <a:t>О счастье мы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3">
                      <a:lumMod val="20000"/>
                      <a:lumOff val="80000"/>
                      <a:alpha val="40000"/>
                    </a:schemeClr>
                  </a:glow>
                </a:effectLst>
                <a:latin typeface="AnastasiaScript" pitchFamily="2" charset="0"/>
              </a:rPr>
              <a:t>всегда лишь вспоминаем.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AnastasiaScript" pitchFamily="2" charset="0"/>
              </a:rPr>
              <a:t>А счастье всюду.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astasiaScript" pitchFamily="2" charset="0"/>
              </a:rPr>
              <a:t>Может быть, оно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AnastasiaScript" pitchFamily="2" charset="0"/>
              </a:rPr>
              <a:t>Вот этот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astasiaScript" pitchFamily="2" charset="0"/>
              </a:rPr>
              <a:t>сад осенний за сараем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AnastasiaScript" pitchFamily="2" charset="0"/>
              </a:rPr>
              <a:t>И чистый воздух, льющийся в окно.</a:t>
            </a:r>
          </a:p>
          <a:p>
            <a:pPr algn="ctr">
              <a:buNone/>
            </a:pP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AnastasiaScript" pitchFamily="2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astasiaScript" pitchFamily="2" charset="0"/>
              </a:rPr>
              <a:t>В бездонном синем небе  лёгким белым краем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astasiaScript" pitchFamily="2" charset="0"/>
              </a:rPr>
              <a:t>Встаёт, сияет облако. Давно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astasiaScript" pitchFamily="2" charset="0"/>
              </a:rPr>
              <a:t>Слежу за ним… Мы мало видим, знаем,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AnastasiaScript" pitchFamily="2" charset="0"/>
              </a:rPr>
              <a:t>А счастье только знающим дано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AnastasiaScript" pitchFamily="2" charset="0"/>
              </a:rPr>
              <a:t>&lt;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AnastasiaScript" pitchFamily="2" charset="0"/>
              </a:rPr>
              <a:t>…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AnastasiaScript" pitchFamily="2" charset="0"/>
              </a:rPr>
              <a:t>&gt;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AnastasiaScript" pitchFamily="2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AnastasiaScript" pitchFamily="2" charset="0"/>
              </a:rPr>
              <a:t>14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AnastasiaScript" pitchFamily="2" charset="0"/>
              </a:rPr>
              <a:t>. VIII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AnastasiaScript" pitchFamily="2" charset="0"/>
              </a:rPr>
              <a:t>. 1909.</a:t>
            </a:r>
          </a:p>
        </p:txBody>
      </p:sp>
      <p:pic>
        <p:nvPicPr>
          <p:cNvPr id="4" name="Picture 3" descr="E:\Documents\Дизайн-фото (эксклюзив для романтиков)\0_22fb8_85fb59f5_L.jpg"/>
          <p:cNvPicPr>
            <a:picLocks noChangeAspect="1" noChangeArrowheads="1"/>
          </p:cNvPicPr>
          <p:nvPr/>
        </p:nvPicPr>
        <p:blipFill>
          <a:blip r:embed="rId3" cstate="print">
            <a:lum bright="-20000" contrast="-10000"/>
          </a:blip>
          <a:srcRect r="180" b="211"/>
          <a:stretch>
            <a:fillRect/>
          </a:stretch>
        </p:blipFill>
        <p:spPr bwMode="auto">
          <a:xfrm>
            <a:off x="6660232" y="4725144"/>
            <a:ext cx="2915816" cy="2565918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advTm="15226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5" name="Picture 3" descr="C:\Users\Пользователь\Pictures\Художники\Исаак Левитан\Поздняя осень. Усадьба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89647" y="0"/>
            <a:ext cx="8964706" cy="6858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Picture 3" descr="E:\Documents\Дизайн-фото (эксклюзив для романтиков)\0_22fb8_85fb59f5_L.jpg"/>
          <p:cNvPicPr>
            <a:picLocks noChangeAspect="1" noChangeArrowheads="1"/>
          </p:cNvPicPr>
          <p:nvPr/>
        </p:nvPicPr>
        <p:blipFill>
          <a:blip r:embed="rId3" cstate="print">
            <a:lum bright="-10000" contrast="-10000"/>
          </a:blip>
          <a:srcRect r="180" b="211"/>
          <a:stretch>
            <a:fillRect/>
          </a:stretch>
        </p:blipFill>
        <p:spPr bwMode="auto">
          <a:xfrm>
            <a:off x="6588224" y="4797152"/>
            <a:ext cx="2915816" cy="256591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0" y="5301208"/>
            <a:ext cx="6084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И. Левитан . «Осень. Усадьба»</a:t>
            </a:r>
          </a:p>
        </p:txBody>
      </p:sp>
    </p:spTree>
  </p:cSld>
  <p:clrMapOvr>
    <a:masterClrMapping/>
  </p:clrMapOvr>
  <p:transition advTm="5491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Пользователь\Desktop\Пугачёва\2.jpg"/>
          <p:cNvPicPr>
            <a:picLocks noChangeAspect="1" noChangeArrowheads="1"/>
          </p:cNvPicPr>
          <p:nvPr/>
        </p:nvPicPr>
        <p:blipFill>
          <a:blip r:embed="rId2" cstate="print"/>
          <a:srcRect r="28" b="13"/>
          <a:stretch>
            <a:fillRect/>
          </a:stretch>
        </p:blipFill>
        <p:spPr bwMode="auto">
          <a:xfrm>
            <a:off x="0" y="188640"/>
            <a:ext cx="9416350" cy="638132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4339" name="Picture 3" descr="E:\Гимназия. Дидактический банк\11-Е Ккл. 2011-2012; лит\Иван Бунин\Ябло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844824"/>
            <a:ext cx="4849491" cy="3240360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6" name="Picture 3" descr="E:\Documents\Дизайн-фото (эксклюзив для романтиков)\0_22fb8_85fb59f5_L.jpg"/>
          <p:cNvPicPr>
            <a:picLocks noChangeAspect="1" noChangeArrowheads="1"/>
          </p:cNvPicPr>
          <p:nvPr/>
        </p:nvPicPr>
        <p:blipFill>
          <a:blip r:embed="rId4" cstate="print">
            <a:lum bright="-10000" contrast="-10000"/>
          </a:blip>
          <a:srcRect r="180" b="211"/>
          <a:stretch>
            <a:fillRect/>
          </a:stretch>
        </p:blipFill>
        <p:spPr bwMode="auto">
          <a:xfrm>
            <a:off x="6660232" y="4725144"/>
            <a:ext cx="2915816" cy="2565918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7" name="Picture 5" descr="E:\Гимназия. Дидактический банк\11-Е Ккл. 2011-2012; лит\Иван Бунин\1872800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11897" y="4725144"/>
            <a:ext cx="5220072" cy="295894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 spd="slow" advTm="5804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:\Гимназия. Дидактический банк\11-Е Ккл. 2011-2012; лит\Иван Бунин\1872800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0196" y="-243408"/>
            <a:ext cx="5220072" cy="295894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C:\Users\Пользователь\Desktop\Пугачёва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6"/>
            <a:ext cx="8424936" cy="631870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Picture 3" descr="E:\Documents\Дизайн-фото (эксклюзив для романтиков)\0_22fb8_85fb59f5_L.jpg"/>
          <p:cNvPicPr>
            <a:picLocks noChangeAspect="1" noChangeArrowheads="1"/>
          </p:cNvPicPr>
          <p:nvPr/>
        </p:nvPicPr>
        <p:blipFill>
          <a:blip r:embed="rId4" cstate="print">
            <a:lum bright="-20000" contrast="-10000"/>
          </a:blip>
          <a:srcRect r="180" b="211"/>
          <a:stretch>
            <a:fillRect/>
          </a:stretch>
        </p:blipFill>
        <p:spPr bwMode="auto">
          <a:xfrm>
            <a:off x="6660232" y="4725144"/>
            <a:ext cx="2915816" cy="2565918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advTm="5257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E:\Гимназия. Дидактический банк\11-Е Ккл. 2011-2012; лит\Иван Бунин\1872800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70215" cy="519804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E:\Documents\Природа и гармония душ\пр (8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6" name="Picture 3" descr="E:\Documents\Дизайн-фото (эксклюзив для романтиков)\0_22fb8_85fb59f5_L.jpg"/>
          <p:cNvPicPr>
            <a:picLocks noChangeAspect="1" noChangeArrowheads="1"/>
          </p:cNvPicPr>
          <p:nvPr/>
        </p:nvPicPr>
        <p:blipFill>
          <a:blip r:embed="rId4" cstate="print">
            <a:lum bright="-10000" contrast="-10000"/>
          </a:blip>
          <a:srcRect r="180" b="211"/>
          <a:stretch>
            <a:fillRect/>
          </a:stretch>
        </p:blipFill>
        <p:spPr bwMode="auto">
          <a:xfrm>
            <a:off x="6660232" y="4725144"/>
            <a:ext cx="2915816" cy="2565918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advTm="5569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E:\Гимназия. Дидактический банк\11-Е Ккл. 2011-2012; лит\Иван Бунин\1872800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4149080"/>
            <a:ext cx="5220072" cy="295894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4" name="Picture 3" descr="E:\Documents\Дизайн-фото (эксклюзив для романтиков)\0_22fb8_85fb59f5_L.jpg"/>
          <p:cNvPicPr>
            <a:picLocks noChangeAspect="1" noChangeArrowheads="1"/>
          </p:cNvPicPr>
          <p:nvPr/>
        </p:nvPicPr>
        <p:blipFill>
          <a:blip r:embed="rId3" cstate="print">
            <a:lum bright="-10000" contrast="-10000"/>
          </a:blip>
          <a:srcRect r="180" b="211"/>
          <a:stretch>
            <a:fillRect/>
          </a:stretch>
        </p:blipFill>
        <p:spPr bwMode="auto">
          <a:xfrm>
            <a:off x="6660232" y="4725144"/>
            <a:ext cx="2915816" cy="2565918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5" name="Picture 2" descr="E:\Гимназия. Дидактический банк\11-Е Ккл. 2011-2012; лит\Иван Бунин\m29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-180528" y="476672"/>
            <a:ext cx="3632191" cy="479715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764704"/>
            <a:ext cx="7848872" cy="59046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AnastasiaScript" pitchFamily="2" charset="0"/>
              </a:rPr>
              <a:t>…</a:t>
            </a:r>
            <a:r>
              <a:rPr lang="ru-RU" b="1" dirty="0" smtClean="0">
                <a:solidFill>
                  <a:schemeClr val="tx1"/>
                </a:solidFill>
                <a:latin typeface="AnastasiaScript" pitchFamily="2" charset="0"/>
              </a:rPr>
              <a:t>И </a:t>
            </a:r>
            <a:r>
              <a:rPr lang="ru-RU" b="1" dirty="0" err="1" smtClean="0">
                <a:solidFill>
                  <a:schemeClr val="tx1"/>
                </a:solidFill>
                <a:latin typeface="AnastasiaScript" pitchFamily="2" charset="0"/>
              </a:rPr>
              <a:t>снилося</a:t>
            </a:r>
            <a:r>
              <a:rPr lang="ru-RU" b="1" dirty="0" smtClean="0">
                <a:solidFill>
                  <a:schemeClr val="tx1"/>
                </a:solidFill>
                <a:latin typeface="AnastasiaScript" pitchFamily="2" charset="0"/>
              </a:rPr>
              <a:t> мне, что осенней порой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AnastasiaScript" pitchFamily="2" charset="0"/>
              </a:rPr>
              <a:t>В холодную ночь  я  вернулся домой.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AnastasiaScript" pitchFamily="2" charset="0"/>
              </a:rPr>
              <a:t>По тёмной дороге прошёл я один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AnastasiaScript" pitchFamily="2" charset="0"/>
              </a:rPr>
              <a:t>К знакомой усадьбе, к родному селу…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AnastasiaScript" pitchFamily="2" charset="0"/>
              </a:rPr>
              <a:t>Трещали обмёрзшие сучья лозин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AnastasiaScript" pitchFamily="2" charset="0"/>
              </a:rPr>
              <a:t>От бурного ветра на старом валу…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AnastasiaScript" pitchFamily="2" charset="0"/>
              </a:rPr>
              <a:t>Деревня спала… и со страхом, как вор,</a:t>
            </a:r>
            <a:br>
              <a:rPr lang="ru-RU" b="1" dirty="0" smtClean="0">
                <a:solidFill>
                  <a:schemeClr val="tx1"/>
                </a:solidFill>
                <a:latin typeface="AnastasiaScript" pitchFamily="2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AnastasiaScript" pitchFamily="2" charset="0"/>
              </a:rPr>
              <a:t>Вошёл я в пустынный, покинутый двор.</a:t>
            </a:r>
          </a:p>
          <a:p>
            <a:pPr algn="ctr">
              <a:buNone/>
            </a:pPr>
            <a:endParaRPr lang="ru-RU" b="1" dirty="0" smtClean="0">
              <a:solidFill>
                <a:schemeClr val="tx1"/>
              </a:solidFill>
              <a:latin typeface="AnastasiaScript" pitchFamily="2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И </a:t>
            </a:r>
            <a:r>
              <a:rPr lang="ru-RU" b="1" dirty="0" err="1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сжалося</a:t>
            </a:r>
            <a:r>
              <a:rPr lang="ru-RU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сердце от боли во мне…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nastasiaScript" pitchFamily="2" charset="0"/>
              </a:rPr>
              <a:t>1893</a:t>
            </a:r>
            <a:endParaRPr lang="ru-RU" b="1" dirty="0">
              <a:solidFill>
                <a:schemeClr val="tx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AnastasiaScript" pitchFamily="2" charset="0"/>
            </a:endParaRPr>
          </a:p>
        </p:txBody>
      </p:sp>
    </p:spTree>
  </p:cSld>
  <p:clrMapOvr>
    <a:masterClrMapping/>
  </p:clrMapOvr>
  <p:transition advTm="13588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E:\Гимназия. Дидактический банк\11-Е Ккл. 2011-2012; лит\Иван Бунин\00041096.jpg"/>
          <p:cNvPicPr>
            <a:picLocks noChangeAspect="1" noChangeArrowheads="1"/>
          </p:cNvPicPr>
          <p:nvPr/>
        </p:nvPicPr>
        <p:blipFill>
          <a:blip r:embed="rId2" cstate="print"/>
          <a:srcRect r="6" b="19"/>
          <a:stretch>
            <a:fillRect/>
          </a:stretch>
        </p:blipFill>
        <p:spPr bwMode="auto">
          <a:xfrm>
            <a:off x="-468560" y="3573016"/>
            <a:ext cx="5040560" cy="328498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1029" name="Picture 5" descr="E:\Гимназия. Дидактический банк\11-Е Ккл. 2011-2012; лит\Иван Бунин\1872800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0"/>
            <a:ext cx="5220072" cy="295894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E:\Гимназия. Дидактический банк\11-Е Ккл. 2011-2012; лит\Иван Бунин\all_orel49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39552" y="908720"/>
            <a:ext cx="7734300" cy="51562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28" name="Picture 4" descr="E:\Гимназия. Дидактический банк\11-Е Ккл. 2011-2012; лит\Иван Бунин\128.jpg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3744416" cy="2808312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7" name="Picture 3" descr="E:\Documents\Дизайн-фото (эксклюзив для романтиков)\0_22fb8_85fb59f5_L.jpg"/>
          <p:cNvPicPr>
            <a:picLocks noChangeAspect="1" noChangeArrowheads="1"/>
          </p:cNvPicPr>
          <p:nvPr/>
        </p:nvPicPr>
        <p:blipFill>
          <a:blip r:embed="rId6" cstate="print">
            <a:lum bright="-10000" contrast="-10000"/>
          </a:blip>
          <a:srcRect r="180" b="211"/>
          <a:stretch>
            <a:fillRect/>
          </a:stretch>
        </p:blipFill>
        <p:spPr bwMode="auto">
          <a:xfrm>
            <a:off x="6444208" y="4725144"/>
            <a:ext cx="2915816" cy="2565918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advTm="5382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 descr="Людмила Александровна Бунина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251520" y="-1"/>
            <a:ext cx="2520279" cy="3503187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6" name="Picture 3" descr="E:\Documents\Дизайн-фото (эксклюзив для романтиков)\0_22fb8_85fb59f5_L.jpg"/>
          <p:cNvPicPr>
            <a:picLocks noChangeAspect="1" noChangeArrowheads="1"/>
          </p:cNvPicPr>
          <p:nvPr/>
        </p:nvPicPr>
        <p:blipFill>
          <a:blip r:embed="rId3" cstate="print">
            <a:lum bright="-10000" contrast="-10000"/>
          </a:blip>
          <a:srcRect r="180" b="211"/>
          <a:stretch>
            <a:fillRect/>
          </a:stretch>
        </p:blipFill>
        <p:spPr bwMode="auto">
          <a:xfrm>
            <a:off x="6588224" y="4797152"/>
            <a:ext cx="2915816" cy="2565918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050" name="Рисунок 4" descr="Алексей Николаевич Бунин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/>
          <a:stretch>
            <a:fillRect/>
          </a:stretch>
        </p:blipFill>
        <p:spPr bwMode="auto">
          <a:xfrm>
            <a:off x="6444208" y="1777101"/>
            <a:ext cx="2462169" cy="35085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77072"/>
            <a:ext cx="6840760" cy="23371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Алексей Николаевич Бунин, отец писателя, уездный дворянин с головы до пят: вспыльчивый и отходчивый, азартный,  любивший охоту и пение  под гитару старинных романсов. Воплощал в себе инерцию той жизни,  которую вели его предки, не желая замечать изменившихся условий.</a:t>
            </a:r>
            <a:endParaRPr lang="ru-RU" sz="2800" dirty="0"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astasiaScript" pitchFamily="2" charset="0"/>
            </a:endParaRPr>
          </a:p>
        </p:txBody>
      </p:sp>
      <p:pic>
        <p:nvPicPr>
          <p:cNvPr id="5" name="Picture 2" descr="Герб рода Буниных .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724" y="0"/>
            <a:ext cx="2857500" cy="35623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64904"/>
            <a:ext cx="5616624" cy="157018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nastasiaScript" pitchFamily="2" charset="0"/>
              </a:rPr>
              <a:t>Людмила Александровна Бунина, мать писателя, была натурой кроткой, религиозной, самоотверженной  и склонной к слезам и печали.</a:t>
            </a:r>
            <a:endParaRPr lang="ru-RU" sz="2800" dirty="0">
              <a:solidFill>
                <a:schemeClr val="tx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AnastasiaScript" pitchFamily="2" charset="0"/>
            </a:endParaRPr>
          </a:p>
        </p:txBody>
      </p:sp>
    </p:spTree>
  </p:cSld>
  <p:clrMapOvr>
    <a:masterClrMapping/>
  </p:clrMapOvr>
  <p:transition advTm="17487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E:\Гимназия. Дидактический банк\11-Е Ккл. 2011-2012; лит\Иван Бунин\1872800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899054"/>
            <a:ext cx="5220072" cy="295894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4" name="Picture 4" descr="E:\Гимназия. Дидактический банк\11-Е Ккл. 2011-2012; лит\Иван Бунин\00041096.jpg"/>
          <p:cNvPicPr>
            <a:picLocks noChangeAspect="1" noChangeArrowheads="1"/>
          </p:cNvPicPr>
          <p:nvPr/>
        </p:nvPicPr>
        <p:blipFill>
          <a:blip r:embed="rId3" cstate="print"/>
          <a:srcRect r="6" b="19"/>
          <a:stretch>
            <a:fillRect/>
          </a:stretch>
        </p:blipFill>
        <p:spPr bwMode="auto">
          <a:xfrm>
            <a:off x="-540568" y="188640"/>
            <a:ext cx="5040560" cy="328498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1600201"/>
            <a:ext cx="4906888" cy="4525963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b="1" dirty="0">
                <a:solidFill>
                  <a:schemeClr val="tx1"/>
                </a:solidFill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anose="02000505070000020002" pitchFamily="2" charset="0"/>
              </a:rPr>
              <a:t>Презентация подготовлена учителем русского языка и литературы</a:t>
            </a:r>
          </a:p>
          <a:p>
            <a:pPr marL="0" indent="0" algn="ctr">
              <a:buNone/>
              <a:defRPr/>
            </a:pPr>
            <a:r>
              <a:rPr lang="ru-RU" b="1" dirty="0">
                <a:solidFill>
                  <a:schemeClr val="tx1"/>
                </a:solidFill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anose="02000505070000020002" pitchFamily="2" charset="0"/>
              </a:rPr>
              <a:t> ГБОУ «Шебекинская гимназия-интернат»  г. Шебекино </a:t>
            </a:r>
          </a:p>
          <a:p>
            <a:pPr marL="0" indent="0" algn="ctr">
              <a:buNone/>
              <a:defRPr/>
            </a:pPr>
            <a:r>
              <a:rPr lang="ru-RU" b="1" dirty="0">
                <a:solidFill>
                  <a:schemeClr val="tx1"/>
                </a:solidFill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anose="02000505070000020002" pitchFamily="2" charset="0"/>
              </a:rPr>
              <a:t>Кузуб Натальей Васильевной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3" descr="E:\Documents\Дизайн-фото (эксклюзив для романтиков)\0_22fb8_85fb59f5_L.jpg"/>
          <p:cNvPicPr>
            <a:picLocks noChangeAspect="1" noChangeArrowheads="1"/>
          </p:cNvPicPr>
          <p:nvPr/>
        </p:nvPicPr>
        <p:blipFill>
          <a:blip r:embed="rId4" cstate="print">
            <a:lum bright="-10000" contrast="-10000"/>
          </a:blip>
          <a:srcRect r="180" b="211"/>
          <a:stretch>
            <a:fillRect/>
          </a:stretch>
        </p:blipFill>
        <p:spPr bwMode="auto">
          <a:xfrm>
            <a:off x="5940152" y="4725144"/>
            <a:ext cx="2915816" cy="2565918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8194" name="Picture 2" descr="Бунин И.А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70" y="1254298"/>
            <a:ext cx="2857500" cy="4438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1\Desktop\АТТЕСТАЦИЯ\Презентации для публикации\konez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17489"/>
            <a:ext cx="2540000" cy="635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45584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E:\Гимназия. Дидактический банк\11-Е Ккл. 2011-2012; лит\Иван Бунин\00041096.jpg"/>
          <p:cNvPicPr>
            <a:picLocks noChangeAspect="1" noChangeArrowheads="1"/>
          </p:cNvPicPr>
          <p:nvPr/>
        </p:nvPicPr>
        <p:blipFill>
          <a:blip r:embed="rId2" cstate="print"/>
          <a:srcRect r="6" b="19"/>
          <a:stretch>
            <a:fillRect/>
          </a:stretch>
        </p:blipFill>
        <p:spPr bwMode="auto">
          <a:xfrm>
            <a:off x="4427984" y="2924944"/>
            <a:ext cx="5040560" cy="328498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5123" name="Picture 3" descr="E:\Гимназия. Дидактический банк\11-Е Ккл. 2011-2012; лит\Иван Бунин\1872800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99072">
            <a:off x="4482061" y="3934801"/>
            <a:ext cx="4548527" cy="2578287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" name="Picture 3" descr="E:\Documents\Дизайн-фото (эксклюзив для романтиков)\0_22fb8_85fb59f5_L.jpg"/>
          <p:cNvPicPr>
            <a:picLocks noChangeAspect="1" noChangeArrowheads="1"/>
          </p:cNvPicPr>
          <p:nvPr/>
        </p:nvPicPr>
        <p:blipFill>
          <a:blip r:embed="rId4" cstate="print">
            <a:lum bright="-10000" contrast="-10000"/>
          </a:blip>
          <a:srcRect r="180" b="211"/>
          <a:stretch>
            <a:fillRect/>
          </a:stretch>
        </p:blipFill>
        <p:spPr bwMode="auto">
          <a:xfrm>
            <a:off x="6084168" y="4509120"/>
            <a:ext cx="2915816" cy="2565918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5122" name="Picture 2" descr="E:\Гимназия. Дидактический банк\11-Е Ккл. 2011-2012; лит\Иван Бунин\8.2_rabochij_kabinet.jpg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/>
          <a:stretch>
            <a:fillRect/>
          </a:stretch>
        </p:blipFill>
        <p:spPr bwMode="auto">
          <a:xfrm>
            <a:off x="611560" y="260648"/>
            <a:ext cx="4478319" cy="6409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E:\Гимназия. Дидактический банк\11-Е Ккл. 2011-2012; лит\Иван Бунин\Бунин.tif"/>
          <p:cNvPicPr>
            <a:picLocks noChangeAspect="1" noChangeArrowheads="1"/>
          </p:cNvPicPr>
          <p:nvPr/>
        </p:nvPicPr>
        <p:blipFill>
          <a:blip r:embed="rId6" cstate="print">
            <a:lum bright="-10000" contrast="10000"/>
          </a:blip>
          <a:srcRect l="37871" t="1941" r="2831" b="9529"/>
          <a:stretch>
            <a:fillRect/>
          </a:stretch>
        </p:blipFill>
        <p:spPr bwMode="auto">
          <a:xfrm>
            <a:off x="5652120" y="188640"/>
            <a:ext cx="2987824" cy="475335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 advTm="5398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E:\Гимназия. Дидактический банк\11-Е Ккл. 2011-2012; лит\Иван Бунин\00041096.jpg"/>
          <p:cNvPicPr>
            <a:picLocks noChangeAspect="1" noChangeArrowheads="1"/>
          </p:cNvPicPr>
          <p:nvPr/>
        </p:nvPicPr>
        <p:blipFill>
          <a:blip r:embed="rId2" cstate="print"/>
          <a:srcRect r="6" b="19"/>
          <a:stretch>
            <a:fillRect/>
          </a:stretch>
        </p:blipFill>
        <p:spPr bwMode="auto">
          <a:xfrm>
            <a:off x="-540568" y="-243408"/>
            <a:ext cx="5040560" cy="328498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E:\Гимназия. Дидактический банк\11-Е Ккл. 2011-2012; лит\Иван Бунин\7.1_bolshaja_gostina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8712968" cy="6185301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7" name="Picture 3" descr="E:\Documents\Дизайн-фото (эксклюзив для романтиков)\0_22fb8_85fb59f5_L.jpg"/>
          <p:cNvPicPr>
            <a:picLocks noChangeAspect="1" noChangeArrowheads="1"/>
          </p:cNvPicPr>
          <p:nvPr/>
        </p:nvPicPr>
        <p:blipFill>
          <a:blip r:embed="rId4" cstate="print">
            <a:lum bright="-10000" contrast="-10000"/>
          </a:blip>
          <a:srcRect r="180" b="211"/>
          <a:stretch>
            <a:fillRect/>
          </a:stretch>
        </p:blipFill>
        <p:spPr bwMode="auto">
          <a:xfrm>
            <a:off x="6516216" y="4725144"/>
            <a:ext cx="2915816" cy="2565918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advTm="5195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E:\Гимназия. Дидактический банк\11-Е Ккл. 2011-2012; лит\Иван Бунин\6.2_fragment_rabochego_stola_v_kabineteЕфремово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b="21"/>
          <a:stretch>
            <a:fillRect/>
          </a:stretch>
        </p:blipFill>
        <p:spPr bwMode="auto">
          <a:xfrm>
            <a:off x="294503" y="476672"/>
            <a:ext cx="8394085" cy="568863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Picture 3" descr="E:\Documents\Дизайн-фото (эксклюзив для романтиков)\0_22fb8_85fb59f5_L.jpg"/>
          <p:cNvPicPr>
            <a:picLocks noChangeAspect="1" noChangeArrowheads="1"/>
          </p:cNvPicPr>
          <p:nvPr/>
        </p:nvPicPr>
        <p:blipFill>
          <a:blip r:embed="rId3" cstate="print">
            <a:lum bright="-10000" contrast="-10000"/>
          </a:blip>
          <a:srcRect r="180" b="211"/>
          <a:stretch>
            <a:fillRect/>
          </a:stretch>
        </p:blipFill>
        <p:spPr bwMode="auto">
          <a:xfrm>
            <a:off x="6012160" y="4581128"/>
            <a:ext cx="2915816" cy="256591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7321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AnastasiaScript" pitchFamily="2" charset="0"/>
              </a:rPr>
              <a:t>По стёклам радужным, как бархотка сухая,</a:t>
            </a:r>
            <a:br>
              <a:rPr lang="ru-RU" sz="3200" dirty="0" smtClean="0"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AnastasiaScript" pitchFamily="2" charset="0"/>
              </a:rPr>
            </a:br>
            <a:r>
              <a:rPr lang="ru-RU" sz="3200" dirty="0" smtClean="0"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AnastasiaScript" pitchFamily="2" charset="0"/>
              </a:rPr>
              <a:t>Тревожно бабочка лиловая снуёт…</a:t>
            </a:r>
            <a:endParaRPr lang="ru-RU" sz="3200" dirty="0">
              <a:solidFill>
                <a:schemeClr val="tx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127000" algn="tl" rotWithShape="0">
                  <a:schemeClr val="bg1">
                    <a:alpha val="50000"/>
                  </a:schemeClr>
                </a:outerShdw>
              </a:effectLst>
              <a:latin typeface="AnastasiaScript" pitchFamily="2" charset="0"/>
            </a:endParaRPr>
          </a:p>
        </p:txBody>
      </p:sp>
    </p:spTree>
  </p:cSld>
  <p:clrMapOvr>
    <a:masterClrMapping/>
  </p:clrMapOvr>
  <p:transition advTm="7878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 descr="E:\Гимназия. Дидактический банк\11-Е Ккл. 2011-2012; лит\Иван Бунин\00041096.jpg"/>
          <p:cNvPicPr>
            <a:picLocks noChangeAspect="1" noChangeArrowheads="1"/>
          </p:cNvPicPr>
          <p:nvPr/>
        </p:nvPicPr>
        <p:blipFill>
          <a:blip r:embed="rId2" cstate="print"/>
          <a:srcRect r="6" b="19"/>
          <a:stretch>
            <a:fillRect/>
          </a:stretch>
        </p:blipFill>
        <p:spPr bwMode="auto">
          <a:xfrm>
            <a:off x="-684584" y="23821"/>
            <a:ext cx="5040560" cy="328498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3074" name="Picture 2" descr="Литературно-мемориальный музей И.А. Бунина в Елеце, Липецкая область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346" y="620688"/>
            <a:ext cx="4741990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332656"/>
            <a:ext cx="8229600" cy="130100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  <a:latin typeface="AnastasiaScript" panose="02000505070000020002" pitchFamily="2" charset="0"/>
              </a:rPr>
              <a:t>Литературно-мемориальный </a:t>
            </a:r>
            <a:r>
              <a:rPr lang="ru-RU" dirty="0" smtClean="0"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  <a:latin typeface="AnastasiaScript" panose="02000505070000020002" pitchFamily="2" charset="0"/>
              </a:rPr>
              <a:t>музей </a:t>
            </a:r>
            <a:r>
              <a:rPr lang="ru-RU" dirty="0"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  <a:latin typeface="AnastasiaScript" panose="02000505070000020002" pitchFamily="2" charset="0"/>
              </a:rPr>
              <a:t>И.А. Бунина, </a:t>
            </a:r>
            <a:r>
              <a:rPr lang="ru-RU" dirty="0" smtClean="0"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  <a:latin typeface="AnastasiaScript" panose="02000505070000020002" pitchFamily="2" charset="0"/>
              </a:rPr>
              <a:t>Липецкая </a:t>
            </a:r>
            <a:r>
              <a:rPr lang="ru-RU" dirty="0"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  <a:latin typeface="AnastasiaScript" panose="02000505070000020002" pitchFamily="2" charset="0"/>
              </a:rPr>
              <a:t>область, </a:t>
            </a:r>
            <a:r>
              <a:rPr lang="ru-RU" dirty="0" smtClean="0"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  <a:latin typeface="AnastasiaScript" panose="02000505070000020002" pitchFamily="2" charset="0"/>
              </a:rPr>
              <a:t>г</a:t>
            </a:r>
            <a:r>
              <a:rPr lang="ru-RU" dirty="0"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  <a:latin typeface="AnastasiaScript" panose="02000505070000020002" pitchFamily="2" charset="0"/>
              </a:rPr>
              <a:t>. Елец, </a:t>
            </a:r>
            <a:r>
              <a:rPr lang="ru-RU" dirty="0" smtClean="0"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  <a:latin typeface="AnastasiaScript" panose="02000505070000020002" pitchFamily="2" charset="0"/>
              </a:rPr>
              <a:t/>
            </a:r>
            <a:br>
              <a:rPr lang="ru-RU" dirty="0" smtClean="0"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  <a:latin typeface="AnastasiaScript" panose="02000505070000020002" pitchFamily="2" charset="0"/>
              </a:rPr>
            </a:br>
            <a:r>
              <a:rPr lang="ru-RU" dirty="0" smtClean="0"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  <a:latin typeface="AnastasiaScript" panose="02000505070000020002" pitchFamily="2" charset="0"/>
              </a:rPr>
              <a:t>ул</a:t>
            </a:r>
            <a:r>
              <a:rPr lang="ru-RU" dirty="0"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  <a:latin typeface="AnastasiaScript" panose="02000505070000020002" pitchFamily="2" charset="0"/>
              </a:rPr>
              <a:t>. М. Горького, д. 16</a:t>
            </a:r>
          </a:p>
        </p:txBody>
      </p:sp>
      <p:pic>
        <p:nvPicPr>
          <p:cNvPr id="3080" name="Picture 8" descr="Музей И.А. Бунина в Ельце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29000"/>
            <a:ext cx="4706050" cy="314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Музей И.А. Бунина в Ельце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039" y="3611517"/>
            <a:ext cx="3238500" cy="2162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E:\Documents\Дизайн-фото (эксклюзив для романтиков)\0_22fb8_85fb59f5_L.jpg"/>
          <p:cNvPicPr>
            <a:picLocks noChangeAspect="1" noChangeArrowheads="1"/>
          </p:cNvPicPr>
          <p:nvPr/>
        </p:nvPicPr>
        <p:blipFill>
          <a:blip r:embed="rId6" cstate="print">
            <a:lum bright="-10000" contrast="-10000"/>
          </a:blip>
          <a:srcRect r="180" b="211"/>
          <a:stretch>
            <a:fillRect/>
          </a:stretch>
        </p:blipFill>
        <p:spPr bwMode="auto">
          <a:xfrm>
            <a:off x="6516216" y="4797152"/>
            <a:ext cx="2915816" cy="2565918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771936454"/>
      </p:ext>
    </p:extLst>
  </p:cSld>
  <p:clrMapOvr>
    <a:masterClrMapping/>
  </p:clrMapOvr>
  <p:transition advClick="0" advTm="400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:\Гимназия. Дидактический банк\11-Е Ккл. 2011-2012; лит\Иван Бунин\1872800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8188" y="-99392"/>
            <a:ext cx="5220072" cy="295894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E:\Гимназия. Дидактический банк\11-Е Ккл. 2011-2012; лит\Иван Бунин\b798b90496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712968" cy="653472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5" name="Picture 3" descr="E:\Documents\Дизайн-фото (эксклюзив для романтиков)\0_22fb8_85fb59f5_L.jpg"/>
          <p:cNvPicPr>
            <a:picLocks noChangeAspect="1" noChangeArrowheads="1"/>
          </p:cNvPicPr>
          <p:nvPr/>
        </p:nvPicPr>
        <p:blipFill>
          <a:blip r:embed="rId4" cstate="print">
            <a:lum bright="-10000" contrast="-10000"/>
          </a:blip>
          <a:srcRect r="180" b="211"/>
          <a:stretch>
            <a:fillRect/>
          </a:stretch>
        </p:blipFill>
        <p:spPr bwMode="auto">
          <a:xfrm>
            <a:off x="6660232" y="4725144"/>
            <a:ext cx="2915816" cy="2565918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advClick="0" advTm="507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692696"/>
            <a:ext cx="7704856" cy="521744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astasiaScript" pitchFamily="2" charset="0"/>
            </a:endParaRPr>
          </a:p>
        </p:txBody>
      </p:sp>
      <p:pic>
        <p:nvPicPr>
          <p:cNvPr id="3075" name="Picture 3" descr="E:\Гимназия. Дидактический банк\11-Е Ккл. 2011-2012; лит\Иван Бунин\Сент-Женевьев де Буа.jpeg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 l="54926" b="21"/>
          <a:stretch>
            <a:fillRect/>
          </a:stretch>
        </p:blipFill>
        <p:spPr bwMode="auto">
          <a:xfrm>
            <a:off x="1043608" y="476672"/>
            <a:ext cx="3672408" cy="582211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3076" name="Picture 4" descr="E:\Гимназия. Дидактический банк\11-Е Ккл. 2011-2012; лит\Иван Бунин\Сент-Женевьев де Буа.jpeg"/>
          <p:cNvPicPr>
            <a:picLocks noChangeAspect="1" noChangeArrowheads="1"/>
          </p:cNvPicPr>
          <p:nvPr/>
        </p:nvPicPr>
        <p:blipFill>
          <a:blip r:embed="rId2" cstate="print">
            <a:lum bright="-20000" contrast="10000"/>
          </a:blip>
          <a:srcRect t="48348" r="73655" b="336"/>
          <a:stretch>
            <a:fillRect/>
          </a:stretch>
        </p:blipFill>
        <p:spPr bwMode="auto">
          <a:xfrm>
            <a:off x="4355976" y="980728"/>
            <a:ext cx="3528392" cy="491454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077" name="Picture 5" descr="E:\Гимназия. Дидактический банк\11-Е Ккл. 2011-2012; лит\Иван Бунин\пр (71).jpg"/>
          <p:cNvPicPr>
            <a:picLocks noChangeAspect="1" noChangeArrowheads="1"/>
          </p:cNvPicPr>
          <p:nvPr/>
        </p:nvPicPr>
        <p:blipFill>
          <a:blip r:embed="rId3" cstate="print">
            <a:lum contrast="-10000"/>
          </a:blip>
          <a:srcRect/>
          <a:stretch>
            <a:fillRect/>
          </a:stretch>
        </p:blipFill>
        <p:spPr bwMode="auto">
          <a:xfrm>
            <a:off x="225370" y="260648"/>
            <a:ext cx="8544080" cy="640871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Picture 3" descr="E:\Documents\Дизайн-фото (эксклюзив для романтиков)\0_22fb8_85fb59f5_L.jpg"/>
          <p:cNvPicPr>
            <a:picLocks noChangeAspect="1" noChangeArrowheads="1"/>
          </p:cNvPicPr>
          <p:nvPr/>
        </p:nvPicPr>
        <p:blipFill>
          <a:blip r:embed="rId4" cstate="print">
            <a:lum bright="-10000" contrast="-10000"/>
          </a:blip>
          <a:srcRect r="180" b="211"/>
          <a:stretch>
            <a:fillRect/>
          </a:stretch>
        </p:blipFill>
        <p:spPr bwMode="auto">
          <a:xfrm>
            <a:off x="6444208" y="4725144"/>
            <a:ext cx="2915816" cy="2565918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7" name="Picture 5" descr="E:\Гимназия. Дидактический банк\11-Е Ккл. 2011-2012; лит\Иван Бунин\1872800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22662" y="5085184"/>
            <a:ext cx="5220072" cy="295894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 spd="slow" advClick="0" advTm="5163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E:\Гимназия. Дидактический банк\11-Е Ккл. 2011-2012; лит\Иван Бунин\0029.jpg"/>
          <p:cNvPicPr>
            <a:picLocks noChangeAspect="1" noChangeArrowheads="1"/>
          </p:cNvPicPr>
          <p:nvPr/>
        </p:nvPicPr>
        <p:blipFill>
          <a:blip r:embed="rId2" cstate="print">
            <a:lum bright="20000" contrast="-20000"/>
          </a:blip>
          <a:srcRect/>
          <a:stretch>
            <a:fillRect/>
          </a:stretch>
        </p:blipFill>
        <p:spPr bwMode="auto">
          <a:xfrm>
            <a:off x="0" y="133950"/>
            <a:ext cx="8964488" cy="672405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218" name="Picture 2" descr="E:\Гимназия. Дидактический банк\11-Е Ккл. 2011-2012; лит\Иван Бунин\1910.jpe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r="81"/>
          <a:stretch>
            <a:fillRect/>
          </a:stretch>
        </p:blipFill>
        <p:spPr bwMode="auto">
          <a:xfrm>
            <a:off x="3203848" y="332656"/>
            <a:ext cx="2970062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E:\Гимназия. Дидактический банк\11-Е Ккл. 2011-2012; лит\Иван Бунин\Муромцева.jpeg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6516216" y="-1"/>
            <a:ext cx="2017142" cy="3602039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3068960"/>
            <a:ext cx="5328592" cy="21602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AnastasiaScript" pitchFamily="2" charset="0"/>
              </a:rPr>
              <a:t>В.Н. Муромцева-Бунина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127000" algn="tl" rotWithShape="0">
                  <a:schemeClr val="bg1">
                    <a:alpha val="50000"/>
                  </a:schemeClr>
                </a:outerShdw>
              </a:effectLst>
              <a:latin typeface="AnastasiaScript" pitchFamily="2" charset="0"/>
            </a:endParaRPr>
          </a:p>
        </p:txBody>
      </p:sp>
      <p:pic>
        <p:nvPicPr>
          <p:cNvPr id="9221" name="Рисунок 9" descr="Анна Цакни в год замужества с И.А. Буниным. 1898 г."/>
          <p:cNvPicPr>
            <a:picLocks noChangeAspect="1" noChangeArrowheads="1"/>
          </p:cNvPicPr>
          <p:nvPr/>
        </p:nvPicPr>
        <p:blipFill>
          <a:blip r:embed="rId5" cstate="print">
            <a:lum contrast="-10000"/>
          </a:blip>
          <a:srcRect/>
          <a:stretch>
            <a:fillRect/>
          </a:stretch>
        </p:blipFill>
        <p:spPr bwMode="auto">
          <a:xfrm>
            <a:off x="755576" y="764704"/>
            <a:ext cx="2327871" cy="3200822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56992"/>
            <a:ext cx="4186808" cy="6046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Анна Николаевна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Цакни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astasiaScript" pitchFamily="2" charset="0"/>
            </a:endParaRPr>
          </a:p>
        </p:txBody>
      </p:sp>
      <p:pic>
        <p:nvPicPr>
          <p:cNvPr id="9222" name="Picture 6" descr="E:\Гимназия. Дидактический банк\11-Е Ккл. 2011-2012; лит\Иван Бунин\Бунин и Варвара Пащенко.jpg"/>
          <p:cNvPicPr>
            <a:picLocks noChangeAspect="1" noChangeArrowheads="1"/>
          </p:cNvPicPr>
          <p:nvPr/>
        </p:nvPicPr>
        <p:blipFill>
          <a:blip r:embed="rId6" cstate="print">
            <a:lum contrast="10000"/>
          </a:blip>
          <a:srcRect b="54"/>
          <a:stretch>
            <a:fillRect/>
          </a:stretch>
        </p:blipFill>
        <p:spPr bwMode="auto">
          <a:xfrm>
            <a:off x="251520" y="3977680"/>
            <a:ext cx="1635749" cy="288032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9223" name="Рисунок 12" descr="Вера Муромцева - гимназистка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6660232" y="3717032"/>
            <a:ext cx="1752600" cy="257175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11" name="TextBox 10"/>
          <p:cNvSpPr txBox="1"/>
          <p:nvPr/>
        </p:nvSpPr>
        <p:spPr>
          <a:xfrm>
            <a:off x="5364088" y="5805264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Г.Н. Кузнецова </a:t>
            </a:r>
            <a:endParaRPr lang="ru-RU" sz="280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astasiaScript" pitchFamily="2" charset="0"/>
            </a:endParaRPr>
          </a:p>
        </p:txBody>
      </p:sp>
      <p:pic>
        <p:nvPicPr>
          <p:cNvPr id="12" name="Picture 3" descr="E:\Documents\Дизайн-фото (эксклюзив для романтиков)\0_22fb8_85fb59f5_L.jpg"/>
          <p:cNvPicPr>
            <a:picLocks noChangeAspect="1" noChangeArrowheads="1"/>
          </p:cNvPicPr>
          <p:nvPr/>
        </p:nvPicPr>
        <p:blipFill>
          <a:blip r:embed="rId8" cstate="print">
            <a:lum bright="-10000" contrast="-10000"/>
          </a:blip>
          <a:srcRect r="180" b="211"/>
          <a:stretch>
            <a:fillRect/>
          </a:stretch>
        </p:blipFill>
        <p:spPr bwMode="auto">
          <a:xfrm>
            <a:off x="1919511" y="4829501"/>
            <a:ext cx="2915816" cy="256591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9" name="TextBox 8"/>
          <p:cNvSpPr txBox="1"/>
          <p:nvPr/>
        </p:nvSpPr>
        <p:spPr>
          <a:xfrm>
            <a:off x="1043608" y="558924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В.Пащенко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astasiaScript" pitchFamily="2" charset="0"/>
            </a:endParaRPr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C:\Users\Пользователь\Pictures\Художники\А. Соврасов\Репродукции\Алексей Саврасов. Живопись. Закат над болотом. 1871.jpg"/>
          <p:cNvPicPr>
            <a:picLocks noChangeAspect="1" noChangeArrowheads="1"/>
          </p:cNvPicPr>
          <p:nvPr/>
        </p:nvPicPr>
        <p:blipFill>
          <a:blip r:embed="rId2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0" y="548680"/>
            <a:ext cx="9222255" cy="563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E:\Documents\Дизайн-фото (эксклюзив для романтиков)\0_22fb8_85fb59f5_L.jpg"/>
          <p:cNvPicPr>
            <a:picLocks noChangeAspect="1" noChangeArrowheads="1"/>
          </p:cNvPicPr>
          <p:nvPr/>
        </p:nvPicPr>
        <p:blipFill>
          <a:blip r:embed="rId3" cstate="print">
            <a:lum bright="-10000" contrast="-10000"/>
          </a:blip>
          <a:srcRect r="180" b="211"/>
          <a:stretch>
            <a:fillRect/>
          </a:stretch>
        </p:blipFill>
        <p:spPr bwMode="auto">
          <a:xfrm>
            <a:off x="6660232" y="4725144"/>
            <a:ext cx="2915816" cy="256591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691680" y="908720"/>
            <a:ext cx="61926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Ту звезду, что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качалася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в тёмной воде</a:t>
            </a:r>
          </a:p>
          <a:p>
            <a:pPr algn="ctr"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Под кривою ракитой в заглохшем саду,- </a:t>
            </a:r>
          </a:p>
          <a:p>
            <a:pPr algn="ctr"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Огонёк, до рассвета мерцавший в пруде,</a:t>
            </a:r>
          </a:p>
          <a:p>
            <a:pPr algn="ctr"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Я теперь никогда не найду.</a:t>
            </a:r>
          </a:p>
          <a:p>
            <a:pPr algn="ctr">
              <a:buNone/>
            </a:pP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astasiaScript" pitchFamily="2" charset="0"/>
            </a:endParaRPr>
          </a:p>
          <a:p>
            <a:pPr algn="ctr"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В то селенье, где шли молодые года, </a:t>
            </a:r>
          </a:p>
          <a:p>
            <a:pPr algn="ctr"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В старый дом, где я первые песни слагал,</a:t>
            </a:r>
          </a:p>
          <a:p>
            <a:pPr algn="ctr"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Где я счастья и  радости в юности  ждал,</a:t>
            </a:r>
          </a:p>
          <a:p>
            <a:pPr algn="ctr"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Я теперь не вернусь никогда, никогда.</a:t>
            </a:r>
          </a:p>
          <a:p>
            <a:pPr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1891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astasiaScript" pitchFamily="2" charset="0"/>
            </a:endParaRPr>
          </a:p>
        </p:txBody>
      </p:sp>
      <p:pic>
        <p:nvPicPr>
          <p:cNvPr id="7" name="Picture 3" descr="C:\Users\Пользователь\Desktop\Пугачёва\10.jpg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/>
          <a:stretch>
            <a:fillRect/>
          </a:stretch>
        </p:blipFill>
        <p:spPr bwMode="auto">
          <a:xfrm>
            <a:off x="251520" y="0"/>
            <a:ext cx="1764703" cy="228030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9" name="Picture 5" descr="E:\Гимназия. Дидактический банк\11-Е Ккл. 2011-2012; лит\Иван Бунин\1872800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56592" y="4973458"/>
            <a:ext cx="5220072" cy="295894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 advClick="0" advTm="17238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E:\Гимназия. Дидактический банк\11-Е Ккл. 2011-2012; лит\Иван Бунин\00041096.jpg"/>
          <p:cNvPicPr>
            <a:picLocks noChangeAspect="1" noChangeArrowheads="1"/>
          </p:cNvPicPr>
          <p:nvPr/>
        </p:nvPicPr>
        <p:blipFill>
          <a:blip r:embed="rId2" cstate="print"/>
          <a:srcRect r="6" b="19"/>
          <a:stretch>
            <a:fillRect/>
          </a:stretch>
        </p:blipFill>
        <p:spPr bwMode="auto">
          <a:xfrm>
            <a:off x="179512" y="54591"/>
            <a:ext cx="5040560" cy="328498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5" name="Picture 3" descr="E:\Гимназия. Дидактический банк\11-Е Ккл. 2011-2012; лит\Иван Бунин\1872800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26215" y="908987"/>
            <a:ext cx="9170215" cy="519804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E:\Documents\Дизайн-фото (эксклюзив для романтиков)\0_22fb8_85fb59f5_L.jpg"/>
          <p:cNvPicPr>
            <a:picLocks noChangeAspect="1" noChangeArrowheads="1"/>
          </p:cNvPicPr>
          <p:nvPr/>
        </p:nvPicPr>
        <p:blipFill>
          <a:blip r:embed="rId5" cstate="print">
            <a:lum bright="-10000" contrast="-10000"/>
          </a:blip>
          <a:srcRect r="180" b="211"/>
          <a:stretch>
            <a:fillRect/>
          </a:stretch>
        </p:blipFill>
        <p:spPr bwMode="auto">
          <a:xfrm>
            <a:off x="6660232" y="4725144"/>
            <a:ext cx="2915816" cy="2565918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4098" name="Picture 2" descr="C:\Users\1\Desktop\АТТЕСТАЦИЯ\Презентации для публикации\БУНИН\4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14" y="1124744"/>
            <a:ext cx="3370253" cy="34315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:\Гимназия. Дидактический банк\11-Е Ккл. 2011-2012; лит\Иван Бунин\00041096.jpg"/>
          <p:cNvPicPr>
            <a:picLocks noChangeAspect="1" noChangeArrowheads="1"/>
          </p:cNvPicPr>
          <p:nvPr/>
        </p:nvPicPr>
        <p:blipFill>
          <a:blip r:embed="rId2" cstate="print"/>
          <a:srcRect r="6" b="19"/>
          <a:stretch>
            <a:fillRect/>
          </a:stretch>
        </p:blipFill>
        <p:spPr bwMode="auto">
          <a:xfrm>
            <a:off x="-467234" y="4006078"/>
            <a:ext cx="5040560" cy="328498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792" y="1244760"/>
            <a:ext cx="6470423" cy="50645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anose="02000505070000020002" pitchFamily="2" charset="0"/>
              </a:rPr>
              <a:t>26 января 1920 года Иван Алексеевич Бунин с Верой Николаевной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anose="02000505070000020002" pitchFamily="2" charset="0"/>
              </a:rPr>
              <a:t>Муромцевой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anose="02000505070000020002" pitchFamily="2" charset="0"/>
              </a:rPr>
              <a:t> на пароходе под французским флагом  в крошечной каюте отплыл от родного берега. Ему было49 лет. Он – известнейший русский писатель, академик Российской академии наук – никогда больше не увидит Россию. Родина будет ему являться  в снах и раздумьях – в образе любимых городов, полей, лиц. Он всегда будет думать о ней, она станет частью его самого…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astasiaScript" panose="0200050507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973092"/>
      </p:ext>
    </p:extLst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Гимназия. Дидактический банк\11-Е Ккл. 2011-2012; лит\Иван Бунин\1872800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26215" y="908987"/>
            <a:ext cx="9170215" cy="519804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9" name="Picture 4" descr="E:\Гимназия. Дидактический банк\11-Е Ккл. 2011-2012; лит\Иван Бунин\00041096.jpg"/>
          <p:cNvPicPr>
            <a:picLocks noChangeAspect="1" noChangeArrowheads="1"/>
          </p:cNvPicPr>
          <p:nvPr/>
        </p:nvPicPr>
        <p:blipFill>
          <a:blip r:embed="rId4" cstate="print"/>
          <a:srcRect r="6" b="19"/>
          <a:stretch>
            <a:fillRect/>
          </a:stretch>
        </p:blipFill>
        <p:spPr bwMode="auto">
          <a:xfrm>
            <a:off x="179512" y="54591"/>
            <a:ext cx="5040560" cy="328498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526" y="47667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atin typeface="AnastasiaScript" panose="02000505070000020002" pitchFamily="2" charset="0"/>
              </a:rPr>
              <a:t>«</a:t>
            </a:r>
            <a:r>
              <a:rPr lang="ru-RU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AnastasiaScript" panose="02000505070000020002" pitchFamily="2" charset="0"/>
              </a:rPr>
              <a:t>Талант, красивый, как матовое серебро…» (</a:t>
            </a:r>
            <a:r>
              <a:rPr lang="ru-RU" dirty="0" err="1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AnastasiaScript" panose="02000505070000020002" pitchFamily="2" charset="0"/>
              </a:rPr>
              <a:t>М.Горький</a:t>
            </a:r>
            <a:r>
              <a:rPr lang="ru-RU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AnastasiaScript" panose="02000505070000020002" pitchFamily="2" charset="0"/>
              </a:rPr>
              <a:t>)</a:t>
            </a:r>
            <a:endParaRPr lang="ru-RU" dirty="0">
              <a:effectLst>
                <a:glow rad="101600">
                  <a:schemeClr val="accent2">
                    <a:lumMod val="20000"/>
                    <a:lumOff val="80000"/>
                    <a:alpha val="60000"/>
                  </a:schemeClr>
                </a:glow>
                <a:outerShdw blurRad="127000" algn="tl" rotWithShape="0">
                  <a:schemeClr val="bg1">
                    <a:alpha val="50000"/>
                  </a:schemeClr>
                </a:outerShdw>
              </a:effectLst>
              <a:latin typeface="AnastasiaScript" panose="02000505070000020002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upload.wikimedia.org/wikipedia/commons/thumb/a/ad/Bunin_Nobel_prize.jpg/250px-Bunin_Nobel_priz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4500500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E:\Documents\Дизайн-фото (эксклюзив для романтиков)\0_22fb8_85fb59f5_L.jpg"/>
          <p:cNvPicPr>
            <a:picLocks noChangeAspect="1" noChangeArrowheads="1"/>
          </p:cNvPicPr>
          <p:nvPr/>
        </p:nvPicPr>
        <p:blipFill>
          <a:blip r:embed="rId6" cstate="print">
            <a:lum bright="-10000" contrast="-10000"/>
          </a:blip>
          <a:srcRect r="180" b="211"/>
          <a:stretch>
            <a:fillRect/>
          </a:stretch>
        </p:blipFill>
        <p:spPr bwMode="auto">
          <a:xfrm>
            <a:off x="6660232" y="4643922"/>
            <a:ext cx="2915816" cy="256591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558892" y="1173131"/>
            <a:ext cx="4611323" cy="5064560"/>
          </a:xfrm>
          <a:prstGeom prst="rect">
            <a:avLst/>
          </a:prstGeom>
        </p:spPr>
        <p:txBody>
          <a:bodyPr vert="horz" rtlCol="0">
            <a:normAutofit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/>
              <a:buChar char="n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>
                  <a:shade val="75000"/>
                </a:schemeClr>
              </a:buClr>
              <a:buSzPct val="85000"/>
              <a:buFont typeface="Wingdings"/>
              <a:buChar char="n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>
                  <a:shade val="50000"/>
                </a:schemeClr>
              </a:buClr>
              <a:buSzPct val="75000"/>
              <a:buFont typeface="Wingdings"/>
              <a:buChar char="n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6">
                  <a:shade val="50000"/>
                </a:schemeClr>
              </a:buClr>
              <a:buSzPct val="75000"/>
              <a:buFont typeface="Wingdings"/>
              <a:buChar char="n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3">
                  <a:shade val="50000"/>
                </a:schemeClr>
              </a:buClr>
              <a:buSzPct val="70000"/>
              <a:buFont typeface="Wingdings"/>
              <a:buChar char="n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2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5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5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ru-RU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anose="02000505070000020002" pitchFamily="2" charset="0"/>
              </a:rPr>
              <a:t>В 1933 году «…за правдивый артистичный талант, с которым он воссоздал в художественной прозе типичный русский характер» Иван Алексеевич Бунин был  награждён Нобелевской премией.  Сам писатель полагал, что  у русской души светлые и тёмные, но почти всегда  трагические основы.</a:t>
            </a:r>
            <a:endParaRPr lang="ru-RU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astasiaScript" panose="02000505070000020002" pitchFamily="2" charset="0"/>
            </a:endParaRPr>
          </a:p>
        </p:txBody>
      </p:sp>
      <p:pic>
        <p:nvPicPr>
          <p:cNvPr id="8" name="Picture 4" descr="E:\Гимназия. Дидактический банк\11-Е Ккл. 2011-2012; лит\Иван Бунин\00041096.jpg"/>
          <p:cNvPicPr>
            <a:picLocks noChangeAspect="1" noChangeArrowheads="1"/>
          </p:cNvPicPr>
          <p:nvPr/>
        </p:nvPicPr>
        <p:blipFill>
          <a:blip r:embed="rId4" cstate="print"/>
          <a:srcRect r="6" b="19"/>
          <a:stretch>
            <a:fillRect/>
          </a:stretch>
        </p:blipFill>
        <p:spPr bwMode="auto">
          <a:xfrm>
            <a:off x="-467234" y="4006078"/>
            <a:ext cx="5040560" cy="328498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836248176"/>
      </p:ext>
    </p:extLst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Есенинская весна\Константиново\DSC05390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r="75"/>
          <a:stretch>
            <a:fillRect/>
          </a:stretch>
        </p:blipFill>
        <p:spPr bwMode="auto">
          <a:xfrm>
            <a:off x="0" y="0"/>
            <a:ext cx="2628045" cy="3384886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2050" name="Picture 2" descr="E:\Гимназия. Дидактический банк\11-Е Ккл. 2011-2012; лит\Иван Бунин\187280087.jpg"/>
          <p:cNvPicPr>
            <a:picLocks noChangeAspect="1" noChangeArrowheads="1"/>
          </p:cNvPicPr>
          <p:nvPr/>
        </p:nvPicPr>
        <p:blipFill>
          <a:blip r:embed="rId3" cstate="print">
            <a:lum contrast="-20000"/>
          </a:blip>
          <a:srcRect l="35167"/>
          <a:stretch>
            <a:fillRect/>
          </a:stretch>
        </p:blipFill>
        <p:spPr bwMode="auto">
          <a:xfrm>
            <a:off x="0" y="4245711"/>
            <a:ext cx="2987824" cy="2612289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908720"/>
            <a:ext cx="8352928" cy="54006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astasiaScript" pitchFamily="2" charset="0"/>
              </a:rPr>
              <a:t>И цветы, и шмели, и трава , и колосья,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astasiaScript" pitchFamily="2" charset="0"/>
              </a:rPr>
              <a:t>И лазурь, и полуденный зной…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astasiaScript" pitchFamily="2" charset="0"/>
              </a:rPr>
              <a:t>Срок настанет – господь сына блудного спросит: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astasiaScript" pitchFamily="2" charset="0"/>
              </a:rPr>
              <a:t>«Был ли счастлив ты в жизни земной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Edwardian Script ITC" pitchFamily="66" charset="0"/>
              </a:rPr>
              <a:t>?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Edwardian Script ITC" pitchFamily="66" charset="0"/>
              </a:rPr>
              <a:t>»</a:t>
            </a:r>
          </a:p>
          <a:p>
            <a:pPr algn="ctr">
              <a:buNone/>
            </a:pP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Edwardian Script ITC" pitchFamily="66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astasiaScript" pitchFamily="2" charset="0"/>
              </a:rPr>
              <a:t>И забуду я всё – вспомню только вот эти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astasiaScript" pitchFamily="2" charset="0"/>
              </a:rPr>
              <a:t>Полевые пути меж колосьев и трав –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astasiaScript" pitchFamily="2" charset="0"/>
              </a:rPr>
              <a:t>И от радостных слёз не успею ответить,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astasiaScript" pitchFamily="2" charset="0"/>
              </a:rPr>
              <a:t>К милосердным коленам припав.</a:t>
            </a:r>
          </a:p>
          <a:p>
            <a:pPr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astasiaScript" pitchFamily="2" charset="0"/>
              </a:rPr>
              <a:t>14.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astasiaScript" pitchFamily="2" charset="0"/>
              </a:rPr>
              <a:t> 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Edwardian Script ITC" pitchFamily="66" charset="0"/>
              </a:rPr>
              <a:t>VII</a:t>
            </a:r>
            <a:r>
              <a:rPr lang="ru-RU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Edwardian Script ITC" pitchFamily="66" charset="0"/>
              </a:rPr>
              <a:t>.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Edwardian Script ITC" pitchFamily="66" charset="0"/>
              </a:rPr>
              <a:t>1918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AnastasiaScript" pitchFamily="2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AnastasiaScript" pitchFamily="2" charset="0"/>
            </a:endParaRPr>
          </a:p>
          <a:p>
            <a:pPr algn="ctr">
              <a:buNone/>
            </a:pPr>
            <a:endParaRPr lang="ru-RU" dirty="0">
              <a:latin typeface="AnastasiaScript" pitchFamily="2" charset="0"/>
            </a:endParaRPr>
          </a:p>
        </p:txBody>
      </p:sp>
      <p:pic>
        <p:nvPicPr>
          <p:cNvPr id="5" name="Picture 3" descr="E:\Documents\Дизайн-фото (эксклюзив для романтиков)\0_22fb8_85fb59f5_L.jpg"/>
          <p:cNvPicPr>
            <a:picLocks noChangeAspect="1" noChangeArrowheads="1"/>
          </p:cNvPicPr>
          <p:nvPr/>
        </p:nvPicPr>
        <p:blipFill>
          <a:blip r:embed="rId4" cstate="print">
            <a:lum bright="-10000" contrast="-10000"/>
          </a:blip>
          <a:srcRect r="180" b="211"/>
          <a:stretch>
            <a:fillRect/>
          </a:stretch>
        </p:blipFill>
        <p:spPr bwMode="auto">
          <a:xfrm>
            <a:off x="6228184" y="4581128"/>
            <a:ext cx="2915816" cy="2565918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 advTm="15896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:\Гимназия. Дидактический банк\11-Е Ккл. 2011-2012; лит\Иван Бунин\Сент-Женевьев де Буа.jpe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t="48350" r="73655" b="1651"/>
          <a:stretch>
            <a:fillRect/>
          </a:stretch>
        </p:blipFill>
        <p:spPr bwMode="auto">
          <a:xfrm>
            <a:off x="467544" y="1678567"/>
            <a:ext cx="3816424" cy="517943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050" name="Picture 2" descr="E:\Гимназия. Дидактический банк\11-Е Ккл. 2011-2012; лит\Иван Бунин\Сент-Женевьев де Буа.jpe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54925" b="21"/>
          <a:stretch>
            <a:fillRect/>
          </a:stretch>
        </p:blipFill>
        <p:spPr bwMode="auto">
          <a:xfrm>
            <a:off x="4427984" y="0"/>
            <a:ext cx="4104456" cy="650706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051" name="Picture 3" descr="E:\Гимназия. Дидактический банк\11-Е Ккл. 2011-2012; лит\Иван Бунин\bunin_51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3131840" y="253490"/>
            <a:ext cx="2376264" cy="317231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pPr algn="r"/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nastasiaScript" pitchFamily="2" charset="0"/>
              </a:rPr>
              <a:t>Сент-Женевьев-де-Буа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astasiaScript" pitchFamily="2" charset="0"/>
              </a:rPr>
              <a:t>. Могила писателя на русском кладбище под Парижем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AnastasiaScript" pitchFamily="2" charset="0"/>
            </a:endParaRPr>
          </a:p>
        </p:txBody>
      </p:sp>
      <p:pic>
        <p:nvPicPr>
          <p:cNvPr id="7" name="Picture 3" descr="E:\Documents\Дизайн-фото (эксклюзив для романтиков)\0_22fb8_85fb59f5_L.jpg"/>
          <p:cNvPicPr>
            <a:picLocks noChangeAspect="1" noChangeArrowheads="1"/>
          </p:cNvPicPr>
          <p:nvPr/>
        </p:nvPicPr>
        <p:blipFill>
          <a:blip r:embed="rId4" cstate="print">
            <a:lum bright="-10000" contrast="-10000"/>
          </a:blip>
          <a:srcRect r="180" b="211"/>
          <a:stretch>
            <a:fillRect/>
          </a:stretch>
        </p:blipFill>
        <p:spPr bwMode="auto">
          <a:xfrm>
            <a:off x="6660232" y="4725144"/>
            <a:ext cx="2915816" cy="2565918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9" name="Picture 3" descr="C:\Users\Пользователь\Desktop\Пугачёва\10.jpg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323528" y="0"/>
            <a:ext cx="1836711" cy="2373353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8" name="Picture 2" descr="Подпись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631" y="5996089"/>
            <a:ext cx="1901274" cy="8619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6428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Гимназия. Дидактический банк\11-Е Ккл. 2011-2012; лит\Иван Бунин\1872800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26215" y="908987"/>
            <a:ext cx="9170215" cy="519804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nastasiaScript" panose="02000505070000020002" pitchFamily="2" charset="0"/>
              </a:rPr>
              <a:t>Список источников</a:t>
            </a:r>
            <a:endParaRPr lang="ru-RU" dirty="0">
              <a:latin typeface="AnastasiaScript" panose="02000505070000020002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4525963"/>
          </a:xfrm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AnastasiaScript" panose="02000505070000020002" pitchFamily="2" charset="0"/>
              </a:rPr>
              <a:t>Богданова О.Ю. Бунин в школе: книга для учителя._ М.: Дрофа, 2003. – 304с.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AnastasiaScript" panose="02000505070000020002" pitchFamily="2" charset="0"/>
              </a:rPr>
              <a:t>Михайлов  О.Н. И.А. Бунин в жизни и творчестве: учебное пособие для школ, гимназий, лицеев. -  М.: ООО «ТИД «Русское слово – РС», 2010. – 168с.</a:t>
            </a:r>
          </a:p>
          <a:p>
            <a:pPr marL="0" indent="0" algn="just">
              <a:buNone/>
            </a:pPr>
            <a:endParaRPr lang="ru-RU" dirty="0" smtClean="0">
              <a:solidFill>
                <a:schemeClr val="bg1"/>
              </a:solidFill>
              <a:latin typeface="AnastasiaScript" panose="02000505070000020002" pitchFamily="2" charset="0"/>
            </a:endParaRPr>
          </a:p>
          <a:p>
            <a:pPr marL="0" indent="0" algn="just">
              <a:buNone/>
            </a:pPr>
            <a:endParaRPr lang="ru-RU" dirty="0">
              <a:solidFill>
                <a:schemeClr val="bg1"/>
              </a:solidFill>
              <a:latin typeface="AnastasiaScript" panose="02000505070000020002" pitchFamily="2" charset="0"/>
            </a:endParaRPr>
          </a:p>
        </p:txBody>
      </p:sp>
      <p:pic>
        <p:nvPicPr>
          <p:cNvPr id="5" name="Picture 3" descr="E:\Documents\Дизайн-фото (эксклюзив для романтиков)\0_22fb8_85fb59f5_L.jpg"/>
          <p:cNvPicPr>
            <a:picLocks noChangeAspect="1" noChangeArrowheads="1"/>
          </p:cNvPicPr>
          <p:nvPr/>
        </p:nvPicPr>
        <p:blipFill>
          <a:blip r:embed="rId4" cstate="print">
            <a:lum bright="-10000" contrast="-10000"/>
          </a:blip>
          <a:srcRect r="180" b="211"/>
          <a:stretch>
            <a:fillRect/>
          </a:stretch>
        </p:blipFill>
        <p:spPr bwMode="auto">
          <a:xfrm>
            <a:off x="6660232" y="4725144"/>
            <a:ext cx="2915816" cy="2565918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216352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E:\Documents\Природа и гармония душ\пр (124).jpg"/>
          <p:cNvPicPr>
            <a:picLocks noChangeAspect="1" noChangeArrowheads="1"/>
          </p:cNvPicPr>
          <p:nvPr/>
        </p:nvPicPr>
        <p:blipFill>
          <a:blip r:embed="rId2" cstate="print">
            <a:lum contrast="-10000"/>
          </a:blip>
          <a:srcRect/>
          <a:stretch>
            <a:fillRect/>
          </a:stretch>
        </p:blipFill>
        <p:spPr bwMode="auto">
          <a:xfrm>
            <a:off x="251520" y="188640"/>
            <a:ext cx="8892480" cy="666936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Picture 3" descr="E:\Documents\Дизайн-фото (эксклюзив для романтиков)\0_22fb8_85fb59f5_L.jpg"/>
          <p:cNvPicPr>
            <a:picLocks noChangeAspect="1" noChangeArrowheads="1"/>
          </p:cNvPicPr>
          <p:nvPr/>
        </p:nvPicPr>
        <p:blipFill>
          <a:blip r:embed="rId3" cstate="print">
            <a:lum bright="-10000" contrast="-10000"/>
          </a:blip>
          <a:srcRect r="180" b="211"/>
          <a:stretch>
            <a:fillRect/>
          </a:stretch>
        </p:blipFill>
        <p:spPr bwMode="auto">
          <a:xfrm>
            <a:off x="6660232" y="4725144"/>
            <a:ext cx="2915816" cy="2565918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med" advTm="5242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E:\Documents\Природа и гармония душ\0_1c90c_e3b325eb_L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251520" y="404664"/>
            <a:ext cx="8490354" cy="609607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Picture 3" descr="E:\Documents\Дизайн-фото (эксклюзив для романтиков)\0_22fb8_85fb59f5_L.jpg"/>
          <p:cNvPicPr>
            <a:picLocks noChangeAspect="1" noChangeArrowheads="1"/>
          </p:cNvPicPr>
          <p:nvPr/>
        </p:nvPicPr>
        <p:blipFill>
          <a:blip r:embed="rId3" cstate="print">
            <a:lum bright="-10000" contrast="-10000"/>
          </a:blip>
          <a:srcRect r="180" b="211"/>
          <a:stretch>
            <a:fillRect/>
          </a:stretch>
        </p:blipFill>
        <p:spPr bwMode="auto">
          <a:xfrm>
            <a:off x="6660232" y="4725144"/>
            <a:ext cx="2915816" cy="2565918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6" name="Picture 3" descr="E:\Гимназия. Дидактический банк\11-Е Ккл. 2011-2012; лит\Иван Бунин\Нач. 1900-х.jpg"/>
          <p:cNvPicPr>
            <a:picLocks noChangeAspect="1" noChangeArrowheads="1"/>
          </p:cNvPicPr>
          <p:nvPr/>
        </p:nvPicPr>
        <p:blipFill>
          <a:blip r:embed="rId4" cstate="print">
            <a:lum bright="-10000" contrast="-20000"/>
          </a:blip>
          <a:srcRect/>
          <a:stretch>
            <a:fillRect/>
          </a:stretch>
        </p:blipFill>
        <p:spPr bwMode="auto">
          <a:xfrm>
            <a:off x="0" y="0"/>
            <a:ext cx="2394266" cy="302433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advTm="546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E:\Гимназия. Дидактический банк\11-Е Ккл. 2011-2012; лит\Иван Бунин\1872800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0"/>
            <a:ext cx="5220072" cy="295894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E:\Гимназия. Дидактический банк\11-Е Ккл. 2011-2012; лит\Иван Бунин\6_66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79512" y="188640"/>
            <a:ext cx="8636000" cy="6477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Picture 3" descr="E:\Documents\Дизайн-фото (эксклюзив для романтиков)\0_22fb8_85fb59f5_L.jpg"/>
          <p:cNvPicPr>
            <a:picLocks noChangeAspect="1" noChangeArrowheads="1"/>
          </p:cNvPicPr>
          <p:nvPr/>
        </p:nvPicPr>
        <p:blipFill>
          <a:blip r:embed="rId4" cstate="print">
            <a:lum bright="-10000" contrast="-10000"/>
          </a:blip>
          <a:srcRect r="180" b="211"/>
          <a:stretch>
            <a:fillRect/>
          </a:stretch>
        </p:blipFill>
        <p:spPr bwMode="auto">
          <a:xfrm>
            <a:off x="6660232" y="4725144"/>
            <a:ext cx="2915816" cy="256591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0" y="4771375"/>
            <a:ext cx="63001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glow rad="101600">
                    <a:srgbClr val="92D05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«Много исписал бумаги… исполнился радостного ощущения всё растущей молодости и сил».</a:t>
            </a:r>
          </a:p>
        </p:txBody>
      </p:sp>
    </p:spTree>
  </p:cSld>
  <p:clrMapOvr>
    <a:masterClrMapping/>
  </p:clrMapOvr>
  <p:transition spd="slow" advTm="5024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Documents\Природа и гармония душ\Картинки\иней\P214015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26491" cy="6169868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E:\Documents\Дизайн-фото (эксклюзив для романтиков)\0_22fb8_85fb59f5_L.jpg"/>
          <p:cNvPicPr>
            <a:picLocks noChangeAspect="1" noChangeArrowheads="1"/>
          </p:cNvPicPr>
          <p:nvPr/>
        </p:nvPicPr>
        <p:blipFill>
          <a:blip r:embed="rId3" cstate="print">
            <a:lum bright="-10000" contrast="-10000"/>
          </a:blip>
          <a:srcRect r="180" b="211"/>
          <a:stretch>
            <a:fillRect/>
          </a:stretch>
        </p:blipFill>
        <p:spPr bwMode="auto">
          <a:xfrm>
            <a:off x="6660232" y="4725144"/>
            <a:ext cx="2915816" cy="2565918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28" name="Picture 4" descr="Бунин И.А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470245" cy="3623027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1619672" y="1831447"/>
            <a:ext cx="7128792" cy="3960440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/>
              <a:buChar char="n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>
                  <a:shade val="75000"/>
                </a:schemeClr>
              </a:buClr>
              <a:buSzPct val="85000"/>
              <a:buFont typeface="Wingdings"/>
              <a:buChar char="n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>
                  <a:shade val="50000"/>
                </a:schemeClr>
              </a:buClr>
              <a:buSzPct val="75000"/>
              <a:buFont typeface="Wingdings"/>
              <a:buChar char="n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6">
                  <a:shade val="50000"/>
                </a:schemeClr>
              </a:buClr>
              <a:buSzPct val="75000"/>
              <a:buFont typeface="Wingdings"/>
              <a:buChar char="n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3">
                  <a:shade val="50000"/>
                </a:schemeClr>
              </a:buClr>
              <a:buSzPct val="70000"/>
              <a:buFont typeface="Wingdings"/>
              <a:buChar char="n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2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5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5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Wingdings"/>
              <a:buNone/>
            </a:pPr>
            <a:r>
              <a:rPr lang="ru-RU" sz="3600" b="1" kern="0" dirty="0" smtClean="0">
                <a:solidFill>
                  <a:srgbClr val="003B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«Там, в глубочайшей полевой тишине… летом среди  хлебов, подступавши х к самым нашим порогам, а зимой среди сугробов, и прошло всё моё детство,  полное поэзии печальной и своеобразной». </a:t>
            </a:r>
            <a:endParaRPr lang="ru-RU" sz="3600" b="1" kern="0" dirty="0">
              <a:solidFill>
                <a:srgbClr val="003B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astasiaScript" pitchFamily="2" charset="0"/>
            </a:endParaRPr>
          </a:p>
          <a:p>
            <a:pPr algn="r">
              <a:buFont typeface="Wingdings"/>
              <a:buNone/>
            </a:pPr>
            <a:endParaRPr lang="ru-RU" sz="3600" b="1" kern="0" dirty="0">
              <a:solidFill>
                <a:schemeClr val="tx1"/>
              </a:solidFill>
              <a:latin typeface="AnastasiaScrip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358083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anose="02000505070000020002" pitchFamily="2" charset="0"/>
              </a:rPr>
              <a:t>1928г.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astasiaScript" panose="0200050507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324331"/>
      </p:ext>
    </p:extLst>
  </p:cSld>
  <p:clrMapOvr>
    <a:masterClrMapping/>
  </p:clrMapOvr>
  <p:transition advClick="0" advTm="8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E:\Гимназия. Дидактический банк\11-Е Ккл. 2011-2012; лит\Иван Бунин\1872800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0"/>
            <a:ext cx="5220072" cy="295894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4" name="Picture 3" descr="E:\Documents\Дизайн-фото (эксклюзив для романтиков)\0_22fb8_85fb59f5_L.jpg"/>
          <p:cNvPicPr>
            <a:picLocks noChangeAspect="1" noChangeArrowheads="1"/>
          </p:cNvPicPr>
          <p:nvPr/>
        </p:nvPicPr>
        <p:blipFill>
          <a:blip r:embed="rId4" cstate="print">
            <a:lum bright="-20000" contrast="-10000"/>
          </a:blip>
          <a:srcRect r="180" b="211"/>
          <a:stretch>
            <a:fillRect/>
          </a:stretch>
        </p:blipFill>
        <p:spPr bwMode="auto">
          <a:xfrm>
            <a:off x="6660232" y="4725144"/>
            <a:ext cx="2915816" cy="2565918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8434" name="Picture 2" descr="E:\Гимназия. Дидактический банк\11-Е Ккл. 2011-2012; лит\Иван Бунин\1891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 r="4"/>
          <a:stretch>
            <a:fillRect/>
          </a:stretch>
        </p:blipFill>
        <p:spPr bwMode="auto">
          <a:xfrm>
            <a:off x="2771800" y="188640"/>
            <a:ext cx="3960440" cy="595407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8435" name="Picture 3" descr="C:\Users\Пользователь\Desktop\Пугачёва\10.jpg"/>
          <p:cNvPicPr>
            <a:picLocks noChangeAspect="1" noChangeArrowheads="1"/>
          </p:cNvPicPr>
          <p:nvPr/>
        </p:nvPicPr>
        <p:blipFill>
          <a:blip r:embed="rId6" cstate="print">
            <a:lum bright="10000" contrast="10000"/>
          </a:blip>
          <a:srcRect/>
          <a:stretch>
            <a:fillRect/>
          </a:stretch>
        </p:blipFill>
        <p:spPr bwMode="auto">
          <a:xfrm>
            <a:off x="179512" y="2996952"/>
            <a:ext cx="2448272" cy="3163597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9" name="TextBox 8"/>
          <p:cNvSpPr txBox="1"/>
          <p:nvPr/>
        </p:nvSpPr>
        <p:spPr>
          <a:xfrm>
            <a:off x="6444208" y="639633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AnastasiaScript" pitchFamily="2" charset="0"/>
              </a:rPr>
              <a:t>1891 г. </a:t>
            </a:r>
            <a:endParaRPr lang="ru-RU" sz="2400" dirty="0"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AnastasiaScript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301208"/>
            <a:ext cx="6084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Ищу я в этом мире сочетанья</a:t>
            </a:r>
          </a:p>
          <a:p>
            <a:r>
              <a:rPr lang="ru-RU" sz="3600" dirty="0" smtClean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Прекрасного и вечного…</a:t>
            </a:r>
          </a:p>
        </p:txBody>
      </p:sp>
    </p:spTree>
  </p:cSld>
  <p:clrMapOvr>
    <a:masterClrMapping/>
  </p:clrMapOvr>
  <p:transition advTm="6599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Гимназия. Дидактический банк\11-Е Ккл. 2011-2012; лит\Иван Бунин\0_1d7b0_4f91b1ee_L.jpg"/>
          <p:cNvPicPr>
            <a:picLocks noChangeAspect="1" noChangeArrowheads="1"/>
          </p:cNvPicPr>
          <p:nvPr/>
        </p:nvPicPr>
        <p:blipFill>
          <a:blip r:embed="rId2" cstate="print"/>
          <a:srcRect r="80" b="141"/>
          <a:stretch>
            <a:fillRect/>
          </a:stretch>
        </p:blipFill>
        <p:spPr bwMode="auto">
          <a:xfrm>
            <a:off x="222330" y="332656"/>
            <a:ext cx="8921670" cy="612068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5" name="Picture 3" descr="E:\Documents\Дизайн-фото (эксклюзив для романтиков)\0_22fb8_85fb59f5_L.jpg"/>
          <p:cNvPicPr>
            <a:picLocks noChangeAspect="1" noChangeArrowheads="1"/>
          </p:cNvPicPr>
          <p:nvPr/>
        </p:nvPicPr>
        <p:blipFill>
          <a:blip r:embed="rId3" cstate="print">
            <a:lum bright="-20000" contrast="-10000"/>
          </a:blip>
          <a:srcRect r="180" b="211"/>
          <a:stretch>
            <a:fillRect/>
          </a:stretch>
        </p:blipFill>
        <p:spPr bwMode="auto">
          <a:xfrm>
            <a:off x="6660232" y="4725144"/>
            <a:ext cx="2915816" cy="2565918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advTm="6536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Yamato Painti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Yamato Painting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100000"/>
              </a:schemeClr>
            </a:gs>
            <a:gs pos="100000">
              <a:schemeClr val="phClr">
                <a:tint val="100000"/>
                <a:shade val="2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alpha val="60000"/>
            </a:schemeClr>
          </a:solidFill>
          <a:prstDash val="solid"/>
        </a:ln>
        <a:ln w="19525" cap="flat" cmpd="sng" algn="ctr">
          <a:solidFill>
            <a:schemeClr val="phClr">
              <a:alpha val="90000"/>
            </a:schemeClr>
          </a:solidFill>
          <a:prstDash val="solid"/>
        </a:ln>
        <a:ln w="3810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glow rad="51600">
              <a:schemeClr val="phClr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>
            <a:shade val="90000"/>
          </a:schemeClr>
        </a:solidFill>
        <a:blipFill>
          <a:blip xmlns:r="http://schemas.openxmlformats.org/officeDocument/2006/relationships" r:embed="rId2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tile tx="0" ty="0" sx="120000" sy="120000" flip="xy" algn="t"/>
        </a:blipFill>
        <a:blipFill rotWithShape="0">
          <a:blip xmlns:r="http://schemas.openxmlformats.org/officeDocument/2006/relationships" r:embed="rId3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1006</TotalTime>
  <Words>650</Words>
  <Application>Microsoft Office PowerPoint</Application>
  <PresentationFormat>Экран (4:3)</PresentationFormat>
  <Paragraphs>70</Paragraphs>
  <Slides>31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Тема1</vt:lpstr>
      <vt:lpstr>Дни бегут. Им никого не жаль…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Людмила Александровна Бунина, мать писателя, была натурой кроткой, религиозной, самоотверженной  и склонной к слезам и печали.</vt:lpstr>
      <vt:lpstr>Презентация PowerPoint</vt:lpstr>
      <vt:lpstr>Презентация PowerPoint</vt:lpstr>
      <vt:lpstr>По стёклам радужным, как бархотка сухая, Тревожно бабочка лиловая снуёт…</vt:lpstr>
      <vt:lpstr>Литературно-мемориальный музей И.А. Бунина, Липецкая область, г. Елец,  ул. М. Горького, д. 16</vt:lpstr>
      <vt:lpstr>Презентация PowerPoint</vt:lpstr>
      <vt:lpstr>Презентация PowerPoint</vt:lpstr>
      <vt:lpstr>В.Н. Муромцева-Бунина</vt:lpstr>
      <vt:lpstr>Презентация PowerPoint</vt:lpstr>
      <vt:lpstr>Презентация PowerPoint</vt:lpstr>
      <vt:lpstr>«Талант, красивый, как матовое серебро…» (М.Горький)</vt:lpstr>
      <vt:lpstr>Сент-Женевьев-де-Буа. Могила писателя на русском кладбище под Парижем</vt:lpstr>
      <vt:lpstr>Список источников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Наталечка</dc:creator>
  <cp:lastModifiedBy>1</cp:lastModifiedBy>
  <cp:revision>63</cp:revision>
  <dcterms:created xsi:type="dcterms:W3CDTF">2011-12-05T16:19:30Z</dcterms:created>
  <dcterms:modified xsi:type="dcterms:W3CDTF">2017-04-11T09:41:10Z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8460385</vt:lpwstr>
  </property>
  <property fmtid="{D5CDD505-2E9C-101B-9397-08002B2CF9AE}" pid="3" name="NXPowerLiteSettings">
    <vt:lpwstr>B74006B004C800</vt:lpwstr>
  </property>
  <property fmtid="{D5CDD505-2E9C-101B-9397-08002B2CF9AE}" pid="4" name="NXPowerLiteVersion">
    <vt:lpwstr>D5.0.6</vt:lpwstr>
  </property>
</Properties>
</file>