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70" r:id="rId14"/>
    <p:sldId id="274" r:id="rId15"/>
    <p:sldId id="275" r:id="rId16"/>
    <p:sldId id="276" r:id="rId17"/>
    <p:sldId id="272" r:id="rId18"/>
    <p:sldId id="269" r:id="rId19"/>
    <p:sldId id="273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0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6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78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53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7965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7766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15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1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20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6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63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5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00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63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0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2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86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g"/><Relationship Id="rId7" Type="http://schemas.openxmlformats.org/officeDocument/2006/relationships/image" Target="../media/image5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49.jpg"/><Relationship Id="rId10" Type="http://schemas.openxmlformats.org/officeDocument/2006/relationships/image" Target="../media/image52.jpg"/><Relationship Id="rId4" Type="http://schemas.openxmlformats.org/officeDocument/2006/relationships/image" Target="../media/image35.jp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22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4625" y="416483"/>
            <a:ext cx="7468768" cy="3415970"/>
          </a:xfrm>
        </p:spPr>
        <p:txBody>
          <a:bodyPr/>
          <a:lstStyle/>
          <a:p>
            <a:pPr algn="ctr"/>
            <a:r>
              <a:rPr lang="ru-RU" sz="4800" dirty="0"/>
              <a:t>Д</a:t>
            </a:r>
            <a:r>
              <a:rPr lang="ru-RU" sz="4800" dirty="0" smtClean="0"/>
              <a:t>идактические игры в логопедической работе </a:t>
            </a:r>
            <a:r>
              <a:rPr lang="ru-RU" sz="4800" dirty="0" smtClean="0">
                <a:solidFill>
                  <a:srgbClr val="FFFF00"/>
                </a:solidFill>
              </a:rPr>
              <a:t>по изучению ПДД </a:t>
            </a:r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</a:rPr>
              <a:t>«ТРАНСПОРТ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6952" y="4818089"/>
            <a:ext cx="5433848" cy="109923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Выполнила учитель-логопед МБДОУ Детского сада № 14 города-курорта Кисловодска 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РУСАНОВА  НАТАЛЬЯ  ИГОРЕВНА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657600"/>
            <a:ext cx="4172511" cy="3167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285" y="1380909"/>
            <a:ext cx="2407811" cy="35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s.nashaucheba.ru/tw_files2/urls_3/1323/d-1322167/1322167_html_m1a8026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58" y="3001685"/>
            <a:ext cx="2008498" cy="3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pngimg.com/uploads/traffic_light/traffic_light_PNG152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199" y="665969"/>
            <a:ext cx="2296336" cy="23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ngimg.com/uploads/traffic_light/traffic_light_PNG152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68" y="665969"/>
            <a:ext cx="2296336" cy="23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ngimg.com/uploads/traffic_light/traffic_light_PNG152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59" y="665969"/>
            <a:ext cx="2296336" cy="23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ngimg.com/uploads/traffic_light/traffic_light_PNG152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2" y="665969"/>
            <a:ext cx="2296336" cy="23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ngimg.com/uploads/traffic_light/traffic_light_PNG152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36" y="665969"/>
            <a:ext cx="2296336" cy="23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ngimg.com/uploads/traffic_light/traffic_light_PNG152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28" y="665969"/>
            <a:ext cx="2296336" cy="23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3520" y="180692"/>
            <a:ext cx="8596668" cy="1146303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«Отгадай загадку»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5688" y="1714602"/>
            <a:ext cx="90547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Цель: 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активизировать словарь детей по теме, развивать мыслительную деятельность, внимание.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Ход игры.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 Детям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предлагается слайд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с картинками, логопед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просит, прослушать загадку и среди картинок найти отгадку, потом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объяснить, почему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именно это отгадка.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688" y="3515526"/>
            <a:ext cx="27208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Стой! Машины движутся!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Там, где сошлись пути,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Кто поможет улицу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Людям перейти?</a:t>
            </a:r>
          </a:p>
          <a:p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(Светофор.)</a:t>
            </a:r>
            <a:endParaRPr lang="ru-RU" sz="160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69220" y="351552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Посмотри, силач какой: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На ходу одной рукой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Останавливать привык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Пятитонный грузовик.</a:t>
            </a:r>
          </a:p>
          <a:p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(Регулировщик.)</a:t>
            </a:r>
            <a:endParaRPr lang="ru-RU" sz="160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42754" y="317818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С виду он немного грубый,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Возит он кирпич, и трубы.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Выдержит его спина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Даже трактор и слона.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Тяжести возить привык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По дорогам...</a:t>
            </a:r>
          </a:p>
          <a:p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(Грузовик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.)</a:t>
            </a:r>
            <a:endParaRPr lang="ru-RU" sz="160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84500" y="351552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Мимо машина с красным крестом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На помощь больному промчалась бегом.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У этой машины особенный цвет: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Как будто халат белоснежный одет.</a:t>
            </a:r>
          </a:p>
          <a:p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(Скорая медицинская помощь.)</a:t>
            </a:r>
            <a:endParaRPr lang="ru-RU" sz="160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5688" y="501145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</a:rPr>
              <a:t>Не собака – а с цепью,</a:t>
            </a:r>
            <a:br>
              <a:rPr lang="ru-RU" sz="1600" dirty="0">
                <a:latin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</a:rPr>
              <a:t>Не лошадь – а с седлом.</a:t>
            </a:r>
            <a:br>
              <a:rPr lang="ru-RU" sz="1600" dirty="0">
                <a:latin typeface="Times New Roman" panose="02020603050405020304" pitchFamily="18" charset="0"/>
              </a:rPr>
            </a:br>
            <a:r>
              <a:rPr lang="ru-RU" sz="1600" i="1" dirty="0">
                <a:latin typeface="Times New Roman" panose="02020603050405020304" pitchFamily="18" charset="0"/>
              </a:rPr>
              <a:t>(Велосипед.)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14962" y="500867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Переезд есть впереди -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Тормози и подожди: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Он опущен - ход сбавляй,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А поднимут - проезжай.</a:t>
            </a:r>
          </a:p>
          <a:p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(Шлагбаум.)</a:t>
            </a:r>
            <a:endParaRPr lang="ru-RU" sz="160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84861" y="500867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Легковушек столкновение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Перекрыло всё движение.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И припомнил я в момент,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Это что за инцидент.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(Авария, ДТП.)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720918" y="500608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Ты скажи-ка мне, приятель,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Как зовётся указатель,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У дороги что стоит,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Скорость снизить мне велит?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(Знак дорожный.)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273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vorlen.ru/wp-content/uploads/2016/02/%D1%81%D0%B2%D0%B5%D1%82%D0%BE%D1%84%D0%BE%D1%80-m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025" y="452437"/>
            <a:ext cx="1542508" cy="28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s03.infourok.ru/uploads/ex/0098/0000623f-4722aade/hello_html_m600ec3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05" y="2458307"/>
            <a:ext cx="2809996" cy="26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playcast.ru/uploads/2016/06/23/190820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05" y="3021027"/>
            <a:ext cx="3155152" cy="33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im0-tub-ru.yandex.net/i?id=93801d1b38fed742a5086a2623f71e98&amp;n=33&amp;h=215&amp;w=2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690" y="323675"/>
            <a:ext cx="2239811" cy="22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://toresgroup.ru/uploads/images/Gallery/shlag13/slagbaum_nice6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50" y="2788904"/>
            <a:ext cx="4047405" cy="3035554"/>
          </a:xfrm>
          <a:prstGeom prst="rect">
            <a:avLst/>
          </a:prstGeom>
          <a:noFill/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dmee.ru/tw_files2/urls_1/20/d-19858/19858_html_m5ee3d7f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955" y="330482"/>
            <a:ext cx="2040032" cy="172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http://jurikom.ru/wp-content/uploads/2015/10/avariya-multyashnyh-mashinok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2208"/>
            <a:ext cx="4536392" cy="402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278" y="124455"/>
            <a:ext cx="2336951" cy="349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688486" y="292204"/>
            <a:ext cx="8596668" cy="114630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«Назови, кто управляет»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8486" y="1580786"/>
            <a:ext cx="96152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Цель: 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активизировать словарь детей по теме, развивать мыслительную деятельность,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внимание, упражнять в образовании прилагательных от существительных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Ход игры.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 Детям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предлагается слайд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с картинками, логопед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просит помочь Незнайке разобраться: назвать транспортное средство и сказать, кто им управляет.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8486" y="3776546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Например: Трактором – тракторист; экскаватором – экскаваторщик; лошадью – всадник или наездник (если верхом на лошади) или кучер (если лошадь запряжена), если военный самолет – летчик, пассажирский самолет - пилот и т.д.</a:t>
            </a:r>
            <a:endParaRPr lang="ru-RU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aina-vova.ru/photos/kartinki-transport-dlya-detsada-3363-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899" r="6543" b="51427"/>
          <a:stretch/>
        </p:blipFill>
        <p:spPr bwMode="auto">
          <a:xfrm>
            <a:off x="138833" y="201880"/>
            <a:ext cx="3863152" cy="3206338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daina-vova.ru/photos/kartinki-transport-dlya-detsada-3363-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54623" r="1782" b="5791"/>
          <a:stretch/>
        </p:blipFill>
        <p:spPr bwMode="auto">
          <a:xfrm>
            <a:off x="8322886" y="237501"/>
            <a:ext cx="3730569" cy="324196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iteodetyah.ru/wp-content/uploads/2011/05/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" b="50477"/>
          <a:stretch/>
        </p:blipFill>
        <p:spPr bwMode="auto">
          <a:xfrm>
            <a:off x="928948" y="3823755"/>
            <a:ext cx="4076692" cy="281488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27" t="52351" r="1"/>
          <a:stretch/>
        </p:blipFill>
        <p:spPr>
          <a:xfrm>
            <a:off x="4126836" y="320628"/>
            <a:ext cx="4071197" cy="270738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356" y="3823756"/>
            <a:ext cx="4354099" cy="281488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646" y="3568610"/>
            <a:ext cx="2159704" cy="307774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9" t="86300"/>
          <a:stretch/>
        </p:blipFill>
        <p:spPr>
          <a:xfrm>
            <a:off x="5272646" y="3651737"/>
            <a:ext cx="740519" cy="5102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7" y="4203960"/>
            <a:ext cx="1294410" cy="24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k-ufa.ru/published/publicdata/PLATYAWK/attachments/SC/products_pictures/image_96_en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18539" r="11878" b="28788"/>
          <a:stretch/>
        </p:blipFill>
        <p:spPr bwMode="auto">
          <a:xfrm>
            <a:off x="323600" y="296884"/>
            <a:ext cx="4892763" cy="315883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ewdesignfile.com/postpic/2010/01/heavy-equipment-clip-art_3299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06" y="296884"/>
            <a:ext cx="5384551" cy="315883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ytimg.com/vi/zG06pC_Jy1Y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3914" r="13825" b="7684"/>
          <a:stretch/>
        </p:blipFill>
        <p:spPr bwMode="auto">
          <a:xfrm>
            <a:off x="1044497" y="3938874"/>
            <a:ext cx="3595257" cy="246531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kutschen-station-stedingen.gmxhome.de/images/logokuts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54" y="3757176"/>
            <a:ext cx="3849790" cy="282871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tatic.dochkisinochki.ru/upload/_catalog/c1/f6/7b/GL000399003_001_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744" y="3603359"/>
            <a:ext cx="2925699" cy="3136350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7182" y="4358098"/>
            <a:ext cx="1298561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uchebilka.ru/pars_docs/refs/248/247748/247748_html_m182020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" b="4544"/>
          <a:stretch/>
        </p:blipFill>
        <p:spPr bwMode="auto">
          <a:xfrm>
            <a:off x="464332" y="228114"/>
            <a:ext cx="3503220" cy="244383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iftedbaby.net/wp-content/uploads/2014/05/%D0%A2%D0%A0%D0%90%D0%9C%D0%92%D0%90%D0%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7273" r="19756" b="29351"/>
          <a:stretch/>
        </p:blipFill>
        <p:spPr bwMode="auto">
          <a:xfrm>
            <a:off x="6982827" y="3170712"/>
            <a:ext cx="5355634" cy="3687288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allstickers-folies.co.uk/ori-rocket-wall-stickers-5439_132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-292" r="522" b="1"/>
          <a:stretch/>
        </p:blipFill>
        <p:spPr bwMode="auto">
          <a:xfrm>
            <a:off x="5353689" y="228115"/>
            <a:ext cx="4004065" cy="262196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estival.1september.ru/articles/634617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74" y="3881781"/>
            <a:ext cx="3240768" cy="26682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228" y="3170712"/>
            <a:ext cx="4346751" cy="21631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47" y="4310224"/>
            <a:ext cx="1298561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1376" y="2151728"/>
            <a:ext cx="100026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Цель: 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активизировать словарь детей по теме, развивать мыслительную деятельность, внимание, упражнять в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определении звуков в словах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Ход игры.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 Детям предлагается слайд с картинками, логопед просит помочь Незнайке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найти картинки, в названии которых есть звук </a:t>
            </a:r>
            <a:r>
              <a:rPr lang="ru-RU" sz="2000" b="1" dirty="0" smtClean="0">
                <a:solidFill>
                  <a:srgbClr val="000000"/>
                </a:solidFill>
                <a:latin typeface="Helvetica Neue"/>
              </a:rPr>
              <a:t>«Ш» («Р», «Ж», «С») 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и определить, где этот звук стоит ( в начале слова, в середине или конце)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688486" y="292204"/>
            <a:ext cx="8596668" cy="11463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звук»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86" y="3932663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Например: </a:t>
            </a:r>
            <a:r>
              <a:rPr lang="ru-RU" sz="2000" i="1" u="sng" dirty="0" smtClean="0">
                <a:solidFill>
                  <a:schemeClr val="tx1"/>
                </a:solidFill>
              </a:rPr>
              <a:t>ш</a:t>
            </a:r>
            <a:r>
              <a:rPr lang="ru-RU" sz="2000" i="1" dirty="0" smtClean="0">
                <a:solidFill>
                  <a:schemeClr val="tx1"/>
                </a:solidFill>
              </a:rPr>
              <a:t>офер, пе</a:t>
            </a:r>
            <a:r>
              <a:rPr lang="ru-RU" sz="2000" i="1" u="sng" dirty="0" smtClean="0">
                <a:solidFill>
                  <a:schemeClr val="tx1"/>
                </a:solidFill>
              </a:rPr>
              <a:t>ш</a:t>
            </a:r>
            <a:r>
              <a:rPr lang="ru-RU" sz="2000" i="1" dirty="0" smtClean="0">
                <a:solidFill>
                  <a:schemeClr val="tx1"/>
                </a:solidFill>
              </a:rPr>
              <a:t>еход, </a:t>
            </a:r>
            <a:r>
              <a:rPr lang="ru-RU" sz="2000" i="1" u="sng" dirty="0" smtClean="0">
                <a:solidFill>
                  <a:schemeClr val="tx1"/>
                </a:solidFill>
              </a:rPr>
              <a:t>ш</a:t>
            </a:r>
            <a:r>
              <a:rPr lang="ru-RU" sz="2000" i="1" dirty="0" smtClean="0">
                <a:solidFill>
                  <a:schemeClr val="tx1"/>
                </a:solidFill>
              </a:rPr>
              <a:t>лем на велосипедисте и т.д.</a:t>
            </a:r>
            <a:endParaRPr lang="ru-RU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http://toresgroup.ru/uploads/images/Gallery/shlag13/slagbaum_nice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0" y="215188"/>
            <a:ext cx="4047405" cy="30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581" r="15269" b="1"/>
          <a:stretch/>
        </p:blipFill>
        <p:spPr>
          <a:xfrm>
            <a:off x="2827961" y="3671129"/>
            <a:ext cx="1996068" cy="2840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9" t="86300"/>
          <a:stretch/>
        </p:blipFill>
        <p:spPr>
          <a:xfrm>
            <a:off x="2763768" y="3636602"/>
            <a:ext cx="883022" cy="6084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8" y="2890235"/>
            <a:ext cx="3316759" cy="33167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9" t="86300"/>
          <a:stretch/>
        </p:blipFill>
        <p:spPr>
          <a:xfrm>
            <a:off x="165240" y="3071692"/>
            <a:ext cx="937997" cy="323187"/>
          </a:xfrm>
          <a:prstGeom prst="rect">
            <a:avLst/>
          </a:prstGeom>
        </p:spPr>
      </p:pic>
      <p:pic>
        <p:nvPicPr>
          <p:cNvPr id="13" name="Picture 8" descr="https://ds03.infourok.ru/uploads/ex/135d/0005b8ac-9e6ec223/hello_html_m340a685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22" y="4403813"/>
            <a:ext cx="3660140" cy="22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227" r="20351"/>
          <a:stretch/>
        </p:blipFill>
        <p:spPr>
          <a:xfrm>
            <a:off x="3969834" y="223024"/>
            <a:ext cx="2286000" cy="34402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061" y="2070338"/>
            <a:ext cx="3200677" cy="2304488"/>
          </a:xfrm>
          <a:prstGeom prst="rect">
            <a:avLst/>
          </a:prstGeom>
        </p:spPr>
      </p:pic>
      <p:pic>
        <p:nvPicPr>
          <p:cNvPr id="17" name="Picture 6" descr="http://fs.nashaucheba.ru/tw_files2/urls_3/1323/d-1322167/1322167_html_m1a80264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7597" y="3565161"/>
            <a:ext cx="1464930" cy="26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644" y="18021"/>
            <a:ext cx="2955073" cy="41983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9" t="86300"/>
          <a:stretch/>
        </p:blipFill>
        <p:spPr>
          <a:xfrm>
            <a:off x="7247645" y="1375430"/>
            <a:ext cx="937997" cy="3231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9" t="86300"/>
          <a:stretch/>
        </p:blipFill>
        <p:spPr>
          <a:xfrm>
            <a:off x="7283964" y="2171835"/>
            <a:ext cx="937997" cy="3231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5153" y="215188"/>
            <a:ext cx="1816646" cy="130493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«Ш»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8" r="-1" b="11894"/>
          <a:stretch/>
        </p:blipFill>
        <p:spPr>
          <a:xfrm>
            <a:off x="522514" y="176096"/>
            <a:ext cx="1627490" cy="24904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08" y="2962965"/>
            <a:ext cx="1541068" cy="3797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229" y="440137"/>
            <a:ext cx="2316681" cy="2048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587" b="7538"/>
          <a:stretch/>
        </p:blipFill>
        <p:spPr>
          <a:xfrm>
            <a:off x="5654462" y="383599"/>
            <a:ext cx="3349565" cy="2104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6" r="4180" b="9467"/>
          <a:stretch/>
        </p:blipFill>
        <p:spPr>
          <a:xfrm>
            <a:off x="3694794" y="5724745"/>
            <a:ext cx="5867374" cy="1036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5" b="47438"/>
          <a:stretch/>
        </p:blipFill>
        <p:spPr>
          <a:xfrm>
            <a:off x="5572240" y="5125840"/>
            <a:ext cx="2560266" cy="1197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8" y="4376713"/>
            <a:ext cx="1298561" cy="2481287"/>
          </a:xfrm>
          <a:prstGeom prst="rect">
            <a:avLst/>
          </a:prstGeom>
        </p:spPr>
      </p:pic>
      <p:pic>
        <p:nvPicPr>
          <p:cNvPr id="2050" name="Picture 2" descr="http://giftedbaby.net/wp-content/uploads/2014/05/%D0%A2%D0%A0%D0%9E%D0%9B%D0%9B%D0%95%D0%99%D0%91%D0%A3%D0%A1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5" t="14545" r="26302" b="29559"/>
          <a:stretch/>
        </p:blipFill>
        <p:spPr bwMode="auto">
          <a:xfrm>
            <a:off x="1505327" y="3507753"/>
            <a:ext cx="3897845" cy="323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224654" y="440137"/>
            <a:ext cx="1495664" cy="13208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«Р»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899848"/>
            <a:ext cx="7535917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закрепление полученных знаний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по ПДД 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занимательной игровой форме.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проверить знания, умения и навыки детей по теме;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применять их в практической деятельности – игре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воспитанников, умение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обобщать, анализировать, сравнивать,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их творческую деятельность;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познавательную мотивацию, словарный запас;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интерес к речевым играм.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59" y="5323479"/>
            <a:ext cx="4117262" cy="141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0" y="360765"/>
            <a:ext cx="1412536" cy="13208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«С»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im0-tub-ru.yandex.net/i?id=ccd0961d124625e6628b9c488693843b&amp;n=33&amp;h=215&amp;w=3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63" y="4343997"/>
            <a:ext cx="4607054" cy="25140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ervantes.com.ua/up/product/baggi/decor/3ds/samol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14" y="50053"/>
            <a:ext cx="4111831" cy="30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6713"/>
            <a:ext cx="1298561" cy="2481287"/>
          </a:xfrm>
          <a:prstGeom prst="rect">
            <a:avLst/>
          </a:prstGeom>
        </p:spPr>
      </p:pic>
      <p:pic>
        <p:nvPicPr>
          <p:cNvPr id="3078" name="Picture 6" descr="http://tvorlen.ru/wp-content/uploads/2016/02/%D1%81%D0%B2%D0%B5%D1%82%D0%BE%D1%84%D0%BE%D1%80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82" y="201880"/>
            <a:ext cx="1538306" cy="282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age.shutterstock.com/z/stock-photo-metal-whistle-isolated-on-white-169965725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b="19830"/>
          <a:stretch/>
        </p:blipFill>
        <p:spPr bwMode="auto">
          <a:xfrm>
            <a:off x="914442" y="4952296"/>
            <a:ext cx="2919099" cy="179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mg.labirint.ru/images/comments_pic/1011/013labgi0l1268700887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50512" r="4130" b="5385"/>
          <a:stretch/>
        </p:blipFill>
        <p:spPr bwMode="auto">
          <a:xfrm>
            <a:off x="688518" y="1788157"/>
            <a:ext cx="3795940" cy="25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veloonline.com/images/catalog/list/big_animator16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21" y="4343997"/>
            <a:ext cx="3439930" cy="23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3582" y="1715039"/>
            <a:ext cx="3895682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0585" y="1813034"/>
            <a:ext cx="88317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Цель: 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активизировать словарь детей по теме, развивать мыслительную деятельность, внимание.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Ход игры.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Детям предлагаются слайды с картинками, логопед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просит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назвать, что изображено и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указать в каждом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слайде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лишнюю картинку и объяснить, почему она лишняя.</a:t>
            </a:r>
            <a:endParaRPr lang="ru-RU" sz="2000" dirty="0"/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601141" y="530772"/>
            <a:ext cx="9595944" cy="12822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Игра «Лишняя картинка»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2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697" y="73572"/>
            <a:ext cx="9595944" cy="128226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Игра «Лишняя картинка»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99697" y="1164332"/>
            <a:ext cx="1271751" cy="990289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003300"/>
                </a:solidFill>
              </a:rPr>
              <a:t>1</a:t>
            </a:r>
            <a:endParaRPr lang="ru-RU" sz="7200" dirty="0">
              <a:solidFill>
                <a:srgbClr val="0033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6297" r="51776" b="60162"/>
          <a:stretch/>
        </p:blipFill>
        <p:spPr bwMode="auto">
          <a:xfrm>
            <a:off x="1734206" y="1355834"/>
            <a:ext cx="2621750" cy="291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1046" t="7987" r="5768" b="61574"/>
          <a:stretch/>
        </p:blipFill>
        <p:spPr>
          <a:xfrm>
            <a:off x="5626113" y="1355834"/>
            <a:ext cx="2950328" cy="2831363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54675" r="52471" b="10790"/>
          <a:stretch/>
        </p:blipFill>
        <p:spPr bwMode="auto">
          <a:xfrm>
            <a:off x="5626113" y="4331676"/>
            <a:ext cx="2972889" cy="252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3" t="55187" r="5875" b="13092"/>
          <a:stretch/>
        </p:blipFill>
        <p:spPr bwMode="auto">
          <a:xfrm flipH="1">
            <a:off x="1040522" y="4223215"/>
            <a:ext cx="3315433" cy="263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2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5" t="-444" r="25312" b="66434"/>
          <a:stretch/>
        </p:blipFill>
        <p:spPr bwMode="auto">
          <a:xfrm>
            <a:off x="492115" y="765152"/>
            <a:ext cx="2892217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2" t="67199"/>
          <a:stretch/>
        </p:blipFill>
        <p:spPr bwMode="auto">
          <a:xfrm>
            <a:off x="3174124" y="767254"/>
            <a:ext cx="3379927" cy="213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5" t="35078" b="32424"/>
          <a:stretch/>
        </p:blipFill>
        <p:spPr bwMode="auto">
          <a:xfrm>
            <a:off x="6442841" y="966952"/>
            <a:ext cx="3184635" cy="193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3" t="36212" r="51457" b="32423"/>
          <a:stretch/>
        </p:blipFill>
        <p:spPr bwMode="auto">
          <a:xfrm>
            <a:off x="220718" y="3054119"/>
            <a:ext cx="2953406" cy="209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3" t="67577" r="48481" b="1058"/>
          <a:stretch/>
        </p:blipFill>
        <p:spPr bwMode="auto">
          <a:xfrm>
            <a:off x="6705600" y="3318632"/>
            <a:ext cx="2921876" cy="190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i.ytimg.com/vi/utPKk7HeMAE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" t="33855" r="65220" b="38953"/>
          <a:stretch/>
        </p:blipFill>
        <p:spPr bwMode="auto">
          <a:xfrm flipH="1">
            <a:off x="3287535" y="3567479"/>
            <a:ext cx="3153103" cy="14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238308" y="94593"/>
            <a:ext cx="678500" cy="872359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003300"/>
                </a:solidFill>
              </a:rPr>
              <a:t>2</a:t>
            </a:r>
            <a:endParaRPr lang="ru-RU" sz="54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5254" y="2438560"/>
            <a:ext cx="2468582" cy="360396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Танкер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korablik29chap.ucoz.ru/vospitateli/kondrateva_g_a/korabli/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1240" r="55863" b="44004"/>
          <a:stretch/>
        </p:blipFill>
        <p:spPr bwMode="auto">
          <a:xfrm>
            <a:off x="469071" y="427595"/>
            <a:ext cx="3450314" cy="21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korablik29chap.ucoz.ru/vospitateli/kondrateva_g_a/korabli/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9" t="19756" r="6034" b="49438"/>
          <a:stretch/>
        </p:blipFill>
        <p:spPr bwMode="auto">
          <a:xfrm>
            <a:off x="6043961" y="401444"/>
            <a:ext cx="3958683" cy="19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911" r="54407" b="17812"/>
          <a:stretch/>
        </p:blipFill>
        <p:spPr>
          <a:xfrm>
            <a:off x="281636" y="4085644"/>
            <a:ext cx="3825185" cy="2331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732" t="3486" r="10459" b="19865"/>
          <a:stretch/>
        </p:blipFill>
        <p:spPr>
          <a:xfrm>
            <a:off x="6168705" y="4293265"/>
            <a:ext cx="3709194" cy="2196790"/>
          </a:xfrm>
          <a:prstGeom prst="rect">
            <a:avLst/>
          </a:prstGeom>
        </p:spPr>
      </p:pic>
      <p:pic>
        <p:nvPicPr>
          <p:cNvPr id="1036" name="Picture 12" descr="http://dasha46.narod.ru/Encyclopedic_Knowledge/General_Science/Transport/2/tanker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9F5F5"/>
              </a:clrFrom>
              <a:clrTo>
                <a:srgbClr val="F9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3" t="3379" r="12188" b="27184"/>
          <a:stretch/>
        </p:blipFill>
        <p:spPr bwMode="auto">
          <a:xfrm>
            <a:off x="3256185" y="2226687"/>
            <a:ext cx="4006957" cy="28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9"/>
          <p:cNvSpPr txBox="1">
            <a:spLocks/>
          </p:cNvSpPr>
          <p:nvPr/>
        </p:nvSpPr>
        <p:spPr>
          <a:xfrm>
            <a:off x="10934256" y="127269"/>
            <a:ext cx="1271751" cy="9902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>
                <a:solidFill>
                  <a:srgbClr val="0033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179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3724" y="115084"/>
            <a:ext cx="961895" cy="94042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3300"/>
                </a:solidFill>
              </a:rPr>
              <a:t>4</a:t>
            </a:r>
            <a:endParaRPr lang="ru-RU" sz="5400" dirty="0">
              <a:solidFill>
                <a:srgbClr val="003300"/>
              </a:solidFill>
            </a:endParaRPr>
          </a:p>
        </p:txBody>
      </p:sp>
      <p:pic>
        <p:nvPicPr>
          <p:cNvPr id="2050" name="Picture 2" descr="https://im0-tub-ru.yandex.net/i?id=c6eeb15280fbbc1b09c38727e4a251d0&amp;n=33&amp;h=215&amp;w=2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0" y="1270000"/>
            <a:ext cx="231457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enza.sindom.ru/upload/1/m/o/k/g/1_dorozhnye-zna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254" y="1055504"/>
            <a:ext cx="2479907" cy="22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bibika.ru/info/contentimages/__151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85" y="1009171"/>
            <a:ext cx="3203024" cy="230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kursk.izostil.ru/upload/img_image_predupred_dor_znak/1.2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0" y="4194580"/>
            <a:ext cx="2580965" cy="224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kupidonia.ru/images/quiz/questions/2103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90" y="4035285"/>
            <a:ext cx="2614337" cy="23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vlg-parkovka.ru/img/s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65" y="4353873"/>
            <a:ext cx="1987337" cy="198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06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69" y="184765"/>
            <a:ext cx="9541067" cy="10912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3248" y="1276044"/>
            <a:ext cx="89557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Цель: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упражнять детей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в согласовании числительных с существительными.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00"/>
                </a:solidFill>
                <a:latin typeface="Helvetica Neue"/>
              </a:rPr>
              <a:t>Ход игры: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 Взрослый показывает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слайд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с изображением предметов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(машины, светофоры) и предлагает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ребёнку помочь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Незнайке </a:t>
            </a:r>
            <a:r>
              <a:rPr lang="ru-RU" sz="2000" dirty="0">
                <a:solidFill>
                  <a:srgbClr val="000000"/>
                </a:solidFill>
                <a:latin typeface="Helvetica Neue"/>
              </a:rPr>
              <a:t>сосчитать </a:t>
            </a:r>
            <a:r>
              <a:rPr lang="ru-RU" sz="2000" dirty="0" smtClean="0">
                <a:solidFill>
                  <a:srgbClr val="000000"/>
                </a:solidFill>
                <a:latin typeface="Helvetica Neue"/>
              </a:rPr>
              <a:t>их.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3248" y="2828988"/>
            <a:ext cx="8529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Helvetica Neue"/>
              </a:rPr>
              <a:t>Например,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Один светофор, два светофора, три светофора … шесть светофоров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9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s.nashaucheba.ru/tw_files2/urls_3/1323/d-1322167/1322167_html_m1a8026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5" y="3065916"/>
            <a:ext cx="1975044" cy="379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ds03.infourok.ru/uploads/ex/135d/0005b8ac-9e6ec223/hello_html_m340a68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59" y="1580918"/>
            <a:ext cx="2010395" cy="12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ds03.infourok.ru/uploads/ex/135d/0005b8ac-9e6ec223/hello_html_m340a68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70" y="1580918"/>
            <a:ext cx="2010395" cy="12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818" y="1578273"/>
            <a:ext cx="2005758" cy="1231499"/>
          </a:xfrm>
          <a:prstGeom prst="rect">
            <a:avLst/>
          </a:prstGeom>
        </p:spPr>
      </p:pic>
      <p:pic>
        <p:nvPicPr>
          <p:cNvPr id="6" name="Picture 8" descr="https://ds03.infourok.ru/uploads/ex/135d/0005b8ac-9e6ec223/hello_html_m340a68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445" y="1580918"/>
            <a:ext cx="2010395" cy="12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ds03.infourok.ru/uploads/ex/135d/0005b8ac-9e6ec223/hello_html_m340a68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456" y="1578273"/>
            <a:ext cx="2010395" cy="12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3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3797</TotalTime>
  <Words>239</Words>
  <Application>Microsoft Office PowerPoint</Application>
  <PresentationFormat>Широкоэкранный</PresentationFormat>
  <Paragraphs>52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Helvetica Neue</vt:lpstr>
      <vt:lpstr>Times New Roman</vt:lpstr>
      <vt:lpstr>Trebuchet MS</vt:lpstr>
      <vt:lpstr>Wingdings 3</vt:lpstr>
      <vt:lpstr>Аспект</vt:lpstr>
      <vt:lpstr>Дидактические игры в логопедической работе по изучению ПДД «ТРАНСПОРТ»</vt:lpstr>
      <vt:lpstr>Презентация PowerPoint</vt:lpstr>
      <vt:lpstr>Презентация PowerPoint</vt:lpstr>
      <vt:lpstr>Игра «Лишняя картинка»</vt:lpstr>
      <vt:lpstr>2</vt:lpstr>
      <vt:lpstr>Танкер</vt:lpstr>
      <vt:lpstr>4</vt:lpstr>
      <vt:lpstr>Презентация PowerPoint</vt:lpstr>
      <vt:lpstr>Презентация PowerPoint</vt:lpstr>
      <vt:lpstr>Презентация PowerPoint</vt:lpstr>
      <vt:lpstr>Игра «Отгадай загадку»</vt:lpstr>
      <vt:lpstr>Презентация PowerPoint</vt:lpstr>
      <vt:lpstr>Например: Трактором – тракторист; экскаватором – экскаваторщик; лошадью – всадник или наездник (если верхом на лошади) или кучер (если лошадь запряжена), если военный самолет – летчик, пассажирский самолет - пилот и т.д.</vt:lpstr>
      <vt:lpstr>Презентация PowerPoint</vt:lpstr>
      <vt:lpstr>Презентация PowerPoint</vt:lpstr>
      <vt:lpstr>Презентация PowerPoint</vt:lpstr>
      <vt:lpstr>Например: шофер, пешеход, шлем на велосипедисте и т.д.</vt:lpstr>
      <vt:lpstr>«Ш»</vt:lpstr>
      <vt:lpstr>«Р»</vt:lpstr>
      <vt:lpstr>«С»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58</cp:revision>
  <dcterms:created xsi:type="dcterms:W3CDTF">2017-04-11T07:57:23Z</dcterms:created>
  <dcterms:modified xsi:type="dcterms:W3CDTF">2017-04-18T12:44:14Z</dcterms:modified>
</cp:coreProperties>
</file>