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73" r:id="rId9"/>
    <p:sldId id="289" r:id="rId10"/>
    <p:sldId id="275" r:id="rId11"/>
    <p:sldId id="266" r:id="rId12"/>
    <p:sldId id="269" r:id="rId13"/>
    <p:sldId id="281" r:id="rId14"/>
    <p:sldId id="282" r:id="rId15"/>
    <p:sldId id="276" r:id="rId16"/>
    <p:sldId id="278" r:id="rId17"/>
    <p:sldId id="265" r:id="rId18"/>
    <p:sldId id="290" r:id="rId19"/>
    <p:sldId id="267" r:id="rId20"/>
    <p:sldId id="268" r:id="rId21"/>
    <p:sldId id="284" r:id="rId22"/>
    <p:sldId id="262" r:id="rId23"/>
    <p:sldId id="259" r:id="rId24"/>
    <p:sldId id="283" r:id="rId25"/>
    <p:sldId id="260" r:id="rId26"/>
    <p:sldId id="285" r:id="rId27"/>
    <p:sldId id="264" r:id="rId28"/>
    <p:sldId id="286" r:id="rId29"/>
    <p:sldId id="277" r:id="rId30"/>
    <p:sldId id="279" r:id="rId31"/>
    <p:sldId id="261" r:id="rId32"/>
    <p:sldId id="287" r:id="rId33"/>
    <p:sldId id="263" r:id="rId34"/>
    <p:sldId id="288" r:id="rId35"/>
    <p:sldId id="297" r:id="rId36"/>
    <p:sldId id="280" r:id="rId37"/>
    <p:sldId id="270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6" autoAdjust="0"/>
    <p:restoredTop sz="89818" autoAdjust="0"/>
  </p:normalViewPr>
  <p:slideViewPr>
    <p:cSldViewPr>
      <p:cViewPr>
        <p:scale>
          <a:sx n="100" d="100"/>
          <a:sy n="100" d="100"/>
        </p:scale>
        <p:origin x="-7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044A2E-4EB3-495F-A18D-9956D97DEC7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E05A1A-17ED-40ED-A877-9699C4A2A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89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E05A1A-17ED-40ED-A877-9699C4A2A97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5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E9F2CE-6687-48D4-89E4-34130FBCC0D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9816B-1475-4A45-8FD4-BF194E3525C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FA84A-08AE-42E4-9307-A78B111DAB36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F74A-BBDD-4892-9D9E-79B53CF91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67E11-8A94-4A7A-81EC-DD2791947BD5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7F88B-525F-40B1-92AC-A43F32B0C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57FB-6C2E-43F1-9B83-5C5C524D614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DEEC8-B960-4958-9AF0-5154045B2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A2BEB-13E1-4770-AB34-FD74E1456CE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DBEC-191A-4750-BC39-E8C1152ACA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F838C-0C18-4AFA-AA92-8B49F063F99C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B427A-0A40-46E7-AAD1-A31E8BE74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70F1B-9121-4300-BFD4-C0F4AD8FF77D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FFAC-03F6-4E1B-9D97-C4DCEFCB5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2645-CA9F-4CCF-942C-E905F8105D61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C5B8F-EDA4-4609-B62B-378BBD03F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1A605-E700-4642-85AB-8390B8FE8132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56819-273D-4F48-A2AE-0DB686258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1ECA0-A330-421B-A67B-60E4EF3B3241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CC65-5EFB-4BD4-83C4-7C5AC6803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28C01-FC6E-4305-AEC5-F97DB5C406CA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CF531-659A-4F62-8D89-9C9597930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D2A-85BC-44DC-BF33-EBB85C5E0F8B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6C99-7011-4BBF-A9AA-ACD6AE786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A37476-5814-4A14-94F9-9BA77737A8B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E0B97-2E91-46CE-AE79-F4EE29A0B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75" r:id="rId8"/>
    <p:sldLayoutId id="2147483676" r:id="rId9"/>
    <p:sldLayoutId id="2147483667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i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i="1" smtClean="0">
                <a:solidFill>
                  <a:srgbClr val="FF0000"/>
                </a:solidFill>
                <a:latin typeface="Arial" charset="0"/>
              </a:rPr>
            </a:br>
            <a:r>
              <a:rPr lang="ru-RU" sz="2400" i="1" smtClean="0">
                <a:solidFill>
                  <a:srgbClr val="FF0000"/>
                </a:solidFill>
                <a:latin typeface="Arial" charset="0"/>
              </a:rPr>
              <a:t>«Создание условий для организации учебно-воспитательного процесса компенсирующей группы для детей с ОНР»</a:t>
            </a:r>
            <a:endParaRPr lang="ru-RU" sz="2400" i="1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8863"/>
            <a:ext cx="7304088" cy="1081087"/>
          </a:xfrm>
        </p:spPr>
        <p:txBody>
          <a:bodyPr/>
          <a:lstStyle/>
          <a:p>
            <a:pPr eaLnBrk="1" hangingPunct="1"/>
            <a:r>
              <a:rPr lang="ru-RU" smtClean="0"/>
              <a:t>                                                   </a:t>
            </a:r>
            <a:r>
              <a:rPr lang="ru-RU" smtClean="0">
                <a:solidFill>
                  <a:schemeClr val="tx1"/>
                </a:solidFill>
              </a:rPr>
              <a:t>Воспитатель: Атрощенко И.И.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                                                                         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690563" y="2463800"/>
            <a:ext cx="7772400" cy="1524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«Познавательно-речевое развитие», «Социально-личностное развитие», «Художественно-эстетическое развитие», «Физическое развитие».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20482" name="Текст 2"/>
          <p:cNvSpPr>
            <a:spLocks noGrp="1"/>
          </p:cNvSpPr>
          <p:nvPr>
            <p:ph type="body" idx="1"/>
          </p:nvPr>
        </p:nvSpPr>
        <p:spPr>
          <a:xfrm>
            <a:off x="1366838" y="1436688"/>
            <a:ext cx="6418262" cy="939800"/>
          </a:xfrm>
        </p:spPr>
        <p:txBody>
          <a:bodyPr>
            <a:normAutofit lnSpcReduction="10000"/>
          </a:bodyPr>
          <a:lstStyle/>
          <a:p>
            <a:pPr algn="l" eaLnBrk="1" hangingPunct="1">
              <a:defRPr/>
            </a:pPr>
            <a:r>
              <a:rPr lang="ru-RU" i="1" dirty="0" smtClean="0">
                <a:solidFill>
                  <a:schemeClr val="tx1"/>
                </a:solidFill>
              </a:rPr>
              <a:t>В групповом помещении представлены следующие центры, условно разделённые по основным направлениям: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u="sng" smtClean="0"/>
              <a:t>Познавательно-речевое развитие: </a:t>
            </a:r>
            <a:br>
              <a:rPr lang="ru-RU" sz="3600" i="1" u="sng" smtClean="0"/>
            </a:br>
            <a:r>
              <a:rPr lang="ru-RU" sz="3600" i="1" smtClean="0"/>
              <a:t>Лого – речевой центр 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989138"/>
            <a:ext cx="5761037" cy="4319587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Центр сенсорного развития</a:t>
            </a:r>
          </a:p>
        </p:txBody>
      </p:sp>
      <p:pic>
        <p:nvPicPr>
          <p:cNvPr id="25602" name="Picture 2" descr="F:\PB1605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2024063"/>
            <a:ext cx="3744913" cy="4465637"/>
          </a:xfrm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16113"/>
            <a:ext cx="3563938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844675"/>
            <a:ext cx="2844800" cy="4603750"/>
          </a:xfrm>
        </p:spPr>
      </p:pic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9888" y="476250"/>
            <a:ext cx="4608512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620713"/>
            <a:ext cx="4283075" cy="58769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2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252538"/>
          </a:xfrm>
        </p:spPr>
        <p:txBody>
          <a:bodyPr/>
          <a:lstStyle/>
          <a:p>
            <a:pPr eaLnBrk="1" hangingPunct="1"/>
            <a:r>
              <a:rPr lang="ru-RU" smtClean="0"/>
              <a:t>Наша библиотека</a:t>
            </a:r>
          </a:p>
        </p:txBody>
      </p:sp>
      <p:pic>
        <p:nvPicPr>
          <p:cNvPr id="28674" name="Picture 3" descr="C:\Documents and Settings\Администратор\Рабочий стол\P3051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3887787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860800"/>
            <a:ext cx="4284663" cy="286543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30688" y="3395663"/>
            <a:ext cx="4913312" cy="3451225"/>
          </a:xfrm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9400"/>
            <a:ext cx="3744913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Образовательный центр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773238"/>
            <a:ext cx="4608513" cy="4608512"/>
          </a:xfr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12875"/>
            <a:ext cx="37782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4322763" cy="3451225"/>
          </a:xfrm>
        </p:spPr>
      </p:pic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565275"/>
            <a:ext cx="396875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Математический центр</a:t>
            </a:r>
          </a:p>
        </p:txBody>
      </p:sp>
      <p:pic>
        <p:nvPicPr>
          <p:cNvPr id="32770" name="Picture 2" descr="F:\PB1605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773238"/>
            <a:ext cx="4321175" cy="467995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960813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20" descr="http://2.bp.blogspot.com/-49yqhouh9uc/T3MBVlw6sKI/AAAAAAAAEfU/UDurqgI59I8/s200/%D0%93%D1%80%D0%B0%D0%BC%D0%BE%D1%82%D0%B0+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60350"/>
            <a:ext cx="46799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Конструктивно-игровой центр</a:t>
            </a:r>
          </a:p>
        </p:txBody>
      </p:sp>
      <p:pic>
        <p:nvPicPr>
          <p:cNvPr id="33794" name="Picture 2" descr="F:\PB1605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773238"/>
            <a:ext cx="4535488" cy="4424362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3375"/>
            <a:ext cx="4752975" cy="3176588"/>
          </a:xfrm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852738"/>
            <a:ext cx="41402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Центр природы </a:t>
            </a:r>
          </a:p>
        </p:txBody>
      </p:sp>
      <p:pic>
        <p:nvPicPr>
          <p:cNvPr id="35842" name="Picture 2" descr="F:\DSC015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631950"/>
            <a:ext cx="5072062" cy="3451225"/>
          </a:xfr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3357563"/>
            <a:ext cx="3384550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3789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i="1" u="sng" smtClean="0"/>
              <a:t>Социально-личностное направление</a:t>
            </a:r>
            <a:r>
              <a:rPr lang="ru-RU" sz="3200" i="1" smtClean="0"/>
              <a:t>:</a:t>
            </a:r>
            <a:br>
              <a:rPr lang="ru-RU" sz="3200" i="1" smtClean="0"/>
            </a:br>
            <a:r>
              <a:rPr lang="ru-RU" sz="3200" i="1" smtClean="0"/>
              <a:t>игровой центр для мальчиков</a:t>
            </a:r>
            <a:br>
              <a:rPr lang="ru-RU" sz="3200" i="1" smtClean="0"/>
            </a:br>
            <a:endParaRPr lang="ru-RU" sz="3200" i="1" smtClean="0"/>
          </a:p>
        </p:txBody>
      </p:sp>
      <p:pic>
        <p:nvPicPr>
          <p:cNvPr id="37891" name="Picture 4" descr="F:\PB160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1557338"/>
            <a:ext cx="7864475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692150"/>
            <a:ext cx="4264025" cy="3451225"/>
          </a:xfrm>
        </p:spPr>
      </p:pic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133600"/>
            <a:ext cx="4211637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Игровой центр для девочек</a:t>
            </a:r>
          </a:p>
        </p:txBody>
      </p:sp>
      <p:pic>
        <p:nvPicPr>
          <p:cNvPr id="39938" name="Picture 2" descr="F:\PB1605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2060575"/>
            <a:ext cx="5832475" cy="381635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268413"/>
            <a:ext cx="6191250" cy="4713287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/>
              <a:t>Центр театрально-музыкального развития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989138"/>
            <a:ext cx="5329237" cy="424815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3744913" cy="4833938"/>
          </a:xfrm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41438"/>
            <a:ext cx="38512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Центр ручного труда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7488" y="1628775"/>
            <a:ext cx="5976937" cy="3451225"/>
          </a:xfrm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3068638"/>
            <a:ext cx="2808287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4294967295"/>
          </p:nvPr>
        </p:nvSpPr>
        <p:spPr>
          <a:xfrm>
            <a:off x="0" y="620713"/>
            <a:ext cx="7408863" cy="3883025"/>
          </a:xfrm>
        </p:spPr>
        <p:txBody>
          <a:bodyPr/>
          <a:lstStyle/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Приказ Министерства образования и науки Российской Федерации от 17октября 2013г. №1155 «Об утверждении федерального государственного образовательного стандарта дошкольного образования»,  а также с:  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Федеральным законом от 29декабря 2012г №273-ФЗ «Об образовании в Российской Федерации»;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Приказом Министерства образования и науки Российской Федерации от 30августа 2013г. №1014 «Об утверждении Порядка организации и осуществления образовательной деятельности по основным общеобразовательным программам дошкольного образования»;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приказом Министерства образования и науки Российской Федерации от 17октября 2013г. №1155 «Об утверждении федерального государственного образовательного стандарта дошкольного образования»;</a:t>
            </a:r>
          </a:p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постановлением Главного государственного санитарного врача Российской Федерации от 15 мая 2013года №26 «Об утверждении СанПиН 2.4.1.3049-13 «Санитарно эпидемиологические требования к устройству, содержанию и организации режима работы дошкольных  образовательных организаций».</a:t>
            </a:r>
          </a:p>
          <a:p>
            <a:pPr eaLnBrk="1" hangingPunct="1"/>
            <a:endParaRPr lang="ru-RU" sz="180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5113"/>
            <a:ext cx="3060700" cy="3451225"/>
          </a:xfrm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8263" y="3716338"/>
            <a:ext cx="392430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93663"/>
            <a:ext cx="233997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u="sng" smtClean="0"/>
              <a:t>Физическое направление: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 </a:t>
            </a:r>
            <a:r>
              <a:rPr lang="ru-RU" sz="3600" i="1" smtClean="0"/>
              <a:t>Центр физического развития </a:t>
            </a:r>
          </a:p>
        </p:txBody>
      </p:sp>
      <p:pic>
        <p:nvPicPr>
          <p:cNvPr id="46082" name="Picture 2" descr="F:\DSC0149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2636838"/>
            <a:ext cx="4895850" cy="3417887"/>
          </a:xfrm>
        </p:spPr>
      </p:pic>
      <p:pic>
        <p:nvPicPr>
          <p:cNvPr id="46083" name="Picture 3" descr="F:\PB1605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349500"/>
            <a:ext cx="24479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2844800" cy="5151438"/>
          </a:xfr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484313"/>
            <a:ext cx="3382963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u="sng" dirty="0" smtClean="0"/>
              <a:t>Художественно-</a:t>
            </a:r>
            <a:r>
              <a:rPr lang="ru-RU" sz="3600" i="1" u="sng" dirty="0"/>
              <a:t>э</a:t>
            </a:r>
            <a:r>
              <a:rPr lang="ru-RU" sz="3600" i="1" u="sng" dirty="0" smtClean="0"/>
              <a:t>стетическое направление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Центр </a:t>
            </a:r>
            <a:r>
              <a:rPr lang="ru-RU" sz="3600" i="1" dirty="0"/>
              <a:t>изобразительной деятельности</a:t>
            </a:r>
          </a:p>
        </p:txBody>
      </p:sp>
      <p:pic>
        <p:nvPicPr>
          <p:cNvPr id="49154" name="Picture 2" descr="F:\PB1605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2133600"/>
            <a:ext cx="5184775" cy="374332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125538"/>
            <a:ext cx="6551612" cy="520065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принципы предметно-развивающей    среды</a:t>
            </a:r>
          </a:p>
        </p:txBody>
      </p:sp>
      <p:sp>
        <p:nvSpPr>
          <p:cNvPr id="51202" name="Объект 2"/>
          <p:cNvSpPr>
            <a:spLocks noGrp="1"/>
          </p:cNvSpPr>
          <p:nvPr>
            <p:ph idx="1"/>
          </p:nvPr>
        </p:nvSpPr>
        <p:spPr>
          <a:xfrm>
            <a:off x="871538" y="1844675"/>
            <a:ext cx="7408862" cy="4281488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Информативности, предусматривающего разнообразие тематики материалов и оборудования и активности воспитанников во взаимодействии с предметным окружением;</a:t>
            </a:r>
          </a:p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Вариативности, определяющейся видом ДОУ, содержанием воспитания; </a:t>
            </a:r>
          </a:p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Полифункциональности (мобильного) использования различных составляющих предметно-развивающей среды.</a:t>
            </a:r>
          </a:p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Трансформируемости, обеспечивающего возможность изменения предметно-развивающей среды, позволяющего, по ситуации, вынести на первый план ту или иную функцию пространства.</a:t>
            </a:r>
          </a:p>
          <a:p>
            <a:pPr eaLnBrk="1" hangingPunct="1"/>
            <a:endParaRPr lang="ru-RU" sz="2000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268413"/>
            <a:ext cx="7415213" cy="4689475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821737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sz="3200" b="1" smtClean="0">
                <a:solidFill>
                  <a:schemeClr val="tx1"/>
                </a:solidFill>
              </a:rPr>
              <a:t>Реализация общеобразовательных задач дошкольного образования с привлечением синхронного выравнивания речевого и психического развития детей  с  ОНР. </a:t>
            </a:r>
          </a:p>
        </p:txBody>
      </p:sp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    Цель: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1"/>
          <p:cNvSpPr>
            <a:spLocks noGrp="1"/>
          </p:cNvSpPr>
          <p:nvPr>
            <p:ph idx="1"/>
          </p:nvPr>
        </p:nvSpPr>
        <p:spPr>
          <a:xfrm>
            <a:off x="585788" y="1474788"/>
            <a:ext cx="7408862" cy="345122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Сохранение и укрепление здоровья воспитанников: забота о    здоровье, эмоциональном благополучии каждого ребёнка.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Формирование у детей адекватной уровню общеобразовательной программы целостной картины мира;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формирование основ социальной и жизненной адаптации ребёнка;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в группе атмосферы гуманного и доброжелательного отношения ко всем воспитанникам;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Максимальное использование детских видов деятельности и их интеграции;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15000"/>
              </a:lnSpc>
              <a:spcAft>
                <a:spcPts val="1000"/>
              </a:spcAft>
              <a:buFont typeface="Symbol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Обеспечение равных стартовых возможностей для успешного обучения выпускников ДОУ в школе.</a:t>
            </a:r>
            <a:endParaRPr lang="ru-RU" sz="1800" b="1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buFont typeface="Symbol" pitchFamily="18" charset="2"/>
              <a:buNone/>
            </a:pPr>
            <a:endParaRPr lang="ru-RU" sz="180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mtClean="0"/>
              <a:t>Задачи: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1538" y="1484313"/>
            <a:ext cx="7408862" cy="4641850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</a:t>
            </a:r>
            <a:r>
              <a:rPr lang="ru-RU" sz="2000" b="1" dirty="0">
                <a:solidFill>
                  <a:schemeClr val="tx1"/>
                </a:solidFill>
              </a:rPr>
              <a:t>индивидуализации, учета возможностей, особенностей развития и потребностей каждого ребенка;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</a:t>
            </a:r>
            <a:r>
              <a:rPr lang="ru-RU" sz="2000" b="1" dirty="0">
                <a:solidFill>
                  <a:schemeClr val="tx1"/>
                </a:solidFill>
              </a:rPr>
              <a:t>поддержки детской инициативы  и формирования познавательных интересов каждого ребенка;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•принципы </a:t>
            </a:r>
            <a:r>
              <a:rPr lang="ru-RU" sz="2000" b="1" dirty="0">
                <a:solidFill>
                  <a:schemeClr val="tx1"/>
                </a:solidFill>
              </a:rPr>
              <a:t>интеграции усилий специалистов;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</a:t>
            </a:r>
            <a:r>
              <a:rPr lang="ru-RU" sz="2000" b="1" dirty="0">
                <a:solidFill>
                  <a:schemeClr val="tx1"/>
                </a:solidFill>
              </a:rPr>
              <a:t>конкретности и доступности учебного материала, соответствия требований, методов, приемов и условия образования индивидуальным и возрастным особенностям детей;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</a:t>
            </a:r>
            <a:r>
              <a:rPr lang="ru-RU" sz="2000" b="1" dirty="0">
                <a:solidFill>
                  <a:schemeClr val="tx1"/>
                </a:solidFill>
              </a:rPr>
              <a:t>систематичности и взаимосвязи учебного материала;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</a:t>
            </a:r>
            <a:r>
              <a:rPr lang="ru-RU" sz="2000" b="1" dirty="0">
                <a:solidFill>
                  <a:schemeClr val="tx1"/>
                </a:solidFill>
              </a:rPr>
              <a:t>постепенности подачи учебного материала; 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•принцип  </a:t>
            </a:r>
            <a:r>
              <a:rPr lang="ru-RU" sz="2000" b="1" dirty="0">
                <a:solidFill>
                  <a:schemeClr val="tx1"/>
                </a:solidFill>
              </a:rPr>
              <a:t>возрастного концентрического наращивания информации  комплексно - тематического планирования   всех пяти образовательных областей.</a:t>
            </a:r>
          </a:p>
          <a:p>
            <a:pPr eaLnBrk="1" hangingPunct="1">
              <a:defRPr/>
            </a:pPr>
            <a:endParaRPr lang="ru-RU" sz="2000" dirty="0"/>
          </a:p>
        </p:txBody>
      </p:sp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smtClean="0"/>
              <a:t>Принципы программы</a:t>
            </a:r>
            <a:br>
              <a:rPr lang="ru-RU" smtClean="0"/>
            </a:br>
            <a:endParaRPr lang="ru-RU" sz="40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3200" b="1" dirty="0">
                <a:solidFill>
                  <a:schemeClr val="tx1"/>
                </a:solidFill>
              </a:rPr>
              <a:t>1.Целевой раздел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3200" b="1" dirty="0">
                <a:solidFill>
                  <a:schemeClr val="tx1"/>
                </a:solidFill>
              </a:rPr>
              <a:t>2.Содержательный раздел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r>
              <a:rPr lang="ru-RU" sz="3200" b="1" dirty="0">
                <a:solidFill>
                  <a:schemeClr val="tx1"/>
                </a:solidFill>
              </a:rPr>
              <a:t>3.Организационный радел</a:t>
            </a:r>
          </a:p>
          <a:p>
            <a:pPr eaLnBrk="1" hangingPunct="1"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600" smtClean="0"/>
              <a:t>Программа содержит три основных раздела: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chemeClr val="tx1"/>
                </a:solidFill>
              </a:rPr>
              <a:t>«Следя за детьми, в конечном счёте, мы видим, что путь к правильному воспитанию лежит через организацию среды…» Л.С. Выготский </a:t>
            </a:r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1341438"/>
            <a:ext cx="6696075" cy="4894262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340768"/>
            <a:ext cx="669607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977</TotalTime>
  <Words>479</Words>
  <Application>Microsoft Office PowerPoint</Application>
  <PresentationFormat>Экран (4:3)</PresentationFormat>
  <Paragraphs>54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Волна</vt:lpstr>
      <vt:lpstr>       «Создание условий для организации учебно-воспитательного процесса компенсирующей группы для детей с ОНР»</vt:lpstr>
      <vt:lpstr>Презентация PowerPoint</vt:lpstr>
      <vt:lpstr>Презентация PowerPoint</vt:lpstr>
      <vt:lpstr>      Цель: </vt:lpstr>
      <vt:lpstr>Задачи:</vt:lpstr>
      <vt:lpstr>Принципы программы </vt:lpstr>
      <vt:lpstr>Программа содержит три основных раздела:</vt:lpstr>
      <vt:lpstr> </vt:lpstr>
      <vt:lpstr>Презентация PowerPoint</vt:lpstr>
      <vt:lpstr>«Познавательно-речевое развитие», «Социально-личностное развитие», «Художественно-эстетическое развитие», «Физическое развитие». </vt:lpstr>
      <vt:lpstr>Познавательно-речевое развитие:  Лого – речевой центр </vt:lpstr>
      <vt:lpstr>Центр сенсорного развития</vt:lpstr>
      <vt:lpstr>Презентация PowerPoint</vt:lpstr>
      <vt:lpstr>Презентация PowerPoint</vt:lpstr>
      <vt:lpstr>Наша библиотека</vt:lpstr>
      <vt:lpstr>Презентация PowerPoint</vt:lpstr>
      <vt:lpstr>Образовательный центр</vt:lpstr>
      <vt:lpstr>Презентация PowerPoint</vt:lpstr>
      <vt:lpstr>Математический центр</vt:lpstr>
      <vt:lpstr>Конструктивно-игровой центр</vt:lpstr>
      <vt:lpstr>Презентация PowerPoint</vt:lpstr>
      <vt:lpstr>Центр природы </vt:lpstr>
      <vt:lpstr>Социально-личностное направление: игровой центр для мальчиков </vt:lpstr>
      <vt:lpstr>Презентация PowerPoint</vt:lpstr>
      <vt:lpstr>Игровой центр для девочек</vt:lpstr>
      <vt:lpstr>Презентация PowerPoint</vt:lpstr>
      <vt:lpstr>Центр театрально-музыкального развития</vt:lpstr>
      <vt:lpstr>Презентация PowerPoint</vt:lpstr>
      <vt:lpstr>Центр ручного труда</vt:lpstr>
      <vt:lpstr>Презентация PowerPoint</vt:lpstr>
      <vt:lpstr>Физическое направление:  Центр физического развития </vt:lpstr>
      <vt:lpstr>Презентация PowerPoint</vt:lpstr>
      <vt:lpstr>Художественно-эстетическое направление Центр изобразительной деятельности</vt:lpstr>
      <vt:lpstr>Презентация PowerPoint</vt:lpstr>
      <vt:lpstr>принципы предметно-развивающей    среды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  среда группы «Почемучки»</dc:title>
  <cp:lastModifiedBy>ПОЛЬЗОВАТЕЛЬ</cp:lastModifiedBy>
  <cp:revision>71</cp:revision>
  <dcterms:modified xsi:type="dcterms:W3CDTF">2017-03-08T04:18:18Z</dcterms:modified>
</cp:coreProperties>
</file>