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9" r:id="rId2"/>
    <p:sldId id="256" r:id="rId3"/>
    <p:sldId id="258" r:id="rId4"/>
    <p:sldId id="273" r:id="rId5"/>
    <p:sldId id="257" r:id="rId6"/>
    <p:sldId id="260" r:id="rId7"/>
    <p:sldId id="261" r:id="rId8"/>
    <p:sldId id="262" r:id="rId9"/>
    <p:sldId id="275" r:id="rId10"/>
    <p:sldId id="276" r:id="rId11"/>
    <p:sldId id="274" r:id="rId12"/>
    <p:sldId id="265" r:id="rId13"/>
    <p:sldId id="268" r:id="rId14"/>
    <p:sldId id="269" r:id="rId15"/>
    <p:sldId id="271" r:id="rId16"/>
    <p:sldId id="270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Эксперемент</c:v>
                </c:pt>
                <c:pt idx="1">
                  <c:v>Эксперемент</c:v>
                </c:pt>
                <c:pt idx="2">
                  <c:v>Контроль гр</c:v>
                </c:pt>
                <c:pt idx="3">
                  <c:v>Контроль гр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Эксперемент</c:v>
                </c:pt>
                <c:pt idx="1">
                  <c:v>Эксперемент</c:v>
                </c:pt>
                <c:pt idx="2">
                  <c:v>Контроль гр</c:v>
                </c:pt>
                <c:pt idx="3">
                  <c:v>Контроль гр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Эксперемент</c:v>
                </c:pt>
                <c:pt idx="1">
                  <c:v>Эксперемент</c:v>
                </c:pt>
                <c:pt idx="2">
                  <c:v>Контроль гр</c:v>
                </c:pt>
                <c:pt idx="3">
                  <c:v>Контроль гр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axId val="34171136"/>
        <c:axId val="64086016"/>
      </c:barChart>
      <c:catAx>
        <c:axId val="34171136"/>
        <c:scaling>
          <c:orientation val="minMax"/>
        </c:scaling>
        <c:axPos val="b"/>
        <c:tickLblPos val="nextTo"/>
        <c:crossAx val="64086016"/>
        <c:crosses val="autoZero"/>
        <c:auto val="1"/>
        <c:lblAlgn val="ctr"/>
        <c:lblOffset val="100"/>
      </c:catAx>
      <c:valAx>
        <c:axId val="64086016"/>
        <c:scaling>
          <c:orientation val="minMax"/>
        </c:scaling>
        <c:axPos val="l"/>
        <c:majorGridlines/>
        <c:numFmt formatCode="General" sourceLinked="1"/>
        <c:tickLblPos val="nextTo"/>
        <c:crossAx val="34171136"/>
        <c:crosses val="autoZero"/>
        <c:crossBetween val="between"/>
      </c:valAx>
    </c:plotArea>
    <c:plotVisOnly val="1"/>
    <c:dispBlanksAs val="gap"/>
  </c:chart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2"/>
            <c:spPr>
              <a:solidFill>
                <a:srgbClr val="002060"/>
              </a:solidFill>
            </c:spPr>
          </c:dPt>
          <c:dPt>
            <c:idx val="3"/>
            <c:spPr>
              <a:solidFill>
                <a:srgbClr val="FF0000"/>
              </a:solidFill>
            </c:spPr>
          </c:dPt>
          <c:cat>
            <c:strRef>
              <c:f>Лист1!$A$2:$A$5</c:f>
              <c:strCache>
                <c:ptCount val="4"/>
                <c:pt idx="0">
                  <c:v>Кв. 1</c:v>
                </c:pt>
                <c:pt idx="1">
                  <c:v>Кв. 2</c:v>
                </c:pt>
                <c:pt idx="2">
                  <c:v>Кв. 3</c:v>
                </c:pt>
                <c:pt idx="3">
                  <c:v>Кв. 4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0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</c:pie3DChart>
    </c:plotArea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05.02.2016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05.02.2016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05.02.2016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05.02.2016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05.02.2016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05.02.2016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05.02.2016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28604"/>
            <a:ext cx="7801004" cy="285752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FF00"/>
                </a:solidFill>
              </a:rPr>
              <a:t>Развитие связной речи детей старшего дошкольного возраста в системе сюжетно- ролевых  игр</a:t>
            </a:r>
            <a:r>
              <a:rPr lang="ru-RU" b="1" dirty="0" smtClean="0"/>
              <a:t>.                    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/>
            </a:r>
            <a:b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071810"/>
            <a:ext cx="8229600" cy="3054353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                   Работу выполнила</a:t>
            </a:r>
          </a:p>
          <a:p>
            <a:pPr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                    </a:t>
            </a:r>
          </a:p>
          <a:p>
            <a:pPr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               </a:t>
            </a: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Галимуллина</a:t>
            </a: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Раиля</a:t>
            </a: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</a:t>
            </a:r>
          </a:p>
          <a:p>
            <a:pPr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                   </a:t>
            </a: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ru-RU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                 </a:t>
            </a:r>
            <a:endParaRPr lang="ru-RU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1400" dirty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Низкий- 25%; Средней- 40%; Высокий- 33.9 </a:t>
            </a:r>
            <a:r>
              <a:rPr lang="ru-RU" sz="3200" dirty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%</a:t>
            </a:r>
            <a:r>
              <a:rPr lang="ru-RU" sz="3200" dirty="0">
                <a:solidFill>
                  <a:srgbClr val="69676D"/>
                </a:solidFill>
                <a:effectLst/>
              </a:rPr>
              <a:t/>
            </a:r>
            <a:br>
              <a:rPr lang="ru-RU" sz="3200" dirty="0">
                <a:solidFill>
                  <a:srgbClr val="69676D"/>
                </a:solidFill>
                <a:effectLst/>
              </a:rPr>
            </a:br>
            <a:r>
              <a:rPr lang="ru-RU" sz="1800" dirty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Результаты исследования уровня развития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определиние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 умение составлять связный рассказ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17117629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620688"/>
            <a:ext cx="8686800" cy="955576"/>
          </a:xfrm>
        </p:spPr>
        <p:txBody>
          <a:bodyPr>
            <a:normAutofit fontScale="90000"/>
          </a:bodyPr>
          <a:lstStyle/>
          <a:p>
            <a:pPr algn="just">
              <a:lnSpc>
                <a:spcPct val="150000"/>
              </a:lnSpc>
            </a:pPr>
            <a:r>
              <a:rPr lang="ru-RU" sz="2000" dirty="0">
                <a:effectLst/>
                <a:latin typeface="Times New Roman"/>
                <a:ea typeface="Times New Roman"/>
              </a:rPr>
              <a:t>Высшие уровня развития- 26.5%,(средние) уровня-47%,(низкие) уровня-26.5 % Результаты исследования уровня о</a:t>
            </a:r>
            <a:r>
              <a:rPr lang="en-US" sz="2000" dirty="0">
                <a:effectLst/>
                <a:latin typeface="Times New Roman"/>
                <a:ea typeface="Times New Roman"/>
              </a:rPr>
              <a:t>p</a:t>
            </a:r>
            <a:r>
              <a:rPr lang="ru-RU" sz="2000" dirty="0" err="1">
                <a:effectLst/>
                <a:latin typeface="Times New Roman"/>
                <a:ea typeface="Times New Roman"/>
              </a:rPr>
              <a:t>ганизацией</a:t>
            </a:r>
            <a:r>
              <a:rPr lang="ru-RU" sz="2000" dirty="0">
                <a:effectLst/>
                <a:latin typeface="Times New Roman"/>
                <a:ea typeface="Times New Roman"/>
              </a:rPr>
              <a:t> игровой деятельности детей в старшей группе.</a:t>
            </a:r>
            <a:r>
              <a:rPr lang="ru-RU" sz="2000" dirty="0">
                <a:effectLst/>
              </a:rPr>
              <a:t/>
            </a:r>
            <a:br>
              <a:rPr lang="ru-RU" sz="2000" dirty="0">
                <a:effectLst/>
              </a:rPr>
            </a:br>
            <a:endParaRPr lang="ru-RU" sz="2000" dirty="0">
              <a:effectLst/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653725103"/>
              </p:ext>
            </p:extLst>
          </p:nvPr>
        </p:nvGraphicFramePr>
        <p:xfrm>
          <a:off x="179512" y="1700808"/>
          <a:ext cx="8686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25012990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/>
              <a:t>Сравнительный анализ результатов исследования по развитию  речи детей экспериментальной и контрольной групп.</a:t>
            </a:r>
            <a:endParaRPr lang="ru-RU" sz="2400" dirty="0"/>
          </a:p>
        </p:txBody>
      </p:sp>
      <p:pic>
        <p:nvPicPr>
          <p:cNvPr id="4" name="Содержимое 3" descr="C:\Users\Радиф\Desktop\Диограмма\ZPR_clip_image004.gif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1428736"/>
            <a:ext cx="7858180" cy="49411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92D050"/>
                </a:solidFill>
              </a:rPr>
              <a:t>Проявления творчества в игре</a:t>
            </a:r>
            <a:endParaRPr lang="ru-RU" dirty="0">
              <a:solidFill>
                <a:srgbClr val="92D050"/>
              </a:solidFill>
            </a:endParaRPr>
          </a:p>
        </p:txBody>
      </p:sp>
      <p:pic>
        <p:nvPicPr>
          <p:cNvPr id="4" name="Содержимое 3" descr="http://www.bestreferat.ru/images/paper/86/55/7855586.pn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1428736"/>
            <a:ext cx="7929618" cy="5072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http://www.bestreferat.ru/images/paper/87/55/7855587.pn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642918"/>
            <a:ext cx="8215370" cy="5786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 smtClean="0"/>
              <a:t>Анализ эффективности предложенной системы занятий в обучении дошкольников с сюжетно - ролевой игр связной речи.</a:t>
            </a:r>
            <a:r>
              <a:rPr lang="ru-RU" sz="2800" dirty="0" smtClean="0"/>
              <a:t> </a:t>
            </a:r>
            <a:endParaRPr lang="ru-RU" sz="2800" dirty="0"/>
          </a:p>
        </p:txBody>
      </p:sp>
      <p:pic>
        <p:nvPicPr>
          <p:cNvPr id="4" name="Содержимое 3" descr="http://www.bestreferat.ru/images/paper/89/55/7855589.pn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1655238"/>
            <a:ext cx="8286807" cy="48455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28660"/>
          </a:xfrm>
        </p:spPr>
        <p:txBody>
          <a:bodyPr/>
          <a:lstStyle/>
          <a:p>
            <a:r>
              <a:rPr lang="ru-RU" dirty="0" smtClean="0"/>
              <a:t>ЗАКЛЮЧЕНИЕ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428736"/>
            <a:ext cx="8686800" cy="4651389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Основным содержанием игры в процессе обучения становится выполнение роли, передающей характер отношений к другим участникам игры. </a:t>
            </a:r>
          </a:p>
          <a:p>
            <a:r>
              <a:rPr lang="ru-RU" dirty="0" smtClean="0"/>
              <a:t>Роли четко обозначены, и дети называют их до начала игры. </a:t>
            </a:r>
          </a:p>
          <a:p>
            <a:r>
              <a:rPr lang="ru-RU" dirty="0" smtClean="0"/>
              <a:t>Появляется ролевая речь, обращенная к партнёру по игре. </a:t>
            </a:r>
          </a:p>
          <a:p>
            <a:r>
              <a:rPr lang="ru-RU" dirty="0" smtClean="0"/>
              <a:t> Начинает вычленяется правило поведения, которому дети подчиняют свои действия. Игрушки и предметы подбираются в соответствии с ролью.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sz="4800" dirty="0" smtClean="0"/>
          </a:p>
          <a:p>
            <a:endParaRPr lang="ru-RU" sz="4800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ru-RU" sz="4800" smtClean="0">
                <a:solidFill>
                  <a:srgbClr val="FFFF00"/>
                </a:solidFill>
              </a:rPr>
              <a:t>           СПАСИБО ЗА        ВНИМАНИЕ </a:t>
            </a:r>
            <a:endParaRPr lang="ru-RU" sz="4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57167"/>
            <a:ext cx="7772400" cy="1357322"/>
          </a:xfrm>
        </p:spPr>
        <p:txBody>
          <a:bodyPr/>
          <a:lstStyle/>
          <a:p>
            <a:r>
              <a:rPr lang="ru-RU" b="1" dirty="0" smtClean="0"/>
              <a:t>     Актуальность исследования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1428736"/>
            <a:ext cx="8143932" cy="5143536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Дошкольный возраст - это период активного усвоения ребенком разговорного языка, становления и развития всех сторон речи.</a:t>
            </a:r>
          </a:p>
          <a:p>
            <a:r>
              <a:rPr lang="ru-RU" dirty="0" smtClean="0"/>
              <a:t>Игра, несомненно, является ведущим видом деятельности дошкольника. Именно через игру ребёнок познаёт мир, готовится к взрослой жизни. Одновременно, игра является основой творческого развития ребёнка, развития умения соотнесения творческих навыков и реальной жизни. В игре находят выражение основные потребности ребенка-дошкольника. Прежде всего, как уже говорилось выше, ребенку свойственно стремление к самостоятельности, активному участию в жизни взрослых. В игре ребенок берет на себя роль, стремясь подражать тем взрослым, образы которых сохранились в его опыте. Играя, ребенок действует самостоятельно, свободно выражая свои желания, представления, чувства.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Задачи исследования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Определить роль игры в психическом развитии детей дошкольного возраста;</a:t>
            </a:r>
          </a:p>
          <a:p>
            <a:r>
              <a:rPr lang="ru-RU" dirty="0" smtClean="0"/>
              <a:t> Изучить особенности развития речи детей дошкольного возраста;</a:t>
            </a:r>
          </a:p>
          <a:p>
            <a:r>
              <a:rPr lang="ru-RU" dirty="0" smtClean="0"/>
              <a:t> Определить значение и виды сюжетно-ролевых игр;</a:t>
            </a:r>
          </a:p>
          <a:p>
            <a:r>
              <a:rPr lang="ru-RU" dirty="0" smtClean="0"/>
              <a:t>. </a:t>
            </a:r>
            <a:r>
              <a:rPr lang="ru-RU" dirty="0" err="1" smtClean="0"/>
              <a:t>Опробировать</a:t>
            </a:r>
            <a:r>
              <a:rPr lang="ru-RU" dirty="0" smtClean="0"/>
              <a:t> методы использования сюжетно-ролевых игр в развитии речи детей;</a:t>
            </a:r>
          </a:p>
          <a:p>
            <a:r>
              <a:rPr lang="ru-RU" dirty="0" smtClean="0"/>
              <a:t> Представить  методические рекомендации по использованию сюжетных игр в ДОУ.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404664"/>
            <a:ext cx="8686800" cy="6048672"/>
          </a:xfrm>
        </p:spPr>
        <p:txBody>
          <a:bodyPr>
            <a:normAutofit fontScale="62500" lnSpcReduction="20000"/>
          </a:bodyPr>
          <a:lstStyle/>
          <a:p>
            <a:pPr algn="just">
              <a:lnSpc>
                <a:spcPct val="150000"/>
              </a:lnSpc>
              <a:spcBef>
                <a:spcPts val="840"/>
              </a:spcBef>
              <a:spcAft>
                <a:spcPts val="0"/>
              </a:spcAft>
            </a:pP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</a:rPr>
              <a:t>Объект исследования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: процесс развития речи детей дошкольного возраста.</a:t>
            </a:r>
            <a:endParaRPr lang="ru-RU" dirty="0"/>
          </a:p>
          <a:p>
            <a:pPr algn="just">
              <a:lnSpc>
                <a:spcPct val="150000"/>
              </a:lnSpc>
              <a:spcBef>
                <a:spcPts val="840"/>
              </a:spcBef>
              <a:spcAft>
                <a:spcPts val="0"/>
              </a:spcAft>
            </a:pP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</a:rPr>
              <a:t>   Предмет исследования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: сюжетно-ролевые игры как средство развития исследования речи детей дошкольное возрасте.</a:t>
            </a:r>
            <a:endParaRPr lang="ru-RU" dirty="0"/>
          </a:p>
          <a:p>
            <a:pPr algn="just">
              <a:lnSpc>
                <a:spcPct val="150000"/>
              </a:lnSpc>
            </a:pP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</a:rPr>
              <a:t>      Гипотеза: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 Работа по развитию связной речи дошкольников будет более эффективной если:</a:t>
            </a:r>
            <a:endParaRPr lang="ru-RU" dirty="0"/>
          </a:p>
          <a:p>
            <a:pPr algn="just">
              <a:lnSpc>
                <a:spcPct val="150000"/>
              </a:lnSpc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- использовать сюжетно-ролевые игры;</a:t>
            </a:r>
            <a:endParaRPr lang="ru-RU" dirty="0"/>
          </a:p>
          <a:p>
            <a:pPr algn="just">
              <a:lnSpc>
                <a:spcPct val="150000"/>
              </a:lnSpc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- при организации сюжетно-ролевых игр учитываются индивидуальные особенности развития каждого ребенка;</a:t>
            </a:r>
            <a:endParaRPr lang="ru-RU" dirty="0"/>
          </a:p>
          <a:p>
            <a:pPr algn="just">
              <a:lnSpc>
                <a:spcPct val="150000"/>
              </a:lnSpc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- воспитатель постоянно в системе, с постепенным усложнением задач, будет организовывать сюжетно-ролевые игры, и включать в них всех детей, распределяя роли в соответствии с их интересами и индивидуальными возможностями. </a:t>
            </a:r>
            <a:endParaRPr lang="ru-RU" dirty="0">
              <a:effectLst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943899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Методы и методики исследования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  <a:defRPr/>
            </a:pPr>
            <a:r>
              <a:rPr lang="ru-RU" b="1" dirty="0" smtClean="0"/>
              <a:t>Методы:</a:t>
            </a:r>
          </a:p>
          <a:p>
            <a:pPr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dirty="0" smtClean="0"/>
              <a:t>теоретический анализ литературных источников по исследуемой проблеме;</a:t>
            </a:r>
          </a:p>
          <a:p>
            <a:pPr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dirty="0" smtClean="0"/>
              <a:t>наблюдение, беседа, тестирование;</a:t>
            </a:r>
          </a:p>
          <a:p>
            <a:pPr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dirty="0" smtClean="0"/>
              <a:t>констатирующий и формирующий эксперимент, статистическая обработка данных.</a:t>
            </a:r>
          </a:p>
          <a:p>
            <a:pPr>
              <a:buNone/>
              <a:defRPr/>
            </a:pPr>
            <a:r>
              <a:rPr lang="ru-RU" b="1" dirty="0" smtClean="0"/>
              <a:t>	Методики:</a:t>
            </a:r>
            <a:endParaRPr lang="ru-RU" dirty="0" smtClean="0"/>
          </a:p>
          <a:p>
            <a:pPr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dirty="0" smtClean="0"/>
              <a:t>Определение объема зрительной памяти.</a:t>
            </a:r>
          </a:p>
          <a:p>
            <a:pPr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dirty="0" smtClean="0"/>
              <a:t> Прогрессивные матрицы </a:t>
            </a:r>
            <a:r>
              <a:rPr lang="ru-RU" dirty="0" err="1" smtClean="0"/>
              <a:t>Равена</a:t>
            </a:r>
            <a:endParaRPr lang="ru-RU" dirty="0" smtClean="0"/>
          </a:p>
          <a:p>
            <a:pPr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dirty="0" smtClean="0"/>
              <a:t> Анкетирование воспитателей.</a:t>
            </a:r>
          </a:p>
          <a:p>
            <a:pPr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4.  </a:t>
            </a:r>
            <a:r>
              <a:rPr lang="ru-RU" dirty="0" smtClean="0"/>
              <a:t>Анкетирование родителей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ВИДЫ ДЕЯТЕЛЬНОСТИ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Различают три генетически сменяющих друг друга и сосуществующих на протяжении всего жизненного пути вида деятельности: игру, учение и труд. Они различаются по конечным результатам (продукту деятельности), по организации, по особенностям мотивации.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Экспериментальное изучение влияния игры на развитие личности дошкольника</a:t>
            </a:r>
            <a:r>
              <a:rPr lang="ru-RU" sz="2800" b="1" dirty="0" smtClean="0"/>
              <a:t>. 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Экспериментальное исследование проводилось на базе муниципального дошкольного образовательного учреждения </a:t>
            </a:r>
            <a:r>
              <a:rPr lang="ru-RU" dirty="0" err="1" smtClean="0"/>
              <a:t>Большешинарский</a:t>
            </a:r>
            <a:r>
              <a:rPr lang="ru-RU" dirty="0" smtClean="0"/>
              <a:t> детской сад «</a:t>
            </a:r>
            <a:r>
              <a:rPr lang="ru-RU" dirty="0" err="1" smtClean="0"/>
              <a:t>Эллуки</a:t>
            </a:r>
            <a:r>
              <a:rPr lang="ru-RU" dirty="0" smtClean="0"/>
              <a:t>»  </a:t>
            </a:r>
            <a:r>
              <a:rPr lang="ru-RU" dirty="0" err="1" smtClean="0"/>
              <a:t>Сабинского</a:t>
            </a:r>
            <a:r>
              <a:rPr lang="ru-RU" dirty="0" smtClean="0"/>
              <a:t> муниципального района Р.Т. Экспериментальное исследование проводилась в два этапа констатирующий; контрольный. От 15 ноября, до 15 декабря.</a:t>
            </a:r>
          </a:p>
          <a:p>
            <a:r>
              <a:rPr lang="ru-RU" dirty="0" smtClean="0"/>
              <a:t>В эксперименте приняли участие 30 детей, в возрасте 5-6 лет, составляющие контрольную и экспериментальную группу исследования.</a:t>
            </a:r>
          </a:p>
          <a:p>
            <a:r>
              <a:rPr lang="ru-RU" dirty="0" smtClean="0"/>
              <a:t>Выявление уровня </a:t>
            </a:r>
            <a:r>
              <a:rPr lang="ru-RU" dirty="0" err="1" smtClean="0"/>
              <a:t>сформированности</a:t>
            </a:r>
            <a:r>
              <a:rPr lang="ru-RU" dirty="0" smtClean="0"/>
              <a:t> игровых навыков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B0F0"/>
                </a:solidFill>
              </a:rPr>
              <a:t>Цель и задача экспериментальное изучение</a:t>
            </a:r>
            <a:r>
              <a:rPr lang="ru-RU" sz="2800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ru-RU" b="1" dirty="0" smtClean="0">
                <a:solidFill>
                  <a:srgbClr val="FF0000"/>
                </a:solidFill>
              </a:rPr>
              <a:t>Цель:</a:t>
            </a:r>
            <a:r>
              <a:rPr lang="ru-RU" dirty="0" smtClean="0">
                <a:solidFill>
                  <a:srgbClr val="FF0000"/>
                </a:solidFill>
              </a:rPr>
              <a:t> определить уровень </a:t>
            </a:r>
            <a:r>
              <a:rPr lang="ru-RU" dirty="0" err="1" smtClean="0">
                <a:solidFill>
                  <a:srgbClr val="FF0000"/>
                </a:solidFill>
              </a:rPr>
              <a:t>сформированности</a:t>
            </a:r>
            <a:r>
              <a:rPr lang="ru-RU" dirty="0" smtClean="0">
                <a:solidFill>
                  <a:srgbClr val="FF0000"/>
                </a:solidFill>
              </a:rPr>
              <a:t> игровых навыков у детей старшей группы.</a:t>
            </a:r>
          </a:p>
          <a:p>
            <a:pPr algn="just"/>
            <a:r>
              <a:rPr lang="ru-RU" b="1" dirty="0" smtClean="0">
                <a:solidFill>
                  <a:srgbClr val="FF0000"/>
                </a:solidFill>
              </a:rPr>
              <a:t>Задачи:</a:t>
            </a:r>
            <a:endParaRPr lang="ru-RU" dirty="0" smtClean="0">
              <a:solidFill>
                <a:srgbClr val="FF0000"/>
              </a:solidFill>
            </a:endParaRPr>
          </a:p>
          <a:p>
            <a:pPr algn="just"/>
            <a:r>
              <a:rPr lang="ru-RU" dirty="0" smtClean="0">
                <a:solidFill>
                  <a:srgbClr val="FF0000"/>
                </a:solidFill>
              </a:rPr>
              <a:t>Подобрать необходимый диагностируемый </a:t>
            </a:r>
            <a:r>
              <a:rPr lang="ru-RU" dirty="0" err="1" smtClean="0">
                <a:solidFill>
                  <a:srgbClr val="FF0000"/>
                </a:solidFill>
              </a:rPr>
              <a:t>материал.Провести</a:t>
            </a:r>
            <a:r>
              <a:rPr lang="ru-RU" dirty="0" smtClean="0">
                <a:solidFill>
                  <a:srgbClr val="FF0000"/>
                </a:solidFill>
              </a:rPr>
              <a:t> диагностику уровня </a:t>
            </a:r>
            <a:r>
              <a:rPr lang="ru-RU" dirty="0" err="1" smtClean="0">
                <a:solidFill>
                  <a:srgbClr val="FF0000"/>
                </a:solidFill>
              </a:rPr>
              <a:t>сформированности</a:t>
            </a:r>
            <a:r>
              <a:rPr lang="ru-RU" dirty="0" smtClean="0">
                <a:solidFill>
                  <a:srgbClr val="FF0000"/>
                </a:solidFill>
              </a:rPr>
              <a:t> игровых навыков у детей старшой группы .</a:t>
            </a:r>
          </a:p>
          <a:p>
            <a:pPr algn="just"/>
            <a:r>
              <a:rPr lang="ru-RU" dirty="0" smtClean="0">
                <a:solidFill>
                  <a:srgbClr val="FF0000"/>
                </a:solidFill>
              </a:rPr>
              <a:t>Проанализировать полученные результаты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dirty="0" smtClean="0"/>
              <a:t>Диагностика уровня развития дошкольников на констатирующем этапе эксперимента</a:t>
            </a:r>
            <a:r>
              <a:rPr lang="ru-RU" b="1" dirty="0" smtClean="0"/>
              <a:t>.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Для проведения констатирующего эксперимента мы взяли две группы детей контрольную и экспериментальную.</a:t>
            </a:r>
          </a:p>
          <a:p>
            <a:r>
              <a:rPr lang="ru-RU" dirty="0" smtClean="0"/>
              <a:t>В основу проведения нижеописанных методик были положены следующие параметры измерения уровня речевого развития детей:</a:t>
            </a:r>
          </a:p>
          <a:p>
            <a:r>
              <a:rPr lang="ru-RU" dirty="0" smtClean="0"/>
              <a:t>- выявление объема активного словаря,</a:t>
            </a:r>
          </a:p>
          <a:p>
            <a:r>
              <a:rPr lang="ru-RU" dirty="0" smtClean="0"/>
              <a:t>- выявление состояния звукопроизношения,</a:t>
            </a:r>
          </a:p>
          <a:p>
            <a:r>
              <a:rPr lang="ru-RU" dirty="0" smtClean="0"/>
              <a:t>-выявление состояния контекстной речи,</a:t>
            </a:r>
          </a:p>
          <a:p>
            <a:r>
              <a:rPr lang="ru-RU" dirty="0" smtClean="0"/>
              <a:t>- выявление состояния умение вступать в диалог 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880662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176</TotalTime>
  <Words>668</Words>
  <Application>Microsoft Office PowerPoint</Application>
  <PresentationFormat>Экран (4:3)</PresentationFormat>
  <Paragraphs>62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Трек</vt:lpstr>
      <vt:lpstr>Развитие связной речи детей старшего дошкольного возраста в системе сюжетно- ролевых  игр.                       </vt:lpstr>
      <vt:lpstr>     Актуальность исследования </vt:lpstr>
      <vt:lpstr>              Задачи исследования</vt:lpstr>
      <vt:lpstr>Слайд 4</vt:lpstr>
      <vt:lpstr>  Методы и методики исследования</vt:lpstr>
      <vt:lpstr>           ВИДЫ ДЕЯТЕЛЬНОСТИ</vt:lpstr>
      <vt:lpstr>Экспериментальное изучение влияния игры на развитие личности дошкольника. </vt:lpstr>
      <vt:lpstr>Цель и задача экспериментальное изучение </vt:lpstr>
      <vt:lpstr>Диагностика уровня развития дошкольников на констатирующем этапе эксперимента. </vt:lpstr>
      <vt:lpstr>Низкий- 25%; Средней- 40%; Высокий- 33.9 % Результаты исследования уровня развития определиние умение составлять связный рассказ</vt:lpstr>
      <vt:lpstr>Высшие уровня развития- 26.5%,(средние) уровня-47%,(низкие) уровня-26.5 % Результаты исследования уровня оpганизацией игровой деятельности детей в старшей группе. </vt:lpstr>
      <vt:lpstr>Сравнительный анализ результатов исследования по развитию  речи детей экспериментальной и контрольной групп.</vt:lpstr>
      <vt:lpstr>Проявления творчества в игре</vt:lpstr>
      <vt:lpstr>Слайд 14</vt:lpstr>
      <vt:lpstr>Анализ эффективности предложенной системы занятий в обучении дошкольников с сюжетно - ролевой игр связной речи. </vt:lpstr>
      <vt:lpstr>ЗАКЛЮЧЕНИЕ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Развитие связной речи детей старшего дошкольного возраста в системе сюжетно- ролевых  игр.                       </dc:title>
  <dc:creator>1</dc:creator>
  <cp:lastModifiedBy>XTreme.ws</cp:lastModifiedBy>
  <cp:revision>19</cp:revision>
  <dcterms:created xsi:type="dcterms:W3CDTF">2014-05-17T10:10:55Z</dcterms:created>
  <dcterms:modified xsi:type="dcterms:W3CDTF">2016-02-05T15:25:18Z</dcterms:modified>
</cp:coreProperties>
</file>