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7"/>
  </p:notesMasterIdLst>
  <p:sldIdLst>
    <p:sldId id="256" r:id="rId2"/>
    <p:sldId id="318" r:id="rId3"/>
    <p:sldId id="319" r:id="rId4"/>
    <p:sldId id="320" r:id="rId5"/>
    <p:sldId id="321" r:id="rId6"/>
    <p:sldId id="322" r:id="rId7"/>
    <p:sldId id="323" r:id="rId8"/>
    <p:sldId id="324" r:id="rId9"/>
    <p:sldId id="325" r:id="rId10"/>
    <p:sldId id="257" r:id="rId11"/>
    <p:sldId id="278" r:id="rId12"/>
    <p:sldId id="326" r:id="rId13"/>
    <p:sldId id="328" r:id="rId14"/>
    <p:sldId id="330" r:id="rId15"/>
    <p:sldId id="33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969F"/>
    <a:srgbClr val="DDABCB"/>
    <a:srgbClr val="C50BA2"/>
    <a:srgbClr val="6600CC"/>
    <a:srgbClr val="C6D9B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2094" y="-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97E8A-B28C-468B-A587-BDDF1965F31A}" type="datetimeFigureOut">
              <a:rPr lang="ru-RU" smtClean="0"/>
              <a:pPr/>
              <a:t>27.04.2017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F971BA-7947-4FE0-82C6-DF345CC4F6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8A35B-316A-4585-A427-5EC9A1B5162A}" type="datetimeFigureOut">
              <a:rPr lang="ru-RU" smtClean="0"/>
              <a:pPr/>
              <a:t>27.04.2017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2D1A-B5E8-4A10-AB94-44CD7D7883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8A35B-316A-4585-A427-5EC9A1B5162A}" type="datetimeFigureOut">
              <a:rPr lang="ru-RU" smtClean="0"/>
              <a:pPr/>
              <a:t>27.04.2017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2D1A-B5E8-4A10-AB94-44CD7D7883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8A35B-316A-4585-A427-5EC9A1B5162A}" type="datetimeFigureOut">
              <a:rPr lang="ru-RU" smtClean="0"/>
              <a:pPr/>
              <a:t>27.04.2017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2D1A-B5E8-4A10-AB94-44CD7D7883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8A35B-316A-4585-A427-5EC9A1B5162A}" type="datetimeFigureOut">
              <a:rPr lang="ru-RU" smtClean="0"/>
              <a:pPr/>
              <a:t>27.04.2017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2D1A-B5E8-4A10-AB94-44CD7D7883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8A35B-316A-4585-A427-5EC9A1B5162A}" type="datetimeFigureOut">
              <a:rPr lang="ru-RU" smtClean="0"/>
              <a:pPr/>
              <a:t>27.04.2017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2D1A-B5E8-4A10-AB94-44CD7D7883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8A35B-316A-4585-A427-5EC9A1B5162A}" type="datetimeFigureOut">
              <a:rPr lang="ru-RU" smtClean="0"/>
              <a:pPr/>
              <a:t>27.04.2017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2D1A-B5E8-4A10-AB94-44CD7D7883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8A35B-316A-4585-A427-5EC9A1B5162A}" type="datetimeFigureOut">
              <a:rPr lang="ru-RU" smtClean="0"/>
              <a:pPr/>
              <a:t>27.04.2017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2D1A-B5E8-4A10-AB94-44CD7D7883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8A35B-316A-4585-A427-5EC9A1B5162A}" type="datetimeFigureOut">
              <a:rPr lang="ru-RU" smtClean="0"/>
              <a:pPr/>
              <a:t>27.04.2017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2D1A-B5E8-4A10-AB94-44CD7D7883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8A35B-316A-4585-A427-5EC9A1B5162A}" type="datetimeFigureOut">
              <a:rPr lang="ru-RU" smtClean="0"/>
              <a:pPr/>
              <a:t>27.04.2017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2D1A-B5E8-4A10-AB94-44CD7D7883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8A35B-316A-4585-A427-5EC9A1B5162A}" type="datetimeFigureOut">
              <a:rPr lang="ru-RU" smtClean="0"/>
              <a:pPr/>
              <a:t>27.04.2017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2D1A-B5E8-4A10-AB94-44CD7D7883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8A35B-316A-4585-A427-5EC9A1B5162A}" type="datetimeFigureOut">
              <a:rPr lang="ru-RU" smtClean="0"/>
              <a:pPr/>
              <a:t>27.04.2017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2D1A-B5E8-4A10-AB94-44CD7D7883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50BA2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8A35B-316A-4585-A427-5EC9A1B5162A}" type="datetimeFigureOut">
              <a:rPr lang="ru-RU" smtClean="0"/>
              <a:pPr/>
              <a:t>27.04.2017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A2D1A-B5E8-4A10-AB94-44CD7D78833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-315416"/>
            <a:ext cx="8208912" cy="1672168"/>
          </a:xfrm>
        </p:spPr>
        <p:txBody>
          <a:bodyPr>
            <a:normAutofit/>
          </a:bodyPr>
          <a:lstStyle/>
          <a:p>
            <a:pPr algn="l"/>
            <a:r>
              <a:rPr lang="ru-RU" sz="1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Муниципальное  Дошкольное Образовательное  Учреждение                                                             Детский  сад   </a:t>
            </a:r>
            <a:r>
              <a:rPr lang="ru-RU" sz="1400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общеразвивающего</a:t>
            </a:r>
            <a:r>
              <a:rPr lang="ru-RU" sz="1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вида  N 7 « Радуга»</a:t>
            </a:r>
            <a:r>
              <a:rPr lang="ru-RU" sz="1400" b="1" i="1" dirty="0" smtClean="0">
                <a:solidFill>
                  <a:srgbClr val="7030A0"/>
                </a:solidFill>
                <a:effectLst/>
                <a:latin typeface="Georgia" pitchFamily="18" charset="0"/>
              </a:rPr>
              <a:t/>
            </a:r>
            <a:br>
              <a:rPr lang="ru-RU" sz="1400" b="1" i="1" dirty="0" smtClean="0">
                <a:solidFill>
                  <a:srgbClr val="7030A0"/>
                </a:solidFill>
                <a:effectLst/>
                <a:latin typeface="Georgia" pitchFamily="18" charset="0"/>
              </a:rPr>
            </a:br>
            <a:endParaRPr lang="ru-RU" sz="1400" b="1" i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764704"/>
            <a:ext cx="7200800" cy="5544616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ru-RU" b="1" dirty="0" smtClean="0">
                <a:solidFill>
                  <a:schemeClr val="tx1"/>
                </a:solidFill>
              </a:rPr>
              <a:t> </a:t>
            </a:r>
          </a:p>
          <a:p>
            <a:pPr algn="l">
              <a:lnSpc>
                <a:spcPct val="170000"/>
              </a:lnSpc>
            </a:pP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Совершенствование взаимодействия</a:t>
            </a:r>
          </a:p>
          <a:p>
            <a:pPr algn="l">
              <a:lnSpc>
                <a:spcPct val="170000"/>
              </a:lnSpc>
            </a:pP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коллектива ДОУ и семьи с целью эффективного    </a:t>
            </a:r>
          </a:p>
          <a:p>
            <a:pPr algn="l">
              <a:lnSpc>
                <a:spcPct val="170000"/>
              </a:lnSpc>
            </a:pP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решения  задач физического воспитания и </a:t>
            </a:r>
          </a:p>
          <a:p>
            <a:pPr algn="l">
              <a:lnSpc>
                <a:spcPct val="170000"/>
              </a:lnSpc>
            </a:pP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оздоровления воспитанников,</a:t>
            </a:r>
          </a:p>
          <a:p>
            <a:pPr algn="l">
              <a:lnSpc>
                <a:spcPct val="170000"/>
              </a:lnSpc>
            </a:pP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поиска оптимальных форм работы с родителями</a:t>
            </a:r>
            <a:endParaRPr lang="ru-RU" sz="9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9600" b="1" i="1" dirty="0" smtClean="0">
              <a:solidFill>
                <a:srgbClr val="002060"/>
              </a:solidFill>
              <a:latin typeface="Georgia" pitchFamily="18" charset="0"/>
            </a:endParaRPr>
          </a:p>
          <a:p>
            <a:pPr algn="r" fontAlgn="auto">
              <a:spcAft>
                <a:spcPts val="0"/>
              </a:spcAft>
              <a:defRPr/>
            </a:pPr>
            <a:r>
              <a:rPr lang="ru-RU" sz="7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Times New Roman" panose="02020603050405020304" pitchFamily="18" charset="0"/>
              </a:rPr>
              <a:t>МДОУ № 7 </a:t>
            </a:r>
            <a:endParaRPr lang="ru-RU" sz="7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fontAlgn="auto">
              <a:spcAft>
                <a:spcPts val="0"/>
              </a:spcAft>
              <a:defRPr/>
            </a:pPr>
            <a:r>
              <a:rPr lang="ru-RU" sz="7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Старший воспитатель</a:t>
            </a:r>
          </a:p>
          <a:p>
            <a:pPr algn="r" fontAlgn="auto">
              <a:spcAft>
                <a:spcPts val="0"/>
              </a:spcAft>
              <a:defRPr/>
            </a:pPr>
            <a:r>
              <a:rPr lang="ru-RU" sz="7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Гаврилова И.С.</a:t>
            </a:r>
          </a:p>
          <a:p>
            <a:endParaRPr lang="ru-RU" sz="112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Georgia" pitchFamily="18" charset="0"/>
            </a:endParaRPr>
          </a:p>
          <a:p>
            <a:r>
              <a:rPr lang="ru-RU" sz="6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Тейково, 2016</a:t>
            </a:r>
            <a:endParaRPr lang="ru-RU" sz="64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Georgia" pitchFamily="18" charset="0"/>
            </a:endParaRPr>
          </a:p>
          <a:p>
            <a:endParaRPr lang="ru-RU" sz="4800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4800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4800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4800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48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                        </a:t>
            </a:r>
          </a:p>
          <a:p>
            <a:r>
              <a:rPr lang="ru-RU" sz="48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14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Georgia" pitchFamily="18" charset="0"/>
            </a:endParaRPr>
          </a:p>
          <a:p>
            <a:endParaRPr lang="ru-RU" sz="14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Georgia" pitchFamily="18" charset="0"/>
            </a:endParaRPr>
          </a:p>
          <a:p>
            <a:endParaRPr lang="ru-RU" sz="14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Georgia" pitchFamily="18" charset="0"/>
            </a:endParaRPr>
          </a:p>
          <a:p>
            <a:endParaRPr lang="ru-RU" sz="14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Georgia" pitchFamily="18" charset="0"/>
            </a:endParaRPr>
          </a:p>
          <a:p>
            <a:endParaRPr lang="ru-RU" sz="14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Georgia" pitchFamily="18" charset="0"/>
            </a:endParaRPr>
          </a:p>
          <a:p>
            <a:endParaRPr lang="ru-RU" sz="14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Georgia" pitchFamily="18" charset="0"/>
            </a:endParaRPr>
          </a:p>
          <a:p>
            <a:endParaRPr lang="ru-RU" sz="14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Georgia" pitchFamily="18" charset="0"/>
            </a:endParaRPr>
          </a:p>
          <a:p>
            <a:endParaRPr lang="ru-RU" sz="14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Georgia" pitchFamily="18" charset="0"/>
            </a:endParaRPr>
          </a:p>
          <a:p>
            <a:endParaRPr lang="ru-RU" sz="14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Georgia" pitchFamily="18" charset="0"/>
            </a:endParaRPr>
          </a:p>
          <a:p>
            <a:pPr algn="r"/>
            <a:r>
              <a:rPr lang="ru-RU" sz="1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                                                                            </a:t>
            </a:r>
            <a:endParaRPr lang="ru-RU" sz="1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Georgia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49806" r="12839" b="29441"/>
          <a:stretch>
            <a:fillRect/>
          </a:stretch>
        </p:blipFill>
        <p:spPr bwMode="auto">
          <a:xfrm>
            <a:off x="6983760" y="404664"/>
            <a:ext cx="2160240" cy="5760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Picture 2" descr="http://eduvluki.ru/data/detsad/2/19/1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581128"/>
            <a:ext cx="3312368" cy="227687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285860"/>
            <a:ext cx="8501122" cy="535785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ru-RU" sz="3400" b="1" dirty="0" smtClean="0">
                <a:solidFill>
                  <a:schemeClr val="tx1"/>
                </a:solidFill>
                <a:cs typeface="Times New Roman" pitchFamily="18" charset="0"/>
              </a:rPr>
              <a:t>Повышение педагогической грамотности родителей                                      в вопросах формирования навыков по сохранению здоровья.</a:t>
            </a:r>
            <a:endParaRPr lang="ru-RU" sz="3400" b="1" dirty="0">
              <a:solidFill>
                <a:schemeClr val="tx1"/>
              </a:solidFill>
              <a:cs typeface="Times New Roman" pitchFamily="18" charset="0"/>
            </a:endParaRPr>
          </a:p>
          <a:p>
            <a:r>
              <a:rPr lang="ru-RU" sz="3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Задачи: 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3600" dirty="0" smtClean="0">
                <a:solidFill>
                  <a:schemeClr val="tx1"/>
                </a:solidFill>
              </a:rPr>
              <a:t>обучить родителей приемам эффективного взаимодействия с ребенком с целью сохранения его здоровья и создание в семье здорового нравственно-психологического климата;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3600" dirty="0" smtClean="0">
                <a:solidFill>
                  <a:schemeClr val="tx1"/>
                </a:solidFill>
              </a:rPr>
              <a:t>оказать конкретную практическую помощь семье в создании условий для сохранения и укрепления здоровья ребенка;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3600" dirty="0" smtClean="0">
                <a:solidFill>
                  <a:schemeClr val="tx1"/>
                </a:solidFill>
              </a:rPr>
              <a:t>учесть пожелания родителей при составлении программ индивидуальной работы;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3600" dirty="0" smtClean="0">
                <a:solidFill>
                  <a:schemeClr val="tx1"/>
                </a:solidFill>
              </a:rPr>
              <a:t>привлечь родителей к осуществлению воспитательного процесса, созданию здоровой среды;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3600" dirty="0" smtClean="0">
                <a:solidFill>
                  <a:schemeClr val="tx1"/>
                </a:solidFill>
              </a:rPr>
              <a:t>расширить спектр средств и способов работы с родителями.</a:t>
            </a:r>
          </a:p>
          <a:p>
            <a:pPr algn="l"/>
            <a:endParaRPr lang="ru-RU" sz="3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6600CC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28596" y="142852"/>
            <a:ext cx="8072494" cy="928694"/>
          </a:xfrm>
          <a:prstGeom prst="horizontalScroll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  <a:latin typeface="+mj-lt"/>
                <a:cs typeface="Times New Roman" pitchFamily="18" charset="0"/>
              </a:rPr>
              <a:t>Цель:</a:t>
            </a:r>
            <a:endParaRPr lang="ru-RU" sz="2800" dirty="0">
              <a:solidFill>
                <a:srgbClr val="7030A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1142984"/>
            <a:ext cx="8286808" cy="5000660"/>
          </a:xfrm>
        </p:spPr>
        <p:txBody>
          <a:bodyPr>
            <a:normAutofit fontScale="77500" lnSpcReduction="20000"/>
          </a:bodyPr>
          <a:lstStyle/>
          <a:p>
            <a:pPr algn="l"/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b="1" i="1" dirty="0" smtClean="0">
                <a:solidFill>
                  <a:schemeClr val="tx1"/>
                </a:solidFill>
              </a:rPr>
              <a:t>Для детей:</a:t>
            </a:r>
            <a:endParaRPr lang="ru-RU" dirty="0" smtClean="0">
              <a:solidFill>
                <a:schemeClr val="tx1"/>
              </a:solidFill>
            </a:endParaRP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1) Сформированные навыки здорового образа жизни.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2) Правильное физическое развитие детского организма, повышение его сопротивляемости инфекциям.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3) Улучшение соматических показателей здоровья и показателей физической подготовленности.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4) </a:t>
            </a:r>
            <a:r>
              <a:rPr lang="ru-RU" dirty="0" err="1" smtClean="0">
                <a:solidFill>
                  <a:schemeClr val="tx1"/>
                </a:solidFill>
              </a:rPr>
              <a:t>Сформированность</a:t>
            </a:r>
            <a:r>
              <a:rPr lang="ru-RU" dirty="0" smtClean="0">
                <a:solidFill>
                  <a:schemeClr val="tx1"/>
                </a:solidFill>
              </a:rPr>
              <a:t> гигиенической культуры, наличие потребности в здоровом образе жизни и возможностей его обеспечения.</a:t>
            </a:r>
          </a:p>
          <a:p>
            <a:pPr algn="l"/>
            <a:r>
              <a:rPr lang="ru-RU" b="1" i="1" dirty="0" smtClean="0">
                <a:solidFill>
                  <a:schemeClr val="tx1"/>
                </a:solidFill>
              </a:rPr>
              <a:t>Для родителей:</a:t>
            </a:r>
            <a:endParaRPr lang="ru-RU" dirty="0" smtClean="0">
              <a:solidFill>
                <a:schemeClr val="tx1"/>
              </a:solidFill>
            </a:endParaRP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1) Сформированная активная родительская позиция.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2) Повышение компетентности родителей в вопросах физического развития и здоровья.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3) Активное участие родителей в жизнедеятельности ДОУ.</a:t>
            </a:r>
          </a:p>
          <a:p>
            <a:pPr algn="l"/>
            <a:endParaRPr lang="ru-RU" dirty="0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500034" y="214290"/>
            <a:ext cx="8072494" cy="928694"/>
          </a:xfrm>
          <a:prstGeom prst="horizontalScroll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Предполагаемые результаты</a:t>
            </a:r>
            <a:endParaRPr lang="ru-RU" sz="2800" dirty="0">
              <a:solidFill>
                <a:schemeClr val="tx1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Интерактивные формы взаимодействия ДОУ с семьёй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 smtClean="0"/>
              <a:t>Совместные занятия родителей и детей</a:t>
            </a:r>
          </a:p>
          <a:p>
            <a:pPr lvl="0"/>
            <a:r>
              <a:rPr lang="ru-RU" dirty="0" smtClean="0"/>
              <a:t>Мастер – классы  для родителей</a:t>
            </a:r>
          </a:p>
          <a:p>
            <a:pPr lvl="0"/>
            <a:r>
              <a:rPr lang="ru-RU" dirty="0" smtClean="0"/>
              <a:t>Игры на релаксацию</a:t>
            </a:r>
          </a:p>
          <a:p>
            <a:pPr lvl="0"/>
            <a:r>
              <a:rPr lang="ru-RU" dirty="0" smtClean="0"/>
              <a:t>Психологические тренинги для всех участников  процесса</a:t>
            </a:r>
          </a:p>
          <a:p>
            <a:pPr lvl="0"/>
            <a:r>
              <a:rPr lang="ru-RU" dirty="0" smtClean="0"/>
              <a:t>Семейные клубы</a:t>
            </a:r>
          </a:p>
          <a:p>
            <a:pPr lvl="0"/>
            <a:r>
              <a:rPr lang="ru-RU" dirty="0" smtClean="0"/>
              <a:t>Участие родителей в выставках, конкурсах ДОУ</a:t>
            </a:r>
          </a:p>
          <a:p>
            <a:pPr lvl="0"/>
            <a:r>
              <a:rPr lang="ru-RU" dirty="0" smtClean="0"/>
              <a:t>Занятия с элементами медитации.</a:t>
            </a:r>
          </a:p>
          <a:p>
            <a:pPr lvl="0"/>
            <a:r>
              <a:rPr lang="ru-RU" dirty="0" smtClean="0"/>
              <a:t> Интерактивные игры, тематические акции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1357298"/>
            <a:ext cx="8643998" cy="4500594"/>
          </a:xfrm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ru-RU" sz="1500" dirty="0" smtClean="0">
                <a:solidFill>
                  <a:srgbClr val="002060"/>
                </a:solidFill>
              </a:rPr>
              <a:t>По определению Всемирной организации здравоохранения,</a:t>
            </a:r>
            <a:r>
              <a:rPr lang="ru-RU" sz="1500" b="1" dirty="0" smtClean="0">
                <a:solidFill>
                  <a:srgbClr val="002060"/>
                </a:solidFill>
              </a:rPr>
              <a:t>  здоровье</a:t>
            </a:r>
            <a:r>
              <a:rPr lang="ru-RU" sz="1500" dirty="0" smtClean="0">
                <a:solidFill>
                  <a:srgbClr val="002060"/>
                </a:solidFill>
              </a:rPr>
              <a:t> – это полное физическое, психическое и социальное благополучие, а не только отсутствие болезней и физических дефектов.</a:t>
            </a:r>
          </a:p>
          <a:p>
            <a:pPr algn="l">
              <a:lnSpc>
                <a:spcPct val="120000"/>
              </a:lnSpc>
            </a:pPr>
            <a:r>
              <a:rPr lang="ru-RU" sz="1500" b="1" dirty="0" smtClean="0">
                <a:solidFill>
                  <a:srgbClr val="002060"/>
                </a:solidFill>
              </a:rPr>
              <a:t>Факторы, влияющие на состояние здоровья:</a:t>
            </a:r>
            <a:endParaRPr lang="ru-RU" sz="1500" dirty="0" smtClean="0">
              <a:solidFill>
                <a:srgbClr val="002060"/>
              </a:solidFill>
            </a:endParaRPr>
          </a:p>
          <a:p>
            <a:pPr lvl="0" algn="l">
              <a:lnSpc>
                <a:spcPct val="120000"/>
              </a:lnSpc>
            </a:pPr>
            <a:r>
              <a:rPr lang="ru-RU" sz="1500" dirty="0" smtClean="0">
                <a:solidFill>
                  <a:srgbClr val="002060"/>
                </a:solidFill>
              </a:rPr>
              <a:t>20% - наследственность</a:t>
            </a:r>
          </a:p>
          <a:p>
            <a:pPr lvl="0" algn="l">
              <a:lnSpc>
                <a:spcPct val="120000"/>
              </a:lnSpc>
            </a:pPr>
            <a:r>
              <a:rPr lang="ru-RU" sz="1500" dirty="0" smtClean="0">
                <a:solidFill>
                  <a:srgbClr val="002060"/>
                </a:solidFill>
              </a:rPr>
              <a:t>20% - экология</a:t>
            </a:r>
          </a:p>
          <a:p>
            <a:pPr lvl="0" algn="l">
              <a:lnSpc>
                <a:spcPct val="120000"/>
              </a:lnSpc>
            </a:pPr>
            <a:r>
              <a:rPr lang="ru-RU" sz="1500" dirty="0" smtClean="0">
                <a:solidFill>
                  <a:srgbClr val="002060"/>
                </a:solidFill>
              </a:rPr>
              <a:t>10% - развитие здравоохранения</a:t>
            </a:r>
          </a:p>
          <a:p>
            <a:pPr lvl="0" algn="l">
              <a:lnSpc>
                <a:spcPct val="120000"/>
              </a:lnSpc>
            </a:pPr>
            <a:r>
              <a:rPr lang="ru-RU" sz="1500" dirty="0" smtClean="0">
                <a:solidFill>
                  <a:srgbClr val="002060"/>
                </a:solidFill>
              </a:rPr>
              <a:t>50% - образ жизни</a:t>
            </a:r>
          </a:p>
          <a:p>
            <a:pPr algn="l">
              <a:lnSpc>
                <a:spcPct val="120000"/>
              </a:lnSpc>
            </a:pPr>
            <a:r>
              <a:rPr lang="ru-RU" sz="1500" b="1" dirty="0" smtClean="0">
                <a:solidFill>
                  <a:srgbClr val="002060"/>
                </a:solidFill>
              </a:rPr>
              <a:t>Закон</a:t>
            </a:r>
            <a:r>
              <a:rPr lang="ru-RU" sz="1500" dirty="0" smtClean="0">
                <a:solidFill>
                  <a:srgbClr val="002060"/>
                </a:solidFill>
              </a:rPr>
              <a:t> РФ «Об образовании» гласит: «Родители являются первыми педагогами. Они обязаны заложить основы физического, нравственного и интеллектуального развития личности ребёнка»</a:t>
            </a:r>
          </a:p>
          <a:p>
            <a:pPr algn="l">
              <a:lnSpc>
                <a:spcPct val="120000"/>
              </a:lnSpc>
            </a:pPr>
            <a:r>
              <a:rPr lang="ru-RU" sz="1500" dirty="0" smtClean="0">
                <a:solidFill>
                  <a:srgbClr val="002060"/>
                </a:solidFill>
              </a:rPr>
              <a:t>Забота о здоровье ребёнка и взрослого стала занимать во всём мире приоритетные позиции.</a:t>
            </a:r>
          </a:p>
          <a:p>
            <a:pPr algn="l">
              <a:lnSpc>
                <a:spcPct val="120000"/>
              </a:lnSpc>
            </a:pPr>
            <a:r>
              <a:rPr lang="ru-RU" sz="1500" b="1" dirty="0" smtClean="0">
                <a:solidFill>
                  <a:srgbClr val="002060"/>
                </a:solidFill>
              </a:rPr>
              <a:t>Здоровье рассматривается как главная ценность жизни человека.</a:t>
            </a:r>
            <a:endParaRPr lang="ru-RU" sz="1500" dirty="0" smtClean="0">
              <a:solidFill>
                <a:srgbClr val="002060"/>
              </a:solidFill>
            </a:endParaRPr>
          </a:p>
          <a:p>
            <a:pPr algn="l">
              <a:lnSpc>
                <a:spcPct val="120000"/>
              </a:lnSpc>
            </a:pPr>
            <a:r>
              <a:rPr lang="ru-RU" sz="1500" b="1" dirty="0" smtClean="0">
                <a:solidFill>
                  <a:srgbClr val="002060"/>
                </a:solidFill>
              </a:rPr>
              <a:t>В дошкольном детстве закладывается фундамент здоровья ребёнка,</a:t>
            </a:r>
            <a:r>
              <a:rPr lang="ru-RU" sz="1500" dirty="0" smtClean="0">
                <a:solidFill>
                  <a:srgbClr val="002060"/>
                </a:solidFill>
              </a:rPr>
              <a:t> происходит его интенсивный рост и развитие, формируются основные движения, осанка, а также необходимые навыки и привычки, приобретаются базовые физические качества, вырабатываются черты характера, без которых невозможен здоровый образ жизни.</a:t>
            </a:r>
            <a:endParaRPr lang="ru-RU" sz="1500" dirty="0">
              <a:solidFill>
                <a:srgbClr val="002060"/>
              </a:solidFill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428596" y="0"/>
            <a:ext cx="8215370" cy="1357298"/>
          </a:xfrm>
          <a:prstGeom prst="horizontalScroll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6600CC"/>
                </a:solidFill>
                <a:latin typeface="Monotype Corsiva" pitchFamily="66" charset="0"/>
              </a:rPr>
              <a:t>« ЗДОРОВАЯ СЕМЬЯ – ЗДОРОВЫЙ РЕБЁНОК»</a:t>
            </a:r>
            <a:r>
              <a:rPr lang="ru-RU" sz="2800" dirty="0" smtClean="0">
                <a:solidFill>
                  <a:srgbClr val="6600CC"/>
                </a:solidFill>
                <a:latin typeface="Monotype Corsiva" pitchFamily="66" charset="0"/>
              </a:rPr>
              <a:t/>
            </a:r>
            <a:br>
              <a:rPr lang="ru-RU" sz="2800" dirty="0" smtClean="0">
                <a:solidFill>
                  <a:srgbClr val="6600CC"/>
                </a:solidFill>
                <a:latin typeface="Monotype Corsiva" pitchFamily="66" charset="0"/>
              </a:rPr>
            </a:br>
            <a:r>
              <a:rPr lang="ru-RU" sz="2800" i="1" dirty="0" smtClean="0">
                <a:solidFill>
                  <a:srgbClr val="6600CC"/>
                </a:solidFill>
                <a:latin typeface="Monotype Corsiva" pitchFamily="66" charset="0"/>
              </a:rPr>
              <a:t>(Кодекс здоровой семьи воспитанника ДОУ) </a:t>
            </a:r>
            <a:endParaRPr lang="ru-RU" sz="2800" dirty="0">
              <a:solidFill>
                <a:srgbClr val="6600CC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785794"/>
            <a:ext cx="8786874" cy="5857916"/>
          </a:xfrm>
        </p:spPr>
        <p:txBody>
          <a:bodyPr>
            <a:noAutofit/>
          </a:bodyPr>
          <a:lstStyle/>
          <a:p>
            <a:pPr lvl="0" algn="l">
              <a:buFont typeface="Wingdings" pitchFamily="2" charset="2"/>
              <a:buChar char="ü"/>
            </a:pPr>
            <a:r>
              <a:rPr lang="ru-RU" sz="1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Постоянно следить за состоянием своего здоровья и здоровья своих детей </a:t>
            </a:r>
          </a:p>
          <a:p>
            <a:pPr lvl="0" algn="l">
              <a:buFont typeface="Wingdings" pitchFamily="2" charset="2"/>
              <a:buChar char="ü"/>
            </a:pPr>
            <a:r>
              <a:rPr lang="ru-RU" sz="1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Обеспечивать полноценное и рациональное питание семьи (обращать внимание на полезность, калорийность и режим питания)</a:t>
            </a:r>
          </a:p>
          <a:p>
            <a:pPr lvl="0" algn="l">
              <a:buFont typeface="Wingdings" pitchFamily="2" charset="2"/>
              <a:buChar char="ü"/>
            </a:pPr>
            <a:r>
              <a:rPr lang="ru-RU" sz="1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Осуществлять заботу о повышении иммунитета членов семьи(принимать витамины, особенно в зимнее – весенний период и во время массовых заболеваний). Употребление витаминов снижает риск заболеваний в 2 раза.</a:t>
            </a:r>
          </a:p>
          <a:p>
            <a:pPr lvl="0" algn="l">
              <a:buFont typeface="Wingdings" pitchFamily="2" charset="2"/>
              <a:buChar char="ü"/>
            </a:pPr>
            <a:r>
              <a:rPr lang="ru-RU" sz="1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Соблюдать режим в семье в выходные создавать условия для прогулок - 2 раза в день от 2 до 4 часов; для дневного сна детей)</a:t>
            </a:r>
          </a:p>
          <a:p>
            <a:pPr lvl="0" algn="l">
              <a:buFont typeface="Wingdings" pitchFamily="2" charset="2"/>
              <a:buChar char="ü"/>
            </a:pPr>
            <a:r>
              <a:rPr lang="ru-RU" sz="1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Обеспечивать здоровую гигиеническую обстановку(регулярно проветривать помещение, делать влажную уборку, следить за достаточным освещением и влажностью, обучать ребёнка уходу за своим телом: с 3лет дважды в день чистить зубы, полоскать рот после приёма пищи, ежедневно принимать душ, менять нательное бельё)</a:t>
            </a:r>
          </a:p>
          <a:p>
            <a:pPr lvl="0" algn="l">
              <a:buFont typeface="Wingdings" pitchFamily="2" charset="2"/>
              <a:buChar char="ü"/>
            </a:pPr>
            <a:r>
              <a:rPr lang="ru-RU" sz="1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Осуществлять закаливание в семье</a:t>
            </a:r>
          </a:p>
          <a:p>
            <a:pPr lvl="0" algn="l">
              <a:buFont typeface="Wingdings" pitchFamily="2" charset="2"/>
              <a:buChar char="ü"/>
            </a:pPr>
            <a:r>
              <a:rPr lang="ru-RU" sz="1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Создавать благоприятную психологическую атмосферу в семье (не выяснять отношения между взрослыми членами семьи при детях).В счастливых семьях заболеваемость даже в периоды эпидемий в несколько раз ниже.</a:t>
            </a:r>
          </a:p>
          <a:p>
            <a:pPr lvl="0" algn="l">
              <a:buFont typeface="Wingdings" pitchFamily="2" charset="2"/>
              <a:buChar char="ü"/>
            </a:pPr>
            <a:r>
              <a:rPr lang="ru-RU" sz="1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Активно заниматься физкультурой и спортом (делать утреннюю гимнастику, активно проводить отдых, чередовать виды деятельности, не допускать переутомления детей)</a:t>
            </a:r>
          </a:p>
          <a:p>
            <a:pPr lvl="0" algn="l">
              <a:buFont typeface="Wingdings" pitchFamily="2" charset="2"/>
              <a:buChar char="ü"/>
            </a:pPr>
            <a:r>
              <a:rPr lang="ru-RU" sz="1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Формировать у детей интерес к оздоровлению собственного организма, пониманию того, что здоровье – это главная ценность человека. Учить ребёнка жить в гармонии с собой и окружающим миром.</a:t>
            </a:r>
          </a:p>
          <a:p>
            <a:pPr lvl="0" algn="l">
              <a:buFont typeface="Wingdings" pitchFamily="2" charset="2"/>
              <a:buChar char="ü"/>
            </a:pPr>
            <a:r>
              <a:rPr lang="ru-RU" sz="1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иметь вредных привычек, а при их наличии – избавляться, так как они пагубно влияют на детский организм. У курящих родителей, например, дети гораздо чаще болеют </a:t>
            </a:r>
            <a:r>
              <a:rPr lang="ru-RU" sz="1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бронхолёгочными</a:t>
            </a:r>
            <a:r>
              <a:rPr lang="ru-RU" sz="1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заболеваниями.</a:t>
            </a:r>
          </a:p>
          <a:p>
            <a:pPr lvl="0" algn="l">
              <a:buFont typeface="Wingdings" pitchFamily="2" charset="2"/>
              <a:buChar char="ü"/>
            </a:pPr>
            <a:r>
              <a:rPr lang="ru-RU" sz="1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Осуществлять активное взаимодействие с ДОУ по вопросам охраны и укрепления здоровья детей.</a:t>
            </a:r>
            <a:endParaRPr lang="ru-RU" sz="15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214282" y="0"/>
            <a:ext cx="8786874" cy="857232"/>
          </a:xfrm>
          <a:prstGeom prst="horizontalScroll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>Что же могут сделать родители для приобщения детей к здоровому образу жизни?</a:t>
            </a:r>
            <a:endParaRPr lang="ru-RU" sz="2400" dirty="0" smtClean="0">
              <a:solidFill>
                <a:schemeClr val="tx1"/>
              </a:solidFill>
              <a:latin typeface="Monotype Corsiva" pitchFamily="66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лена\Desktop\0015-015-Spasibo-za-vnimani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b="37495"/>
          <a:stretch>
            <a:fillRect/>
          </a:stretch>
        </p:blipFill>
        <p:spPr bwMode="auto">
          <a:xfrm>
            <a:off x="30791" y="0"/>
            <a:ext cx="9113209" cy="5929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214290"/>
            <a:ext cx="8101042" cy="1857388"/>
          </a:xfrm>
        </p:spPr>
        <p:txBody>
          <a:bodyPr>
            <a:normAutofit fontScale="90000"/>
          </a:bodyPr>
          <a:lstStyle/>
          <a:p>
            <a:r>
              <a:rPr lang="ru-RU" sz="26400" b="1" i="1" dirty="0" smtClean="0">
                <a:solidFill>
                  <a:srgbClr val="7030A0"/>
                </a:solidFill>
                <a:effectLst/>
                <a:latin typeface="Georgia" pitchFamily="18" charset="0"/>
              </a:rPr>
              <a:t/>
            </a:r>
            <a:br>
              <a:rPr lang="ru-RU" sz="26400" b="1" i="1" dirty="0" smtClean="0">
                <a:solidFill>
                  <a:srgbClr val="7030A0"/>
                </a:solidFill>
                <a:effectLst/>
                <a:latin typeface="Georgia" pitchFamily="18" charset="0"/>
              </a:rPr>
            </a:br>
            <a:endParaRPr lang="ru-RU" sz="3100" b="1" i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476672"/>
            <a:ext cx="8678768" cy="6120680"/>
          </a:xfrm>
        </p:spPr>
        <p:txBody>
          <a:bodyPr>
            <a:normAutofit fontScale="25000" lnSpcReduction="20000"/>
          </a:bodyPr>
          <a:lstStyle/>
          <a:p>
            <a:pPr algn="l"/>
            <a:endParaRPr lang="ru-RU" sz="5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70000"/>
              </a:lnSpc>
            </a:pP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70000"/>
              </a:lnSpc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Среди задач, на решение которых направлен ФГОС ДО (утв. Приказом 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России  от 17.10.2013 №1155) – обеспечение 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психолого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педагогической поддержки семьи и повышение компетентности родителей (законных представителей) в вопросах развития и образования, охраны и укрепления здоровья детей. С этой позиции в центре работы по полноценному физическому развитию и оздоровлению детей должны находиться семья и детский сад как две основные социальные структуры, которые определяют уровень здоровья ребенка. Таким образом, чтобы сохранить и улучшить здоровье детей в один из самых ответственных периодов жизни, необходима огромная работа с семьей.</a:t>
            </a:r>
          </a:p>
          <a:p>
            <a:pPr>
              <a:lnSpc>
                <a:spcPct val="170000"/>
              </a:lnSpc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Проблемное поле взаимодействия детского сада и современной семьи. </a:t>
            </a:r>
          </a:p>
          <a:p>
            <a:pPr>
              <a:lnSpc>
                <a:spcPct val="170000"/>
              </a:lnSpc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 проявляются проблемы? </a:t>
            </a:r>
          </a:p>
          <a:p>
            <a:pPr lvl="0">
              <a:lnSpc>
                <a:spcPct val="170000"/>
              </a:lnSpc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Говорят, обращаются, но не слышат, друг друга, не откликаются….</a:t>
            </a:r>
          </a:p>
          <a:p>
            <a:pPr lvl="0">
              <a:lnSpc>
                <a:spcPct val="170000"/>
              </a:lnSpc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Требуют ответственности от другого, но желают снять ответственность с себя….</a:t>
            </a:r>
          </a:p>
          <a:p>
            <a:pPr lvl="0">
              <a:lnSpc>
                <a:spcPct val="170000"/>
              </a:lnSpc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Критика превалирует, напряжение нарастает! Неизбежны жалобы и конфликты.</a:t>
            </a:r>
          </a:p>
          <a:p>
            <a:endParaRPr lang="ru-RU" sz="3600" dirty="0" smtClean="0"/>
          </a:p>
          <a:p>
            <a:pPr algn="l">
              <a:lnSpc>
                <a:spcPct val="120000"/>
              </a:lnSpc>
            </a:pPr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l">
              <a:lnSpc>
                <a:spcPct val="120000"/>
              </a:lnSpc>
            </a:pPr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>
              <a:lnSpc>
                <a:spcPct val="120000"/>
              </a:lnSpc>
            </a:pPr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algn="l"/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algn="l"/>
            <a:endParaRPr lang="ru-RU" sz="1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0" y="0"/>
            <a:ext cx="9144000" cy="1268760"/>
          </a:xfrm>
          <a:prstGeom prst="horizontalScroll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Современные подходы к развитию взаимодействия детского сада и семьи в условиях реализации ФГОС ДО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  <a:latin typeface="Monotype Corsiva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Педагоги осуждают, обвиняют, критикуют родителей …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низкий культурный уровень (общий и педагогический);</a:t>
            </a:r>
          </a:p>
          <a:p>
            <a:pPr lvl="0"/>
            <a:r>
              <a:rPr lang="ru-RU" dirty="0" smtClean="0"/>
              <a:t>насыщение пространства семьи отрицательной информацией, неспособность контролировать ее потоки;</a:t>
            </a:r>
          </a:p>
          <a:p>
            <a:pPr lvl="0"/>
            <a:r>
              <a:rPr lang="ru-RU" dirty="0" smtClean="0"/>
              <a:t>доминирование в семье материальных ценностей над духовными,</a:t>
            </a:r>
          </a:p>
          <a:p>
            <a:pPr lvl="0"/>
            <a:r>
              <a:rPr lang="ru-RU" dirty="0" smtClean="0"/>
              <a:t>отсутствие заинтересованности в личностном развитии ребенка, нежелание решать его проблемы;</a:t>
            </a:r>
          </a:p>
          <a:p>
            <a:pPr lvl="0"/>
            <a:r>
              <a:rPr lang="ru-RU" dirty="0" smtClean="0"/>
              <a:t>перенос ответственности в воспитании ребенка на плечи детского сада (а в последующем школы, Вуза);</a:t>
            </a:r>
          </a:p>
          <a:p>
            <a:pPr lvl="0"/>
            <a:r>
              <a:rPr lang="ru-RU" dirty="0" smtClean="0"/>
              <a:t>пассивность в установлении контактов с образовательным учреждением;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Родители осуждают, обвиняют критикуют педагогов: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ru-RU" dirty="0" smtClean="0"/>
              <a:t>отсутствие всестороннего внимания к ребенку, его физическому и интеллектуальному развитию;</a:t>
            </a:r>
          </a:p>
          <a:p>
            <a:pPr lvl="0"/>
            <a:r>
              <a:rPr lang="ru-RU" dirty="0" smtClean="0"/>
              <a:t>отсутствие веры в способности ребенка; </a:t>
            </a:r>
          </a:p>
          <a:p>
            <a:pPr lvl="0"/>
            <a:r>
              <a:rPr lang="ru-RU" dirty="0" smtClean="0"/>
              <a:t>слабую подготовку к школе;</a:t>
            </a:r>
          </a:p>
          <a:p>
            <a:pPr lvl="0"/>
            <a:r>
              <a:rPr lang="ru-RU" dirty="0" smtClean="0"/>
              <a:t>возрастающие потребности учреждений в материальной поддержке образования со стороны семьи;</a:t>
            </a:r>
          </a:p>
          <a:p>
            <a:pPr lvl="0"/>
            <a:r>
              <a:rPr lang="ru-RU" dirty="0" smtClean="0"/>
              <a:t>пассивность в установлении разнообразных </a:t>
            </a:r>
            <a:r>
              <a:rPr lang="ru-RU" dirty="0" err="1" smtClean="0"/>
              <a:t>социокультурных</a:t>
            </a:r>
            <a:r>
              <a:rPr lang="ru-RU" dirty="0" smtClean="0"/>
              <a:t> контактов с семьей и др.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Установки ФГОС                                   дошкольного образования: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25000" lnSpcReduction="20000"/>
          </a:bodyPr>
          <a:lstStyle/>
          <a:p>
            <a:pPr lvl="0"/>
            <a:r>
              <a:rPr lang="ru-RU" sz="8000" dirty="0" smtClean="0"/>
              <a:t>стремление к взаимодействию</a:t>
            </a:r>
          </a:p>
          <a:p>
            <a:pPr lvl="0"/>
            <a:r>
              <a:rPr lang="ru-RU" sz="8000" dirty="0" smtClean="0"/>
              <a:t>стремление к сотрудничеству и сотворчеству, совместным проектам</a:t>
            </a:r>
          </a:p>
          <a:p>
            <a:pPr lvl="0"/>
            <a:r>
              <a:rPr lang="ru-RU" sz="8000" dirty="0" smtClean="0"/>
              <a:t>стремление к открытости</a:t>
            </a:r>
          </a:p>
          <a:p>
            <a:pPr lvl="0"/>
            <a:r>
              <a:rPr lang="ru-RU" sz="8000" dirty="0" smtClean="0"/>
              <a:t>стремление к диалогу, желание быть услышанными педагогами</a:t>
            </a:r>
          </a:p>
          <a:p>
            <a:pPr lvl="0"/>
            <a:r>
              <a:rPr lang="ru-RU" sz="8000" dirty="0" smtClean="0"/>
              <a:t>усталость от декларативности в общении, желание перейти от слов к делу</a:t>
            </a:r>
          </a:p>
          <a:p>
            <a:pPr lvl="0"/>
            <a:r>
              <a:rPr lang="ru-RU" sz="8000" dirty="0" smtClean="0"/>
              <a:t>стремление к пониманию связи «ребенок-мать», «ребенок-отец».</a:t>
            </a:r>
          </a:p>
          <a:p>
            <a:pPr>
              <a:lnSpc>
                <a:spcPct val="170000"/>
              </a:lnSpc>
              <a:buNone/>
            </a:pPr>
            <a:r>
              <a:rPr lang="ru-RU" sz="8000" dirty="0" smtClean="0"/>
              <a:t>        В центре стандарта - требования к условиям, в том числе психолого-педагогическим, среди которых – </a:t>
            </a:r>
            <a:r>
              <a:rPr lang="ru-RU" sz="8000" b="1" dirty="0" smtClean="0"/>
              <a:t>сотрудничество с семьей.</a:t>
            </a:r>
            <a:endParaRPr lang="ru-RU" sz="8000" dirty="0" smtClean="0"/>
          </a:p>
          <a:p>
            <a:pPr>
              <a:lnSpc>
                <a:spcPct val="170000"/>
              </a:lnSpc>
              <a:buNone/>
            </a:pPr>
            <a:r>
              <a:rPr lang="ru-RU" sz="8000" dirty="0" smtClean="0"/>
              <a:t>       Стандарт утверждает личностно-развивающий и гуманистический характер взаимодействия взрослых (родителей (законных представителей), педагогических и иных работников Организации) и детей.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Основные принципы ФГОС ДО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 содействие и сотрудничество детей и взрослых, признание ребенка полноценным участником (субъектом) образовательных отношений;</a:t>
            </a:r>
          </a:p>
          <a:p>
            <a:r>
              <a:rPr lang="ru-RU" dirty="0" smtClean="0"/>
              <a:t>поддержка инициативы детей в различных видах деятельности;</a:t>
            </a:r>
          </a:p>
          <a:p>
            <a:r>
              <a:rPr lang="ru-RU" dirty="0" smtClean="0"/>
              <a:t> сотрудничество Организации с семьей;</a:t>
            </a:r>
          </a:p>
          <a:p>
            <a:r>
              <a:rPr lang="ru-RU" dirty="0" smtClean="0"/>
              <a:t> приобщение детей к </a:t>
            </a:r>
            <a:r>
              <a:rPr lang="ru-RU" dirty="0" err="1" smtClean="0"/>
              <a:t>социокультурным</a:t>
            </a:r>
            <a:r>
              <a:rPr lang="ru-RU" dirty="0" smtClean="0"/>
              <a:t> нормам, традициям семьи, общества и государства…»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92211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Актуальность работы с родителями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Здоровье ребёнка с первых дней жизни зависит от того </a:t>
            </a:r>
            <a:r>
              <a:rPr lang="ru-RU" dirty="0" err="1" smtClean="0"/>
              <a:t>микросоциума</a:t>
            </a:r>
            <a:r>
              <a:rPr lang="ru-RU" dirty="0" smtClean="0"/>
              <a:t>, который его окружает. Это обстоятельство налагает на членов семьи, и в первую очередь на родителей, особую ответственность. Часто знания родителей о мерах по сохранению и укреплению здоровья не согласуются с их действиями. Ценностные ориентации относительно значимости здоровья не актуальны и в этой связи не реализованы в повседневной жизни родителей.</a:t>
            </a:r>
          </a:p>
          <a:p>
            <a:r>
              <a:rPr lang="ru-RU" dirty="0" smtClean="0"/>
              <a:t>     Таким образом, дальнейший поиск эффективных способов сохранения и укрепления здоровья дошкольников должен предусматривать повышение роли родителей в оздоровлении детей, приобщении их к здоровому образу жизни, создание традиций семейного физического воспитания. Важное место в решении этих социально значимых задач занимает детский сад, который может выступить в роли своеобразного центра пропаганды здорового образа жизни, воспитания культуры семьи, формирования у родителей знаний, умений и навыков по различным аспектам сохранения и укрепления здоровья, как детей, так и взрослых.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ДОУ определяет основные принципы в работе с семьей.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Единство, которое достигается в том случае, если цели и задачи воспитания здорового ребенка хорошо поняты не только воспитателями, но и родителями, а педагоги используют лучший опыт семейного воспитания.</a:t>
            </a:r>
          </a:p>
          <a:p>
            <a:pPr lvl="0"/>
            <a:r>
              <a:rPr lang="ru-RU" dirty="0" smtClean="0"/>
              <a:t>Системность и последовательность работы</a:t>
            </a:r>
          </a:p>
          <a:p>
            <a:pPr lvl="0"/>
            <a:r>
              <a:rPr lang="ru-RU" dirty="0" smtClean="0"/>
              <a:t>Индивидуальный подход к каждому ребенку и к каждой семье.</a:t>
            </a:r>
          </a:p>
          <a:p>
            <a:pPr lvl="0"/>
            <a:r>
              <a:rPr lang="ru-RU" dirty="0" smtClean="0"/>
              <a:t>Взаимное доверие и взаимопомощь педагогов и родителей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Методика контактного взаимодействия с родителями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Доверительное общение не может быть навязано, оно должно возникнуть как естественное желание другой стороны;</a:t>
            </a:r>
          </a:p>
          <a:p>
            <a:pPr lvl="0"/>
            <a:r>
              <a:rPr lang="ru-RU" dirty="0" smtClean="0"/>
              <a:t>Процесс </a:t>
            </a:r>
            <a:r>
              <a:rPr lang="ru-RU" dirty="0" err="1" smtClean="0"/>
              <a:t>контактирования</a:t>
            </a:r>
            <a:r>
              <a:rPr lang="ru-RU" dirty="0" smtClean="0"/>
              <a:t> проходит в своем развитии определенные этапы. Задержка или попытка проскочить тот или иной этап может разрушить взаимодействие;</a:t>
            </a:r>
          </a:p>
          <a:p>
            <a:pPr lvl="0"/>
            <a:r>
              <a:rPr lang="ru-RU" dirty="0" smtClean="0"/>
              <a:t>Процесс взаимодействия должен развиваться последовательно, а переход в другую стадию возможен только при наличии определенных промежуточных результатов.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2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7030A0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1754</TotalTime>
  <Words>1233</Words>
  <Application>Microsoft Office PowerPoint</Application>
  <PresentationFormat>Экран (4:3)</PresentationFormat>
  <Paragraphs>133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Муниципальное  Дошкольное Образовательное  Учреждение                                                             Детский  сад   общеразвивающего  вида  N 7 « Радуга» </vt:lpstr>
      <vt:lpstr> </vt:lpstr>
      <vt:lpstr>Педагоги осуждают, обвиняют, критикуют родителей … </vt:lpstr>
      <vt:lpstr>Родители осуждают, обвиняют критикуют педагогов:</vt:lpstr>
      <vt:lpstr>Установки ФГОС                                   дошкольного образования: </vt:lpstr>
      <vt:lpstr>Основные принципы ФГОС ДО</vt:lpstr>
      <vt:lpstr>Актуальность работы с родителями </vt:lpstr>
      <vt:lpstr>ДОУ определяет основные принципы в работе с семьей. </vt:lpstr>
      <vt:lpstr>Методика контактного взаимодействия с родителями. </vt:lpstr>
      <vt:lpstr>Слайд 10</vt:lpstr>
      <vt:lpstr>Слайд 11</vt:lpstr>
      <vt:lpstr>Интерактивные формы взаимодействия ДОУ с семьёй</vt:lpstr>
      <vt:lpstr> </vt:lpstr>
      <vt:lpstr>Слайд 14</vt:lpstr>
      <vt:lpstr>Слайд 15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Бюджетное  Дошкольное    Образовательное      Учреждение: Детский  сад   комбинированного   вида    второй     категории N 215 Советского района г.  Ростова на Дону Проект  «Здоровый ребенок-                            здоровая семья»</dc:title>
  <dc:creator>user</dc:creator>
  <cp:lastModifiedBy>алена</cp:lastModifiedBy>
  <cp:revision>189</cp:revision>
  <dcterms:created xsi:type="dcterms:W3CDTF">2013-01-16T19:18:04Z</dcterms:created>
  <dcterms:modified xsi:type="dcterms:W3CDTF">2017-04-27T08:15:58Z</dcterms:modified>
</cp:coreProperties>
</file>