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295" r:id="rId2"/>
    <p:sldId id="297" r:id="rId3"/>
    <p:sldId id="299" r:id="rId4"/>
    <p:sldId id="300" r:id="rId5"/>
    <p:sldId id="294" r:id="rId6"/>
    <p:sldId id="264" r:id="rId7"/>
    <p:sldId id="256" r:id="rId8"/>
    <p:sldId id="277" r:id="rId9"/>
    <p:sldId id="261" r:id="rId10"/>
    <p:sldId id="286" r:id="rId11"/>
    <p:sldId id="296" r:id="rId12"/>
    <p:sldId id="260" r:id="rId13"/>
    <p:sldId id="278" r:id="rId14"/>
    <p:sldId id="275" r:id="rId15"/>
    <p:sldId id="285" r:id="rId16"/>
    <p:sldId id="287" r:id="rId17"/>
    <p:sldId id="301" r:id="rId18"/>
    <p:sldId id="302" r:id="rId19"/>
    <p:sldId id="303" r:id="rId20"/>
    <p:sldId id="25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3" autoAdjust="0"/>
  </p:normalViewPr>
  <p:slideViewPr>
    <p:cSldViewPr>
      <p:cViewPr>
        <p:scale>
          <a:sx n="44" d="100"/>
          <a:sy n="44" d="100"/>
        </p:scale>
        <p:origin x="-126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5F743-C7BA-46AC-8034-C15AD8EF931B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CB42F-CF31-4DDB-8CFD-853D26B9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29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FD8B18F-5901-425C-949A-D046E8884C2F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EB92483-EE90-46C8-B40A-7FCFF219ADB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424936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cap="none" dirty="0" smtClean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Муниципальное     учреждение </a:t>
            </a:r>
            <a:r>
              <a:rPr lang="ru-RU" sz="2400" cap="none" dirty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дополнительного образования </a:t>
            </a:r>
            <a:r>
              <a:rPr lang="ru-RU" sz="2400" cap="none" dirty="0" smtClean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br>
              <a:rPr lang="ru-RU" sz="2400" cap="none" dirty="0" smtClean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cap="none" dirty="0" smtClean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400" cap="none" dirty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Центр дополнительного образования </a:t>
            </a:r>
            <a:r>
              <a:rPr lang="ru-RU" sz="2400" cap="none" dirty="0" smtClean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2132856"/>
            <a:ext cx="4752528" cy="11521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sz="4300" b="1" dirty="0">
                <a:ln w="6350">
                  <a:noFill/>
                </a:ln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Тростевая  кукла</a:t>
            </a:r>
            <a:r>
              <a:rPr lang="ru-RU" b="1" dirty="0">
                <a:ln w="6350">
                  <a:noFill/>
                </a:ln>
                <a:solidFill>
                  <a:srgbClr val="FFC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b="1" dirty="0">
                <a:ln w="6350">
                  <a:noFill/>
                </a:ln>
                <a:solidFill>
                  <a:srgbClr val="FFC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ln w="6350">
                  <a:noFill/>
                </a:ln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ln w="6350">
                  <a:noFill/>
                </a:ln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4941168"/>
            <a:ext cx="4248472" cy="11304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Семёнова</a:t>
            </a:r>
            <a:r>
              <a:rPr lang="ru-RU" sz="2000" b="1" dirty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Наталья Анатольевна</a:t>
            </a:r>
            <a:r>
              <a:rPr lang="ru-RU" sz="2000" b="1" dirty="0" smtClean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 </a:t>
            </a:r>
            <a:r>
              <a:rPr lang="ru-RU" sz="2000" b="1" dirty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 дополнительного   образования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478">
            <a:off x="-1" y="2461507"/>
            <a:ext cx="36576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693">
            <a:off x="755523" y="1218809"/>
            <a:ext cx="3159113" cy="4094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537">
            <a:off x="5412265" y="1165183"/>
            <a:ext cx="2948716" cy="4266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52321">
            <a:off x="1025803" y="5067374"/>
            <a:ext cx="3284076" cy="104976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Простой  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</a:br>
            <a:r>
              <a:rPr lang="ru-RU" sz="2400" dirty="0" err="1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гапит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 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538965">
            <a:off x="4914784" y="5111068"/>
            <a:ext cx="3209164" cy="9770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Механизированный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332656"/>
            <a:ext cx="2952328" cy="9361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Виды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гапитов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440" y="332656"/>
            <a:ext cx="6480720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Устройство  рук  тростевой  куклы</a:t>
            </a:r>
            <a:endParaRPr lang="ru-RU" sz="28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"/>
          <a:stretch/>
        </p:blipFill>
        <p:spPr bwMode="auto">
          <a:xfrm>
            <a:off x="640762" y="1628800"/>
            <a:ext cx="285111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"/>
          <a:stretch/>
        </p:blipFill>
        <p:spPr bwMode="auto">
          <a:xfrm rot="465411">
            <a:off x="6894407" y="1503017"/>
            <a:ext cx="1452378" cy="169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4"/>
          <a:stretch/>
        </p:blipFill>
        <p:spPr bwMode="auto">
          <a:xfrm>
            <a:off x="5480408" y="3655052"/>
            <a:ext cx="314767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494">
            <a:off x="4054161" y="1250468"/>
            <a:ext cx="2364102" cy="21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19560" y="5859876"/>
            <a:ext cx="3980239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Соединение сочленений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16163" y="2713290"/>
            <a:ext cx="2328516" cy="6915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Плечи куклы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332656"/>
            <a:ext cx="1944216" cy="963077"/>
          </a:xfrm>
        </p:spPr>
        <p:style>
          <a:lnRef idx="1">
            <a:schemeClr val="accent6"/>
          </a:lnRef>
          <a:fillRef idx="1001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1453">
            <a:off x="523941" y="1664903"/>
            <a:ext cx="2599092" cy="4614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" t="2238" r="3868" b="3724"/>
          <a:stretch/>
        </p:blipFill>
        <p:spPr bwMode="auto">
          <a:xfrm rot="347386">
            <a:off x="6355117" y="1552603"/>
            <a:ext cx="2344704" cy="4062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 bwMode="auto">
          <a:xfrm rot="301897">
            <a:off x="3170138" y="1637098"/>
            <a:ext cx="1754341" cy="20302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9"/>
          <a:stretch/>
        </p:blipFill>
        <p:spPr bwMode="auto">
          <a:xfrm rot="21145764">
            <a:off x="5054957" y="3974357"/>
            <a:ext cx="1661853" cy="2348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536504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Крепление тростей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4964" y="3514694"/>
            <a:ext cx="1754342" cy="5928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ладони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38300" y="5677512"/>
            <a:ext cx="1987608" cy="6543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 локтю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9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2302" y="419944"/>
            <a:ext cx="3672408" cy="1008112"/>
          </a:xfr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endParaRPr lang="ru-RU" sz="3600" dirty="0">
              <a:solidFill>
                <a:srgbClr val="002060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7973">
            <a:off x="689217" y="1218634"/>
            <a:ext cx="2418079" cy="3806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093733">
            <a:off x="932458" y="4911591"/>
            <a:ext cx="2599687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Открытые трости </a:t>
            </a:r>
            <a:endParaRPr lang="ru-RU" sz="24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2302" y="419944"/>
            <a:ext cx="3672408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Виды тростей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772">
            <a:off x="6024374" y="120042"/>
            <a:ext cx="2969008" cy="384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22612"/>
            <a:ext cx="3024336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56177" y="3121643"/>
            <a:ext cx="2785390" cy="10945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Замаскированные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5" y="5432926"/>
            <a:ext cx="2400808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Внутренние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30" y="476672"/>
            <a:ext cx="2832013" cy="102946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ln w="6350">
                  <a:solidFill>
                    <a:schemeClr val="bg2"/>
                  </a:solidFill>
                </a:ln>
                <a:solidFill>
                  <a:srgbClr val="002060"/>
                </a:solidFill>
                <a:effectLst/>
                <a:latin typeface="Times New Roman"/>
                <a:ea typeface="Calibri"/>
              </a:rPr>
              <a:t> </a:t>
            </a:r>
            <a:endParaRPr lang="ru-RU" dirty="0">
              <a:ln w="6350">
                <a:solidFill>
                  <a:schemeClr val="bg2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91880" y="1600200"/>
            <a:ext cx="5472608" cy="501392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endParaRPr lang="ru-RU" sz="2800" b="1" dirty="0" smtClean="0"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FFFF00"/>
                </a:solidFill>
                <a:ea typeface="Calibri"/>
              </a:rPr>
              <a:t>  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ea typeface="Calibri"/>
                <a:cs typeface="Times New Roman"/>
              </a:rPr>
              <a:t> </a:t>
            </a:r>
            <a:endParaRPr lang="ru-RU" sz="2400" b="1" dirty="0">
              <a:ea typeface="Calibri"/>
              <a:cs typeface="Times New Roman"/>
            </a:endParaRPr>
          </a:p>
          <a:p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13178" y="1600201"/>
            <a:ext cx="2150710" cy="1468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6" y="3076990"/>
            <a:ext cx="5380362" cy="337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828">
            <a:off x="1396460" y="796572"/>
            <a:ext cx="2059597" cy="23720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17795"/>
          <a:stretch/>
        </p:blipFill>
        <p:spPr bwMode="auto">
          <a:xfrm rot="727830">
            <a:off x="6325442" y="2760677"/>
            <a:ext cx="2179279" cy="2527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30789" y="332655"/>
            <a:ext cx="3547418" cy="219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/>
                <a:ea typeface="Calibri"/>
                <a:cs typeface="Times New Roman"/>
              </a:rPr>
              <a:t>«ВАЯНГ»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 индонезийский 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кукольный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театр </a:t>
            </a:r>
            <a:endParaRPr lang="ru-RU" sz="28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798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620688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.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522">
            <a:off x="1292323" y="3675069"/>
            <a:ext cx="1944216" cy="2834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6" y="404664"/>
            <a:ext cx="4101353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860032" y="620688"/>
            <a:ext cx="3672408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Т</a:t>
            </a: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ростевые куклы яванского театра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ваянг-голек</a:t>
            </a: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 </a:t>
            </a:r>
          </a:p>
          <a:p>
            <a:pPr algn="ctr">
              <a:spcAft>
                <a:spcPts val="0"/>
              </a:spcAft>
            </a:pP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3"/>
          <a:stretch/>
        </p:blipFill>
        <p:spPr bwMode="auto">
          <a:xfrm>
            <a:off x="4860032" y="3356992"/>
            <a:ext cx="3384376" cy="3198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3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572" y="274638"/>
            <a:ext cx="3384376" cy="15484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260648"/>
            <a:ext cx="3384376" cy="15624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/>
                <a:ea typeface="Calibri"/>
              </a:rPr>
              <a:t> </a:t>
            </a:r>
            <a:r>
              <a:rPr lang="ru-RU" sz="2800" b="1" dirty="0" err="1" smtClean="0">
                <a:latin typeface="Times New Roman"/>
                <a:ea typeface="Calibri"/>
              </a:rPr>
              <a:t>Даланги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ru-RU" sz="2800" b="1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Calibri"/>
              </a:rPr>
              <a:t>- яванские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Calibri"/>
              </a:rPr>
              <a:t>кукольники</a:t>
            </a:r>
            <a:r>
              <a:rPr lang="ru-RU" sz="2800" b="1" dirty="0" smtClean="0">
                <a:latin typeface="Times New Roman"/>
                <a:ea typeface="Calibri"/>
              </a:rPr>
              <a:t> 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91" y="290986"/>
            <a:ext cx="4176464" cy="36724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25632"/>
            <a:ext cx="4896544" cy="4399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1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04" y="188640"/>
            <a:ext cx="8789584" cy="12289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Профессия художник-кукольник  </a:t>
            </a:r>
            <a:r>
              <a:rPr lang="ru-RU" sz="2800" i="1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2800" b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Мастер</a:t>
            </a:r>
            <a:br>
              <a:rPr lang="ru-RU" sz="280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по изготовлению  </a:t>
            </a:r>
            <a:r>
              <a:rPr lang="ru-RU" sz="280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кукол и </a:t>
            </a:r>
            <a:r>
              <a:rPr lang="ru-RU" sz="280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декораций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137">
            <a:off x="440038" y="1567066"/>
            <a:ext cx="3824505" cy="3462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14" y="1268761"/>
            <a:ext cx="4935086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778">
            <a:off x="2486476" y="3131571"/>
            <a:ext cx="3444875" cy="370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61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800">
            <a:off x="433540" y="425699"/>
            <a:ext cx="2317228" cy="3210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68" y="262085"/>
            <a:ext cx="3392116" cy="2348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821">
            <a:off x="6387194" y="432846"/>
            <a:ext cx="2411561" cy="2939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0" y="4139752"/>
            <a:ext cx="3484276" cy="2437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312">
            <a:off x="6288398" y="3817730"/>
            <a:ext cx="2473539" cy="2643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57" y="2610308"/>
            <a:ext cx="3993729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65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652">
            <a:off x="272955" y="715157"/>
            <a:ext cx="4245330" cy="2910137"/>
          </a:xfrm>
          <a:prstGeom prst="round2DiagRect">
            <a:avLst>
              <a:gd name="adj1" fmla="val 16667"/>
              <a:gd name="adj2" fmla="val 808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 descr="http://cs413118.vk.me/v413118534/53e4/8TLSiVsJ6u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387">
            <a:off x="4239419" y="655686"/>
            <a:ext cx="4635241" cy="29041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21" y="3212976"/>
            <a:ext cx="4552644" cy="3325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2330093"/>
            <a:ext cx="1704330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6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3312368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sz="32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18457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13716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1755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Данная презентация «Тростевая кукла» подготовлена по разделу программы «Секреты театра кукол» для  воспитанников второго года обучения кукольного театра. Она поможет  педагогу наглядно и интересно преподнести тему занятия для детей, познакомить их с историей  и устройством  тростевой куклы.</a:t>
            </a:r>
          </a:p>
          <a:p>
            <a:pPr marL="13716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1755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</a:p>
          <a:p>
            <a:pPr marL="13716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1755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Данная презентация может быть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полезна  для педагогов  учреждений дополнительного образования, руководителей кукольных коллективов, педагогов и организаторов образовательных школ.</a:t>
            </a:r>
          </a:p>
          <a:p>
            <a:pPr marL="13716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1755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1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301">
            <a:off x="653584" y="1382509"/>
            <a:ext cx="2536963" cy="3634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1268760"/>
            <a:ext cx="5256584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Calibri"/>
                <a:ea typeface="Calibri"/>
                <a:cs typeface="Times New Roman"/>
              </a:rPr>
              <a:t>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6437" y="1368531"/>
            <a:ext cx="446449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/>
                <a:ea typeface="Calibri"/>
              </a:rPr>
              <a:t>Спасибо за внимание</a:t>
            </a:r>
            <a:r>
              <a:rPr lang="ru-RU" sz="3200" b="1" dirty="0">
                <a:latin typeface="Times New Roman"/>
                <a:ea typeface="Calibri"/>
              </a:rPr>
              <a:t>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142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291" y="274638"/>
            <a:ext cx="5965061" cy="9221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Тема занятия:  «Тростевая кукла»</a:t>
            </a:r>
            <a:endParaRPr lang="ru-RU" sz="32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6" y="1556791"/>
            <a:ext cx="8460043" cy="25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1292">
            <a:off x="787600" y="4503166"/>
            <a:ext cx="2333625" cy="1866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98" y="1830067"/>
            <a:ext cx="6831013" cy="155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652">
            <a:off x="5997310" y="4581037"/>
            <a:ext cx="2390775" cy="1815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146" y="2019382"/>
            <a:ext cx="3162897" cy="24897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3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15121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1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приобщение обучающихся к искусству 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кукольного театра через 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знакомство с 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тростевой куклой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2060848"/>
            <a:ext cx="8568952" cy="46085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Задачи: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Обучающие: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- расширить знания воспитанников  о  истории кукольного театра и театральных профессиях;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познакомить с тростевой куклой;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>
                <a:latin typeface="Times New Roman" pitchFamily="18" charset="0"/>
                <a:ea typeface="Calibri"/>
                <a:cs typeface="Times New Roman" pitchFamily="18" charset="0"/>
              </a:rPr>
              <a:t>Развивающие:  </a:t>
            </a:r>
          </a:p>
          <a:p>
            <a:pPr marL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-  </a:t>
            </a:r>
            <a:r>
              <a:rPr lang="ru-RU" sz="24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развивать воображение, творческие возможности учащихся;</a:t>
            </a:r>
            <a:endParaRPr lang="ru-RU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 ф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ормировать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интерес к театру кукол.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Воспитывающие</a:t>
            </a:r>
            <a:r>
              <a:rPr lang="ru-RU" sz="2400" b="1" u="sng" dirty="0">
                <a:latin typeface="Times New Roman" pitchFamily="18" charset="0"/>
                <a:ea typeface="Calibri"/>
                <a:cs typeface="Times New Roman" pitchFamily="18" charset="0"/>
              </a:rPr>
              <a:t>:  </a:t>
            </a:r>
          </a:p>
          <a:p>
            <a:pPr marL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-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воспитывать уважение к культурному наследию разных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</a:p>
          <a:p>
            <a:pPr marL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народов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способствовать  созданию  творческой  атмосферы  </a:t>
            </a: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занятии.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4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5112568" cy="7780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Немного истории</a:t>
            </a:r>
            <a:endParaRPr lang="ru-RU" sz="28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928" y="1484784"/>
            <a:ext cx="8280920" cy="39610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      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Куклы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на тростях  в нашей стране начали появляться с первых шагов деятельности советских кукольных театров. Сперва  это были  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эпизодически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в петрушечных спектаклях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         Так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появился «дедушка Крылов» у старейших советских кукольников Ефимовых (1918),  потом возник «городовой» в спектакле «Каштанка» Государственного Центрального театра кукол (1935). </a:t>
            </a:r>
            <a:br>
              <a:rPr lang="ru-RU" sz="2200" b="1" dirty="0">
                <a:latin typeface="Times New Roman"/>
                <a:ea typeface="Calibri"/>
                <a:cs typeface="Times New Roman"/>
              </a:rPr>
            </a:b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      Впервые 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целый спектакль был осуществлен при помощи тростевых кукол Н. Я. и </a:t>
            </a:r>
            <a:r>
              <a:rPr lang="ru-RU" sz="2200" b="1" dirty="0" err="1">
                <a:latin typeface="Times New Roman"/>
                <a:ea typeface="Calibri"/>
                <a:cs typeface="Times New Roman"/>
              </a:rPr>
              <a:t>И</a:t>
            </a:r>
            <a:r>
              <a:rPr lang="ru-RU" sz="2200" b="1" dirty="0">
                <a:latin typeface="Times New Roman"/>
                <a:ea typeface="Calibri"/>
                <a:cs typeface="Times New Roman"/>
              </a:rPr>
              <a:t>. С. Ефимовыми, поставившими в 1933 году «Макбета» Шекспира. </a:t>
            </a: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2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11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2053843"/>
            <a:ext cx="6026007" cy="3332897"/>
          </a:xfrm>
        </p:spPr>
        <p:txBody>
          <a:bodyPr>
            <a:normAutofit/>
          </a:bodyPr>
          <a:lstStyle/>
          <a:p>
            <a:pPr marL="137160" indent="0">
              <a:spcBef>
                <a:spcPts val="0"/>
              </a:spcBef>
              <a:buNone/>
            </a:pPr>
            <a:r>
              <a:rPr lang="ru-RU" sz="7200" dirty="0" smtClean="0">
                <a:latin typeface="+mj-lt"/>
              </a:rPr>
              <a:t> </a:t>
            </a:r>
            <a:endParaRPr lang="ru-RU" sz="72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2" y="620688"/>
            <a:ext cx="3019910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43" y="3262666"/>
            <a:ext cx="4871442" cy="3247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67" y="1701344"/>
            <a:ext cx="2874013" cy="2467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0546" y="369195"/>
            <a:ext cx="5549836" cy="11155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137160" lvl="0">
              <a:spcBef>
                <a:spcPts val="0"/>
              </a:spcBef>
            </a:pPr>
            <a:r>
              <a:rPr lang="ru-RU" sz="3600" b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«Тростевые  куклы </a:t>
            </a:r>
            <a:r>
              <a:rPr lang="ru-RU" sz="3100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Симоно</a:t>
            </a:r>
            <a:r>
              <a:rPr lang="ru-RU" sz="310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1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ич- </a:t>
            </a:r>
            <a:r>
              <a:rPr lang="ru-RU" sz="31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Ефимовых»</a:t>
            </a:r>
            <a:r>
              <a:rPr lang="ru-RU" sz="3100" b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ru-RU" sz="8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2203" y="404664"/>
            <a:ext cx="2952328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800" cap="none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Виды кукол</a:t>
            </a:r>
            <a:br>
              <a:rPr lang="ru-RU" sz="2800" cap="none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cap="none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55576" y="2306334"/>
            <a:ext cx="3024336" cy="82527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ерховые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644050" y="1268760"/>
            <a:ext cx="919838" cy="10375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882244" y="5445224"/>
            <a:ext cx="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148064" y="1268760"/>
            <a:ext cx="822950" cy="10375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322716" y="2306335"/>
            <a:ext cx="2592288" cy="8252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апольные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5" y="2924944"/>
            <a:ext cx="2480804" cy="372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68" y="3223362"/>
            <a:ext cx="1656184" cy="3000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2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244086"/>
            <a:ext cx="2868880" cy="10625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511669"/>
            <a:ext cx="8363272" cy="499715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400" dirty="0" smtClean="0"/>
              <a:t> </a:t>
            </a:r>
          </a:p>
          <a:p>
            <a:pPr marL="137160" indent="0">
              <a:buNone/>
            </a:pPr>
            <a:endParaRPr lang="ru-RU" sz="2400" dirty="0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9548"/>
            <a:ext cx="3149600" cy="3827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5"/>
          <a:stretch/>
        </p:blipFill>
        <p:spPr bwMode="auto">
          <a:xfrm rot="488236">
            <a:off x="7075521" y="482496"/>
            <a:ext cx="1503964" cy="2002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5" r="28798"/>
          <a:stretch/>
        </p:blipFill>
        <p:spPr bwMode="auto">
          <a:xfrm rot="20999207">
            <a:off x="6053362" y="427389"/>
            <a:ext cx="1134297" cy="1981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274">
            <a:off x="3974571" y="2703670"/>
            <a:ext cx="1807158" cy="3009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0385">
            <a:off x="6613687" y="3676546"/>
            <a:ext cx="2016224" cy="1970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74566"/>
            <a:ext cx="2868880" cy="10625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/>
                <a:ea typeface="Calibri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/>
                <a:ea typeface="Calibri"/>
              </a:rPr>
              <a:t>В</a:t>
            </a: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Calibri"/>
              </a:rPr>
              <a:t>ерховые куклы </a:t>
            </a:r>
            <a:endParaRPr lang="ru-RU" sz="2800" b="1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3874" y="2276871"/>
            <a:ext cx="2160239" cy="6090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перчаточные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46761">
            <a:off x="3650535" y="5686093"/>
            <a:ext cx="2059497" cy="594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тростевые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5599723"/>
            <a:ext cx="2088231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пальчиковые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0" y="352872"/>
            <a:ext cx="5328592" cy="1084263"/>
          </a:xfrm>
          <a:solidFill>
            <a:schemeClr val="bg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effectLst/>
                <a:latin typeface="Times New Roman"/>
                <a:ea typeface="Calibri"/>
              </a:rPr>
              <a:t> </a:t>
            </a:r>
            <a:r>
              <a:rPr lang="ru-RU" sz="2800" dirty="0" smtClean="0">
                <a:effectLst/>
                <a:ea typeface="Calibri"/>
              </a:rPr>
              <a:t> </a:t>
            </a:r>
            <a:endParaRPr lang="ru-RU" sz="2800" dirty="0">
              <a:effectLst/>
              <a:ea typeface="Calibri"/>
              <a:cs typeface="Times New Roman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9"/>
          <a:stretch/>
        </p:blipFill>
        <p:spPr bwMode="auto">
          <a:xfrm rot="21070272">
            <a:off x="593831" y="2037932"/>
            <a:ext cx="2397508" cy="35089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051720" y="332656"/>
            <a:ext cx="5328592" cy="1080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6350">
                  <a:noFill/>
                </a:ln>
                <a:solidFill>
                  <a:prstClr val="black"/>
                </a:solidFill>
                <a:latin typeface="Times New Roman"/>
                <a:ea typeface="Calibri"/>
              </a:rPr>
              <a:t> Устройство тростевой куклы</a:t>
            </a:r>
            <a:r>
              <a:rPr lang="ru-RU" sz="2800" b="1" i="1" dirty="0" smtClean="0">
                <a:ln w="6350">
                  <a:noFill/>
                </a:ln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21141644">
            <a:off x="723656" y="5426548"/>
            <a:ext cx="2656128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Голова куклы с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гапитом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403536">
            <a:off x="6156109" y="5350570"/>
            <a:ext cx="2448405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Гапит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 голове актёра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830211"/>
            <a:ext cx="2160239" cy="2462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708">
            <a:off x="6632567" y="2227216"/>
            <a:ext cx="1978645" cy="31303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2051720" y="332656"/>
            <a:ext cx="5328592" cy="1368152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4149080"/>
            <a:ext cx="2475092" cy="7200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Подвижный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гапит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4569</TotalTime>
  <Words>302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Муниципальное     учреждение дополнительного образования   «Центр дополнительного образования »</vt:lpstr>
      <vt:lpstr>Введение</vt:lpstr>
      <vt:lpstr>Тема занятия:  «Тростевая кукла»</vt:lpstr>
      <vt:lpstr>Цель:  приобщение обучающихся к искусству  кукольного театра через знакомство с  тростевой куклой</vt:lpstr>
      <vt:lpstr>Немного истории</vt:lpstr>
      <vt:lpstr>  «Тростевые  куклы  Симонович- Ефимовых»  </vt:lpstr>
      <vt:lpstr>Виды кукол  </vt:lpstr>
      <vt:lpstr>Презентация PowerPoint</vt:lpstr>
      <vt:lpstr>  </vt:lpstr>
      <vt:lpstr>Простой   гапит </vt:lpstr>
      <vt:lpstr>Устройство  рук  тростевой  куклы</vt:lpstr>
      <vt:lpstr>Крепление тростей</vt:lpstr>
      <vt:lpstr>Презентация PowerPoint</vt:lpstr>
      <vt:lpstr> </vt:lpstr>
      <vt:lpstr>Презентация PowerPoint</vt:lpstr>
      <vt:lpstr>Презентация PowerPoint</vt:lpstr>
      <vt:lpstr>Профессия художник-кукольник  или  Мастер  по изготовлению  кукол и декораций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303</cp:revision>
  <dcterms:created xsi:type="dcterms:W3CDTF">2013-12-05T20:08:31Z</dcterms:created>
  <dcterms:modified xsi:type="dcterms:W3CDTF">2017-05-16T05:15:01Z</dcterms:modified>
</cp:coreProperties>
</file>