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87" r:id="rId3"/>
    <p:sldId id="257" r:id="rId4"/>
    <p:sldId id="288" r:id="rId5"/>
    <p:sldId id="286" r:id="rId6"/>
    <p:sldId id="259" r:id="rId7"/>
    <p:sldId id="261" r:id="rId8"/>
    <p:sldId id="262" r:id="rId9"/>
    <p:sldId id="263" r:id="rId10"/>
    <p:sldId id="265" r:id="rId11"/>
    <p:sldId id="266" r:id="rId12"/>
    <p:sldId id="270" r:id="rId13"/>
    <p:sldId id="272" r:id="rId14"/>
    <p:sldId id="275" r:id="rId15"/>
    <p:sldId id="276" r:id="rId16"/>
    <p:sldId id="277" r:id="rId17"/>
    <p:sldId id="278" r:id="rId18"/>
    <p:sldId id="279" r:id="rId19"/>
    <p:sldId id="281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chemeClr val="bg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92BC-F730-4294-A349-451BD2A66EAB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A5349-B4C4-4A89-AAA4-E694709D6A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08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A5349-B4C4-4A89-AAA4-E694709D6AE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78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A5349-B4C4-4A89-AAA4-E694709D6AE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78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54A43E3-CBD2-4443-8B7B-88A08D0FFAA3}" type="datetimeFigureOut">
              <a:rPr lang="ru-RU" smtClean="0"/>
              <a:t>20.05.2017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66466C-9FA9-45B8-9737-27AE6D74B16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172819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Мир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фантастики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2089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84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">
        <p14:vortex dir="d"/>
      </p:transition>
    </mc:Choice>
    <mc:Fallback xmlns="">
      <p:transition spd="slow" advTm="6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46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719138" algn="just"/>
            <a:r>
              <a:rPr lang="ru-RU" sz="2000" dirty="0" smtClean="0"/>
              <a:t>     Однако должен сказать, что споров относительно жанра фантастики и его подвидов по-прежнему предостаточно. Мнений среди людей с громкими именами и среди совсем простых людей из соседнего подъезда великое множество.  Но никто так и не может чётко разграничить произведения литературы по жанрам фантастики. На самом деле в этом нет особой необходимости. Один и тот же писатель мог создать произведения разных подвидов жанров фантастики, либо вообще смешать их между собой.</a:t>
            </a:r>
          </a:p>
          <a:p>
            <a:pPr marL="3175" indent="719138" algn="just"/>
            <a:r>
              <a:rPr lang="ru-RU" sz="2000" dirty="0" smtClean="0"/>
              <a:t>     Если Вы никогда не читали фантастических книг, то я предлагаю воспользоваться списком литературы Бориса Стругацкого. В нем он со-брал классику жанра фантастики. Каждая из предложенных книг совершенно не похожа на другую. Скажем так, в фантастике очень любят даже не сам по себе жанр, а стиль и полет мысли каких-то определённых авторов. Попытайтесь найти своего любимого писателя-фантаста.</a:t>
            </a:r>
          </a:p>
          <a:p>
            <a:pPr marL="3175" indent="719138" algn="just"/>
            <a:r>
              <a:rPr lang="ru-RU" sz="2000" dirty="0" smtClean="0"/>
              <a:t>      А теперь обещанный список книг: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Д. Свифт, </a:t>
            </a:r>
            <a:r>
              <a:rPr lang="ru-RU" sz="2000" u="sng" dirty="0" smtClean="0"/>
              <a:t>«Путешествия Лемюэля Гулливера».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Н. Гоголь,</a:t>
            </a:r>
            <a:r>
              <a:rPr lang="ru-RU" sz="2000" i="1" u="sng" dirty="0" smtClean="0"/>
              <a:t> </a:t>
            </a:r>
            <a:r>
              <a:rPr lang="ru-RU" sz="2000" u="sng" dirty="0" smtClean="0"/>
              <a:t>«Нос».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Э. А. По, </a:t>
            </a:r>
            <a:r>
              <a:rPr lang="ru-RU" sz="2000" u="sng" dirty="0" smtClean="0"/>
              <a:t>«Приключения Артура Гордона Пима».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Ж. Верн, </a:t>
            </a:r>
            <a:r>
              <a:rPr lang="ru-RU" sz="2000" u="sng" dirty="0" smtClean="0"/>
              <a:t>«Восемьдесят тысяч километров под водой».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Г. Уэллс, </a:t>
            </a:r>
            <a:r>
              <a:rPr lang="ru-RU" sz="2000" u="sng" dirty="0" smtClean="0"/>
              <a:t>«Война миров».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Д. Лондон, </a:t>
            </a:r>
            <a:r>
              <a:rPr lang="ru-RU" sz="2000" u="sng" dirty="0" smtClean="0"/>
              <a:t>«Алая чума».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Ф. Кафка, </a:t>
            </a:r>
            <a:r>
              <a:rPr lang="ru-RU" sz="2000" u="sng" dirty="0" smtClean="0"/>
              <a:t>«Превращение».</a:t>
            </a:r>
            <a:endParaRPr lang="ru-RU" sz="2000" dirty="0"/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i="1" dirty="0" smtClean="0"/>
              <a:t>Р. Ибатулин, </a:t>
            </a:r>
            <a:r>
              <a:rPr lang="ru-RU" sz="2000" u="sng" dirty="0" smtClean="0"/>
              <a:t>«Роза и Червь».</a:t>
            </a:r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5719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9">
        <p14:vortex dir="d"/>
      </p:transition>
    </mc:Choice>
    <mc:Fallback xmlns="">
      <p:transition spd="slow" advTm="96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0165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Толстой, </a:t>
            </a:r>
            <a:r>
              <a:rPr lang="ru-RU" sz="2000" u="sng" dirty="0" smtClean="0"/>
              <a:t>«Гиперболоид инженера Гарина».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К. Чапек, </a:t>
            </a:r>
            <a:r>
              <a:rPr lang="ru-RU" sz="2000" u="sng" dirty="0" smtClean="0"/>
              <a:t>«Война с саламандрами».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Конан Дойл, </a:t>
            </a:r>
            <a:r>
              <a:rPr lang="ru-RU" sz="2000" u="sng" dirty="0" smtClean="0"/>
              <a:t>«Затерянный мир».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Беляев, </a:t>
            </a:r>
            <a:r>
              <a:rPr lang="ru-RU" sz="2000" u="sng" dirty="0" smtClean="0"/>
              <a:t>«Человек-амфибия».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М. Булгаков, </a:t>
            </a:r>
            <a:r>
              <a:rPr lang="ru-RU" sz="2000" u="sng" dirty="0" smtClean="0"/>
              <a:t>«Мастер и Маргарита».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В. Панов, </a:t>
            </a:r>
            <a:r>
              <a:rPr lang="ru-RU" sz="2000" u="sng" dirty="0" smtClean="0"/>
              <a:t>«Войны начинают неудачники».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Д. Скирюк, </a:t>
            </a:r>
            <a:r>
              <a:rPr lang="ru-RU" sz="2000" u="sng" dirty="0" smtClean="0"/>
              <a:t>«Осенний лис».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Маврин, </a:t>
            </a:r>
            <a:r>
              <a:rPr lang="ru-RU" sz="2000" u="sng" dirty="0" smtClean="0"/>
              <a:t>«Псоглавцы».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В. Спиранде, </a:t>
            </a:r>
            <a:r>
              <a:rPr lang="ru-RU" sz="2000" u="sng" dirty="0" smtClean="0"/>
              <a:t>«Агромонт».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А. Жвалевский, И. Мытько, </a:t>
            </a:r>
            <a:r>
              <a:rPr lang="ru-RU" sz="2000" u="sng" dirty="0" smtClean="0"/>
              <a:t>«Порри Гатер и каменный философ»</a:t>
            </a:r>
            <a:r>
              <a:rPr lang="ru-RU" sz="2000" dirty="0" smtClean="0"/>
              <a:t>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Д. Глуховский, </a:t>
            </a:r>
            <a:r>
              <a:rPr lang="ru-RU" sz="2000" u="sng" dirty="0" smtClean="0"/>
              <a:t>«Метро 2033».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О. Громыко, </a:t>
            </a:r>
            <a:r>
              <a:rPr lang="ru-RU" sz="2000" u="sng" dirty="0" smtClean="0"/>
              <a:t>«Профессия Ведьма».</a:t>
            </a:r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Н. Горькавый, </a:t>
            </a:r>
            <a:r>
              <a:rPr lang="ru-RU" sz="2000" u="sng" dirty="0" smtClean="0"/>
              <a:t>«Астровитянка».</a:t>
            </a:r>
            <a:endParaRPr lang="ru-RU" sz="2000" u="sng" dirty="0"/>
          </a:p>
          <a:p>
            <a:pPr marL="4763" indent="717550">
              <a:buFont typeface="Wingdings" pitchFamily="2" charset="2"/>
              <a:buChar char="Ø"/>
            </a:pPr>
            <a:r>
              <a:rPr lang="ru-RU" sz="2000" i="1" dirty="0" smtClean="0"/>
              <a:t>М. Петросян </a:t>
            </a:r>
            <a:r>
              <a:rPr lang="ru-RU" sz="2000" u="sng" dirty="0" smtClean="0"/>
              <a:t>«Дом, в котором».</a:t>
            </a:r>
          </a:p>
          <a:p>
            <a:pPr marL="4763" indent="717550" algn="just"/>
            <a:r>
              <a:rPr lang="ru-RU" sz="2000" dirty="0" smtClean="0"/>
              <a:t>     Я бы к этому списку добавил обязательно </a:t>
            </a:r>
            <a:r>
              <a:rPr lang="ru-RU" sz="2000" i="1" dirty="0" smtClean="0"/>
              <a:t>Сергея Лукьяненко </a:t>
            </a:r>
            <a:r>
              <a:rPr lang="ru-RU" sz="2000" dirty="0" smtClean="0"/>
              <a:t>с его знаменитыми Дозорами, Саймака с произведением </a:t>
            </a:r>
            <a:r>
              <a:rPr lang="ru-RU" sz="2000" u="sng" dirty="0" smtClean="0"/>
              <a:t>«Почти как люди», </a:t>
            </a:r>
            <a:r>
              <a:rPr lang="ru-RU" sz="2000" i="1" dirty="0" smtClean="0"/>
              <a:t>Гарри Гаррисона</a:t>
            </a:r>
            <a:r>
              <a:rPr lang="ru-RU" sz="2000" dirty="0" smtClean="0"/>
              <a:t> с трилогией </a:t>
            </a:r>
            <a:r>
              <a:rPr lang="ru-RU" sz="2000" u="sng" dirty="0" smtClean="0"/>
              <a:t>«Смертоносный мир», </a:t>
            </a:r>
            <a:r>
              <a:rPr lang="ru-RU" sz="2000" dirty="0" smtClean="0"/>
              <a:t>практически все произведения </a:t>
            </a:r>
            <a:r>
              <a:rPr lang="ru-RU" sz="2000" i="1" dirty="0" smtClean="0"/>
              <a:t>братьев Стругацких… </a:t>
            </a:r>
            <a:r>
              <a:rPr lang="ru-RU" sz="2000" dirty="0" smtClean="0"/>
              <a:t>замечательных книг так много, что, даже давая просто списки книг, не хватит одной статьи.</a:t>
            </a:r>
          </a:p>
          <a:p>
            <a:pPr marL="4763" indent="717550" algn="just"/>
            <a:r>
              <a:rPr lang="ru-RU" sz="2000" dirty="0" smtClean="0"/>
              <a:t>     А посему, я предлагаю остановиться на уже предложенном. И если есть желание, то поделитесь с нами своими впечатлениями о прочитанной книге удивительного жанра фантастика!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82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7">
        <p14:vortex dir="d"/>
      </p:transition>
    </mc:Choice>
    <mc:Fallback xmlns="">
      <p:transition spd="slow" advTm="53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393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b="1" dirty="0" smtClean="0"/>
              <a:t>       </a:t>
            </a:r>
            <a:r>
              <a:rPr lang="ru-RU" sz="2000" b="1" dirty="0" smtClean="0"/>
              <a:t>Фантастика — </a:t>
            </a:r>
            <a:r>
              <a:rPr lang="ru-RU" sz="2000" dirty="0" smtClean="0"/>
              <a:t>жанр и творческий метод в художественной литературе, кино, изобразительном и других формах искусства, характеризуемый использованием фантастического допущения, «элемента необычайного», нарушением границ реальности, принятых условностей</a:t>
            </a:r>
          </a:p>
          <a:p>
            <a:pPr indent="722313" algn="just"/>
            <a:r>
              <a:rPr lang="ru-RU" sz="2000" dirty="0" smtClean="0"/>
              <a:t>       </a:t>
            </a:r>
            <a:r>
              <a:rPr lang="ru-RU" sz="2000" b="1" dirty="0" smtClean="0"/>
              <a:t>Фантастика — </a:t>
            </a:r>
            <a:r>
              <a:rPr lang="ru-RU" sz="2000" dirty="0" smtClean="0"/>
              <a:t>это разновидность художественной литературы, в которой авторский вымысел от изображения странно-необычных, неправдоподобных явлений простирается до создания особого — вымышленного, нереального, «чудесного мира». Фантастика обладает своим фантастическим типом образности со свойственными ему высокой степенью условности, откровенным нарушением реальных логических связей и закономерностей, естественных пропорций и форм изображаемого объекта. Фантастика как область литературного творчества Фантастика как особая область литературного творчества максимально аккумулирует творческую фантазию художника, а вместе с тем и фантазию читателя; в то же время это не произвольное «царство воображения»: в фантастической картине мира читатель угадывает преображённые формы реального — социального и духовного — человеческого бытия. Фантастическая образность присуща таким фольклорным и литературным жанрам, как сказка, эпос, аллегория, легенда, гротеск, утопия, сатира. Художественный эффект фантастического образа достигается за счёт резкого отталкивания от эмпирической действительности, поэтому в основе всякого фантастического произведения лежит оппозиция фантастического — реального. Поэтика фантастического связана </a:t>
            </a:r>
            <a:r>
              <a:rPr lang="ru-RU" sz="2000" dirty="0"/>
              <a:t>с удвоением мира: художник или </a:t>
            </a:r>
            <a:r>
              <a:rPr lang="ru-RU" sz="2000" dirty="0" smtClean="0"/>
              <a:t>моделирует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20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3">
        <p14:vortex dir="d"/>
      </p:transition>
    </mc:Choice>
    <mc:Fallback xmlns="">
      <p:transition spd="slow" advTm="101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2" y="-1474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собственный невероятный, существующий по своим законам мир. В этом случае реальная «точка отсчёта» присутствует скрыто, оставаясь за пределами текста: </a:t>
            </a:r>
            <a:r>
              <a:rPr lang="ru-RU" sz="2000" u="sng" dirty="0" smtClean="0"/>
              <a:t>«Путешествие Гулливера» </a:t>
            </a:r>
            <a:r>
              <a:rPr lang="ru-RU" sz="2000" dirty="0" smtClean="0"/>
              <a:t>1726  </a:t>
            </a:r>
            <a:r>
              <a:rPr lang="ru-RU" sz="2000" i="1" dirty="0" smtClean="0"/>
              <a:t>Дж. Свифта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r>
              <a:rPr lang="ru-RU" sz="2000" u="sng" dirty="0" smtClean="0"/>
              <a:t>«Сон смешного человека» </a:t>
            </a:r>
            <a:r>
              <a:rPr lang="ru-RU" sz="2000" dirty="0" smtClean="0"/>
              <a:t>1877 </a:t>
            </a:r>
            <a:r>
              <a:rPr lang="ru-RU" sz="2000" i="1" dirty="0" smtClean="0"/>
              <a:t>Ф.М. Достоевского</a:t>
            </a:r>
            <a:r>
              <a:rPr lang="ru-RU" sz="2000" dirty="0" smtClean="0"/>
              <a:t>, или параллельно воссоздаёт два потока—действительного и сверхъестественного, ирреального бытия. </a:t>
            </a:r>
            <a:r>
              <a:rPr lang="ru-RU" sz="2000" u="sng" dirty="0" smtClean="0"/>
              <a:t>(«Косморама» </a:t>
            </a:r>
            <a:r>
              <a:rPr lang="ru-RU" sz="2000" dirty="0" smtClean="0"/>
              <a:t>1840 </a:t>
            </a:r>
            <a:r>
              <a:rPr lang="ru-RU" sz="2000" i="1" dirty="0" smtClean="0"/>
              <a:t>В.Ф. Одоевского</a:t>
            </a:r>
            <a:r>
              <a:rPr lang="ru-RU" sz="2000" dirty="0" smtClean="0"/>
              <a:t>; </a:t>
            </a:r>
            <a:r>
              <a:rPr lang="ru-RU" sz="2000" u="sng" dirty="0" smtClean="0"/>
              <a:t>«Штосс» </a:t>
            </a:r>
            <a:r>
              <a:rPr lang="ru-RU" sz="2000" dirty="0" smtClean="0"/>
              <a:t>1841 </a:t>
            </a:r>
            <a:r>
              <a:rPr lang="ru-RU" sz="2000" i="1" dirty="0" smtClean="0"/>
              <a:t>М.Ю. Лермонтова</a:t>
            </a:r>
            <a:r>
              <a:rPr lang="ru-RU" sz="2000" dirty="0" smtClean="0"/>
              <a:t>; </a:t>
            </a:r>
            <a:r>
              <a:rPr lang="ru-RU" sz="2000" u="sng" dirty="0"/>
              <a:t>«Песочный человек</a:t>
            </a:r>
            <a:r>
              <a:rPr lang="ru-RU" sz="2000" u="sng" dirty="0" smtClean="0"/>
              <a:t>» </a:t>
            </a:r>
            <a:r>
              <a:rPr lang="ru-RU" sz="2000" dirty="0" smtClean="0"/>
              <a:t>1817 </a:t>
            </a:r>
            <a:r>
              <a:rPr lang="ru-RU" sz="2000" i="1" dirty="0"/>
              <a:t>Э.Т. А. Гофмана</a:t>
            </a:r>
            <a:r>
              <a:rPr lang="ru-RU" sz="2000" dirty="0"/>
              <a:t>). Такая сознательная зыбкость мотивировки нередко ведёт к тому, что исчезает субъект </a:t>
            </a:r>
            <a:r>
              <a:rPr lang="ru-RU" sz="2000" dirty="0" smtClean="0"/>
              <a:t>фантастического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81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7">
        <p14:vortex dir="d"/>
      </p:transition>
    </mc:Choice>
    <mc:Fallback xmlns="">
      <p:transition spd="slow" advTm="9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268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жанру скорее дидактическому, чем приключенческому: «поучению в чудесах». Фантастические превращения становятся формой осознания превратности и ненадёжности человеческой судьбы в мире, подвластном лишь произволу случая или загадочной вышней воле. Богатый свод литературно обработанной сказочной фантастике дают сказки </a:t>
            </a:r>
            <a:r>
              <a:rPr lang="ru-RU" sz="2000" u="sng" dirty="0" smtClean="0"/>
              <a:t>«Тысячи и одной ночи»</a:t>
            </a:r>
            <a:r>
              <a:rPr lang="ru-RU" sz="2000" dirty="0" smtClean="0"/>
              <a:t>; влияние их экзотической образности сказалось в европейском предромантизме и романтизме, фантастическими образами и отзвуками </a:t>
            </a:r>
            <a:r>
              <a:rPr lang="ru-RU" sz="2000" u="sng" dirty="0" smtClean="0"/>
              <a:t>«Махабхараты»</a:t>
            </a:r>
            <a:r>
              <a:rPr lang="ru-RU" sz="2000" dirty="0" smtClean="0"/>
              <a:t> и </a:t>
            </a:r>
            <a:r>
              <a:rPr lang="ru-RU" sz="2000" u="sng" dirty="0" smtClean="0"/>
              <a:t>«Рамаяны»</a:t>
            </a:r>
            <a:r>
              <a:rPr lang="ru-RU" sz="2000" dirty="0" smtClean="0"/>
              <a:t> насыщена индийская литература от </a:t>
            </a:r>
            <a:r>
              <a:rPr lang="ru-RU" sz="2000" i="1" dirty="0" smtClean="0"/>
              <a:t>Калидасы</a:t>
            </a:r>
            <a:r>
              <a:rPr lang="ru-RU" sz="2000" dirty="0" smtClean="0"/>
              <a:t> до </a:t>
            </a:r>
            <a:r>
              <a:rPr lang="ru-RU" sz="2000" i="1" dirty="0" smtClean="0"/>
              <a:t>Р. Тагора</a:t>
            </a:r>
            <a:r>
              <a:rPr lang="ru-RU" sz="2000" dirty="0" smtClean="0"/>
              <a:t>. Своеобразный литературный переплав народных сказаний, легенд и поверий представляют собой многие произведения японской (например, жанр </a:t>
            </a:r>
            <a:r>
              <a:rPr lang="ru-RU" sz="2000" u="sng" dirty="0" smtClean="0"/>
              <a:t>«рассказа о страшном и необычайном» </a:t>
            </a:r>
            <a:r>
              <a:rPr lang="ru-RU" sz="2000" dirty="0" smtClean="0"/>
              <a:t>— </a:t>
            </a:r>
            <a:r>
              <a:rPr lang="ru-RU" sz="2000" u="sng" dirty="0" smtClean="0"/>
              <a:t>«Кондзякумоногатари»</a:t>
            </a:r>
            <a:r>
              <a:rPr lang="ru-RU" sz="2000" dirty="0" smtClean="0"/>
              <a:t>) и китайской фантастики </a:t>
            </a:r>
            <a:r>
              <a:rPr lang="ru-RU" sz="2000" u="sng" dirty="0" smtClean="0"/>
              <a:t>(«Рассказы о чудесах из кабинета Ляо»</a:t>
            </a:r>
            <a:r>
              <a:rPr lang="ru-RU" sz="2000" dirty="0" smtClean="0"/>
              <a:t> Пу Сунлина, 1640-1715). Фантастический вымысел под знаком </a:t>
            </a:r>
            <a:r>
              <a:rPr lang="ru-RU" sz="2000" u="sng" dirty="0" smtClean="0"/>
              <a:t>«эстетики чудесного»</a:t>
            </a:r>
            <a:r>
              <a:rPr lang="ru-RU" sz="2000" dirty="0" smtClean="0"/>
              <a:t> был основой средневекового рыцарского эпоса — от </a:t>
            </a:r>
            <a:r>
              <a:rPr lang="ru-RU" sz="2000" u="sng" dirty="0" smtClean="0"/>
              <a:t>«Беовульфа»</a:t>
            </a:r>
            <a:r>
              <a:rPr lang="ru-RU" sz="2000" dirty="0" smtClean="0"/>
              <a:t> (8 век) до </a:t>
            </a:r>
            <a:r>
              <a:rPr lang="ru-RU" sz="2000" u="sng" dirty="0" smtClean="0"/>
              <a:t>«Персеваля»</a:t>
            </a:r>
            <a:r>
              <a:rPr lang="ru-RU" sz="2000" dirty="0" smtClean="0"/>
              <a:t> (около 1182) </a:t>
            </a:r>
            <a:r>
              <a:rPr lang="ru-RU" sz="2000" i="1" dirty="0" smtClean="0"/>
              <a:t>Кретьена де Труа</a:t>
            </a:r>
            <a:r>
              <a:rPr lang="ru-RU" sz="2000" dirty="0" smtClean="0"/>
              <a:t> и </a:t>
            </a:r>
            <a:r>
              <a:rPr lang="ru-RU" sz="2000" u="sng" dirty="0" smtClean="0"/>
              <a:t>«Смерти Артура»</a:t>
            </a:r>
            <a:r>
              <a:rPr lang="ru-RU" sz="2000" dirty="0" smtClean="0"/>
              <a:t> (1469) </a:t>
            </a:r>
            <a:r>
              <a:rPr lang="ru-RU" sz="2000" i="1" dirty="0" smtClean="0"/>
              <a:t>Т. Мэлори</a:t>
            </a:r>
            <a:r>
              <a:rPr lang="ru-RU" sz="2000" dirty="0" smtClean="0"/>
              <a:t>. Обрамлением фантастических сюжетов стала легенда о дворе короля Артура, наложенная впоследствии на расцвеченную воображением хронику крестовых походов. Дальнейшую трансформацию этих сюжетов являют монументально фантастические, почти совсем утратившие историк эпическую подоснову ренессансные поэмы </a:t>
            </a:r>
            <a:r>
              <a:rPr lang="ru-RU" sz="2000" u="sng" dirty="0" smtClean="0"/>
              <a:t>«Влюблённый Роланд» </a:t>
            </a:r>
            <a:r>
              <a:rPr lang="ru-RU" sz="2000" i="1" dirty="0" smtClean="0"/>
              <a:t>Боярдо</a:t>
            </a:r>
            <a:r>
              <a:rPr lang="ru-RU" sz="2000" dirty="0" smtClean="0"/>
              <a:t>, </a:t>
            </a:r>
            <a:r>
              <a:rPr lang="ru-RU" sz="2000" u="sng" dirty="0" smtClean="0"/>
              <a:t>«Неистовый Роланд»</a:t>
            </a:r>
            <a:r>
              <a:rPr lang="ru-RU" sz="2000" dirty="0" smtClean="0"/>
              <a:t> (1516) </a:t>
            </a:r>
            <a:r>
              <a:rPr lang="ru-RU" sz="2000" i="1" dirty="0" smtClean="0"/>
              <a:t>Л. Ариосто</a:t>
            </a:r>
            <a:r>
              <a:rPr lang="ru-RU" sz="2000" dirty="0" smtClean="0"/>
              <a:t>, </a:t>
            </a:r>
            <a:r>
              <a:rPr lang="ru-RU" sz="2000" u="sng" dirty="0" smtClean="0"/>
              <a:t>«Освобождённый Иерусалим» </a:t>
            </a:r>
            <a:r>
              <a:rPr lang="ru-RU" sz="2000" dirty="0"/>
              <a:t>(1580) </a:t>
            </a:r>
            <a:r>
              <a:rPr lang="ru-RU" sz="2000" i="1" dirty="0"/>
              <a:t>Т. Тассо</a:t>
            </a:r>
            <a:r>
              <a:rPr lang="ru-RU" sz="2000" dirty="0"/>
              <a:t>, </a:t>
            </a:r>
            <a:r>
              <a:rPr lang="ru-RU" sz="2000" u="sng" dirty="0"/>
              <a:t>«Королева фей»</a:t>
            </a:r>
            <a:r>
              <a:rPr lang="ru-RU" sz="2000" dirty="0"/>
              <a:t> (1590-96) </a:t>
            </a:r>
            <a:r>
              <a:rPr lang="ru-RU" sz="2000" i="1" dirty="0"/>
              <a:t>Э. Спенсера</a:t>
            </a:r>
            <a:r>
              <a:rPr lang="ru-RU" sz="2000" dirty="0"/>
              <a:t>. Вместе с многочисленными рыцарскими романами 14-16 века они составляют, особую </a:t>
            </a:r>
            <a:r>
              <a:rPr lang="ru-RU" sz="2000" dirty="0">
                <a:solidFill>
                  <a:prstClr val="black"/>
                </a:solidFill>
              </a:rPr>
              <a:t>эпоху в развитии </a:t>
            </a:r>
            <a:r>
              <a:rPr lang="ru-RU" sz="2000" dirty="0" smtClean="0">
                <a:solidFill>
                  <a:prstClr val="black"/>
                </a:solidFill>
              </a:rPr>
              <a:t>фантастики</a:t>
            </a:r>
            <a:r>
              <a:rPr lang="ru-RU" sz="2000" dirty="0">
                <a:solidFill>
                  <a:prstClr val="black"/>
                </a:solidFill>
              </a:rPr>
              <a:t> Вехой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309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1">
        <p14:vortex dir="d"/>
      </p:transition>
    </mc:Choice>
    <mc:Fallback xmlns="">
      <p:transition spd="slow" advTm="124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0165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развитии созданной Овидием фантастической аллегории был </a:t>
            </a:r>
            <a:r>
              <a:rPr lang="ru-RU" sz="2000" u="sng" dirty="0" smtClean="0"/>
              <a:t>«Роман о Розе»</a:t>
            </a:r>
            <a:r>
              <a:rPr lang="ru-RU" sz="2000" dirty="0" smtClean="0"/>
              <a:t> (13 век) </a:t>
            </a:r>
            <a:r>
              <a:rPr lang="ru-RU" sz="2000" i="1" dirty="0" smtClean="0"/>
              <a:t>Гильома де Лорриса</a:t>
            </a:r>
            <a:r>
              <a:rPr lang="ru-RU" sz="2000" dirty="0" smtClean="0"/>
              <a:t> и </a:t>
            </a:r>
            <a:r>
              <a:rPr lang="ru-RU" sz="2000" i="1" dirty="0" smtClean="0"/>
              <a:t>Жана де Мёна</a:t>
            </a:r>
            <a:r>
              <a:rPr lang="ru-RU" sz="2000" dirty="0" smtClean="0"/>
              <a:t>. Развитие Фантастики в период Возрождения завершают </a:t>
            </a:r>
            <a:r>
              <a:rPr lang="ru-RU" sz="2000" u="sng" dirty="0" smtClean="0"/>
              <a:t>«Дон Кихот»</a:t>
            </a:r>
            <a:r>
              <a:rPr lang="ru-RU" sz="2000" dirty="0" smtClean="0"/>
              <a:t> (1605-15) </a:t>
            </a:r>
            <a:r>
              <a:rPr lang="ru-RU" sz="2000" i="1" dirty="0" smtClean="0"/>
              <a:t>М. Сервантеса</a:t>
            </a:r>
            <a:r>
              <a:rPr lang="ru-RU" sz="2000" dirty="0" smtClean="0"/>
              <a:t> — пародия на фантастику рыцарских похождений, и </a:t>
            </a:r>
            <a:r>
              <a:rPr lang="ru-RU" sz="2000" u="sng" dirty="0" smtClean="0"/>
              <a:t>« Гаргантюа и Пантагрюэль »</a:t>
            </a:r>
            <a:r>
              <a:rPr lang="ru-RU" sz="2000" dirty="0" smtClean="0"/>
              <a:t> (1533-64) </a:t>
            </a:r>
            <a:r>
              <a:rPr lang="ru-RU" sz="2000" i="1" dirty="0" smtClean="0"/>
              <a:t>Ф. Рабле</a:t>
            </a:r>
            <a:r>
              <a:rPr lang="ru-RU" sz="2000" dirty="0" smtClean="0"/>
              <a:t> — комическая эпопея на фантастической основе, одновременно традиционной и произвольно переосмысленной. У Рабле же находим (глава </a:t>
            </a:r>
            <a:r>
              <a:rPr lang="ru-RU" sz="2000" u="sng" dirty="0" smtClean="0"/>
              <a:t>« Телемское аббатство»)</a:t>
            </a:r>
            <a:r>
              <a:rPr lang="ru-RU" sz="2000" dirty="0" smtClean="0"/>
              <a:t> один из первых примеров фантастической разработки утопического жанра. В меньшей степени, чем древнейшая мифология и фольклор, стимулировали фантастику религиозно-мифологические образы Библии. Крупнейшие произведения христианской фантастики </a:t>
            </a:r>
            <a:r>
              <a:rPr lang="ru-RU" sz="2000" u="sng" dirty="0" smtClean="0"/>
              <a:t>«Потерянный рай»</a:t>
            </a:r>
            <a:r>
              <a:rPr lang="ru-RU" sz="2000" dirty="0" smtClean="0"/>
              <a:t> (1667) и </a:t>
            </a:r>
            <a:r>
              <a:rPr lang="ru-RU" sz="2000" u="sng" dirty="0" smtClean="0"/>
              <a:t>«Возвращённый рай»</a:t>
            </a:r>
            <a:r>
              <a:rPr lang="ru-RU" sz="2000" dirty="0" smtClean="0"/>
              <a:t> (1671) </a:t>
            </a:r>
            <a:r>
              <a:rPr lang="ru-RU" sz="2000" i="1" dirty="0" smtClean="0"/>
              <a:t>Дж. Милтона</a:t>
            </a:r>
            <a:r>
              <a:rPr lang="ru-RU" sz="2000" dirty="0" smtClean="0"/>
              <a:t> — основаны не на канонических библейских текстах, а на апокрифах. Это, однако, не умаляет того факта, что произведения европейской фантастики Средневековья и Возрождения, как правило, имеют этическую христианскую окраску или представляют игру фантастических образов и в духе христианской апокрифической демонологии. Вне фантастики стоят жития святых, где чудеса принципиально выделены как экстраординарные, но действительные происшествия. Тем не менее, христианско-мифологическое сознание способствует расцвету особого жанра — видений. Начиная с </a:t>
            </a:r>
            <a:r>
              <a:rPr lang="ru-RU" sz="2000" u="sng" dirty="0" smtClean="0"/>
              <a:t>«Апокалипсиса»</a:t>
            </a:r>
            <a:r>
              <a:rPr lang="ru-RU" sz="2000" dirty="0" smtClean="0"/>
              <a:t> </a:t>
            </a:r>
            <a:r>
              <a:rPr lang="ru-RU" sz="2000" i="1" dirty="0" smtClean="0"/>
              <a:t>Иоанна Богослова</a:t>
            </a:r>
            <a:r>
              <a:rPr lang="ru-RU" sz="2000" dirty="0" smtClean="0"/>
              <a:t>, </a:t>
            </a:r>
            <a:r>
              <a:rPr lang="ru-RU" sz="2000" u="sng" dirty="0" smtClean="0"/>
              <a:t>«видения»</a:t>
            </a:r>
            <a:r>
              <a:rPr lang="ru-RU" sz="2000" dirty="0" smtClean="0"/>
              <a:t>, или </a:t>
            </a:r>
            <a:r>
              <a:rPr lang="ru-RU" sz="2000" u="sng" dirty="0" smtClean="0"/>
              <a:t>«откровения»</a:t>
            </a:r>
            <a:r>
              <a:rPr lang="ru-RU" sz="2000" dirty="0" smtClean="0"/>
              <a:t>,</a:t>
            </a:r>
            <a:r>
              <a:rPr lang="ru-RU" sz="2000" u="sng" dirty="0" smtClean="0"/>
              <a:t> </a:t>
            </a:r>
            <a:r>
              <a:rPr lang="ru-RU" sz="2000" dirty="0" smtClean="0"/>
              <a:t>становятся полноправным </a:t>
            </a:r>
            <a:r>
              <a:rPr lang="ru-RU" sz="2000" dirty="0"/>
              <a:t>литературным жанром. Разные аспекты его представляю</a:t>
            </a:r>
            <a:r>
              <a:rPr lang="ru-RU" sz="2000" u="sng" dirty="0"/>
              <a:t>т</a:t>
            </a:r>
            <a:r>
              <a:rPr lang="ru-RU" sz="2000" dirty="0"/>
              <a:t> </a:t>
            </a:r>
            <a:r>
              <a:rPr lang="ru-RU" sz="2000" u="sng" dirty="0"/>
              <a:t>«Видение о Петре Пахаре»</a:t>
            </a:r>
            <a:r>
              <a:rPr lang="ru-RU" sz="2000" dirty="0"/>
              <a:t> (1362) </a:t>
            </a:r>
            <a:r>
              <a:rPr lang="ru-RU" sz="2000" i="1" dirty="0"/>
              <a:t>У. Ленгленда </a:t>
            </a:r>
            <a:r>
              <a:rPr lang="ru-RU" sz="2000" dirty="0"/>
              <a:t>и </a:t>
            </a:r>
            <a:r>
              <a:rPr lang="ru-RU" sz="2000" u="sng" dirty="0"/>
              <a:t>«Божественная комедия</a:t>
            </a:r>
            <a:r>
              <a:rPr lang="ru-RU" sz="2000" u="sng" dirty="0" smtClean="0"/>
              <a:t>»</a:t>
            </a:r>
            <a:r>
              <a:rPr lang="ru-RU" sz="2000" dirty="0">
                <a:solidFill>
                  <a:prstClr val="black"/>
                </a:solidFill>
              </a:rPr>
              <a:t> (1307-21) </a:t>
            </a:r>
            <a:r>
              <a:rPr lang="ru-RU" sz="2000" i="1" dirty="0">
                <a:solidFill>
                  <a:prstClr val="black"/>
                </a:solidFill>
              </a:rPr>
              <a:t>Данте</a:t>
            </a:r>
            <a:r>
              <a:rPr lang="ru-RU" sz="2000" dirty="0">
                <a:solidFill>
                  <a:prstClr val="black"/>
                </a:solidFill>
              </a:rPr>
              <a:t>. (Поэтика религиозного </a:t>
            </a:r>
            <a:r>
              <a:rPr lang="ru-RU" sz="2000" dirty="0" smtClean="0">
                <a:solidFill>
                  <a:prstClr val="black"/>
                </a:solidFill>
              </a:rPr>
              <a:t>откровениям </a:t>
            </a:r>
            <a:r>
              <a:rPr lang="ru-RU" sz="2000" dirty="0">
                <a:solidFill>
                  <a:prstClr val="black"/>
                </a:solidFill>
              </a:rPr>
              <a:t>определяет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45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1">
        <p14:vortex dir="d"/>
      </p:transition>
    </mc:Choice>
    <mc:Fallback xmlns="">
      <p:transition spd="slow" advTm="11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044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визионерскую фантастику </a:t>
            </a:r>
            <a:r>
              <a:rPr lang="ru-RU" sz="2000" i="1" dirty="0" smtClean="0"/>
              <a:t>У. Блейка</a:t>
            </a:r>
            <a:r>
              <a:rPr lang="ru-RU" sz="2000" dirty="0" smtClean="0"/>
              <a:t>: его грандиозные «пророческие» образы — последняя вершина жанра). К концу 17 в. маньеризм и барокко, для которых фантастика была постоянным фоном, дополнительным художественным планом (при этом происходила эстетизация восприятия фантастики, утрата живого ощущения чудесного, свойственная и фантастической литературе последующих веков), сменил классицизм, по своей сути чуждый фантастике: его обращение к мифу полностью рационалистично. В романах 17-18 веков, мотивы и образы фантастики походя, используются для осложнения интриги. Фантастический поиск трактуется как эротические похождения </a:t>
            </a:r>
            <a:r>
              <a:rPr lang="ru-RU" sz="2000" u="sng" dirty="0" smtClean="0"/>
              <a:t>(«фейные сказки»</a:t>
            </a:r>
            <a:r>
              <a:rPr lang="ru-RU" sz="2000" dirty="0" smtClean="0"/>
              <a:t>, напр. </a:t>
            </a:r>
            <a:r>
              <a:rPr lang="ru-RU" sz="2000" u="sng" dirty="0" smtClean="0"/>
              <a:t>«Акажу и Зирфила »</a:t>
            </a:r>
            <a:r>
              <a:rPr lang="ru-RU" sz="2000" dirty="0" smtClean="0"/>
              <a:t>, 1744, </a:t>
            </a:r>
            <a:r>
              <a:rPr lang="ru-RU" sz="2000" i="1" dirty="0" smtClean="0"/>
              <a:t>Ш. Дюкло</a:t>
            </a:r>
            <a:r>
              <a:rPr lang="ru-RU" sz="2000" dirty="0" smtClean="0"/>
              <a:t>). Фантастика, не имея самостоятельного значения, оказывается подспорьем плутовского романа </a:t>
            </a:r>
            <a:r>
              <a:rPr lang="ru-RU" sz="2000" u="sng" dirty="0" smtClean="0"/>
              <a:t>(«Хромой бес»</a:t>
            </a:r>
            <a:r>
              <a:rPr lang="ru-RU" sz="2000" dirty="0" smtClean="0"/>
              <a:t>, 1707, </a:t>
            </a:r>
            <a:r>
              <a:rPr lang="ru-RU" sz="2000" i="1" dirty="0" smtClean="0"/>
              <a:t>А.Р. Лесажа</a:t>
            </a:r>
            <a:r>
              <a:rPr lang="ru-RU" sz="2000" dirty="0" smtClean="0"/>
              <a:t>; </a:t>
            </a:r>
            <a:r>
              <a:rPr lang="ru-RU" sz="2000" u="sng" dirty="0" smtClean="0"/>
              <a:t>«Влюблённый дьявол»</a:t>
            </a:r>
            <a:r>
              <a:rPr lang="ru-RU" sz="2000" dirty="0" smtClean="0"/>
              <a:t>, 1772, </a:t>
            </a:r>
            <a:r>
              <a:rPr lang="ru-RU" sz="2000" i="1" dirty="0" smtClean="0"/>
              <a:t>Ж. Казота</a:t>
            </a:r>
            <a:r>
              <a:rPr lang="ru-RU" sz="2000" dirty="0" smtClean="0"/>
              <a:t>), философского трактата </a:t>
            </a:r>
            <a:r>
              <a:rPr lang="ru-RU" sz="2000" u="sng" dirty="0" smtClean="0"/>
              <a:t>(«Микромегас»</a:t>
            </a:r>
            <a:r>
              <a:rPr lang="ru-RU" sz="2000" dirty="0" smtClean="0"/>
              <a:t>, 1752, </a:t>
            </a:r>
            <a:r>
              <a:rPr lang="ru-RU" sz="2000" i="1" dirty="0" smtClean="0"/>
              <a:t>Вольтера</a:t>
            </a:r>
            <a:r>
              <a:rPr lang="ru-RU" sz="2000" dirty="0" smtClean="0"/>
              <a:t>). Реакция на засилье просветительского рационализма характерна для второй половины 18 в.; англичанин </a:t>
            </a:r>
            <a:r>
              <a:rPr lang="ru-RU" sz="2000" i="1" dirty="0" smtClean="0"/>
              <a:t>Р. Хёрд </a:t>
            </a:r>
            <a:r>
              <a:rPr lang="ru-RU" sz="2000" dirty="0" smtClean="0"/>
              <a:t>призывает к прочувствованному изучению Фантастики («Письма о рыцарстве и средневековых романах», 1762); в </a:t>
            </a:r>
            <a:r>
              <a:rPr lang="ru-RU" sz="2000" u="sng" dirty="0" smtClean="0"/>
              <a:t>«Приключениях графа Фердинанда Фатома » </a:t>
            </a:r>
            <a:r>
              <a:rPr lang="ru-RU" sz="2000" dirty="0" smtClean="0"/>
              <a:t>(1753); </a:t>
            </a:r>
            <a:r>
              <a:rPr lang="ru-RU" sz="2000" i="1" dirty="0" smtClean="0"/>
              <a:t>Т. Смоллетт </a:t>
            </a:r>
            <a:r>
              <a:rPr lang="ru-RU" sz="2000" dirty="0" smtClean="0"/>
              <a:t>предваряет ставший началом развития фантастики 1920 вв. готический роман </a:t>
            </a:r>
            <a:r>
              <a:rPr lang="ru-RU" sz="2000" i="1" dirty="0" smtClean="0"/>
              <a:t>Х. Уолпола</a:t>
            </a:r>
            <a:r>
              <a:rPr lang="ru-RU" sz="2000" dirty="0" smtClean="0"/>
              <a:t>, </a:t>
            </a:r>
            <a:r>
              <a:rPr lang="ru-RU" sz="2000" i="1" dirty="0" smtClean="0"/>
              <a:t>А. Радклиф, М. Льюиса. </a:t>
            </a:r>
            <a:r>
              <a:rPr lang="ru-RU" sz="2000" dirty="0" smtClean="0"/>
              <a:t>Поставляя аксессуары романтических сюжетов, фантастика  остаётся на подсобной роли: с её помощью двойственность образов и событий становится </a:t>
            </a:r>
            <a:r>
              <a:rPr lang="ru-RU" sz="2000" dirty="0"/>
              <a:t>изобразительным принципом предромантизма. В Новое время особенно плодотворным оказалось сочетание фантастики с романтизмом. </a:t>
            </a:r>
            <a:r>
              <a:rPr lang="ru-RU" sz="2000" u="sng" dirty="0"/>
              <a:t>«Прибежища в царстве фантазии»</a:t>
            </a:r>
            <a:r>
              <a:rPr lang="ru-RU" sz="2000" dirty="0"/>
              <a:t> (</a:t>
            </a:r>
            <a:r>
              <a:rPr lang="ru-RU" sz="2000" i="1" dirty="0"/>
              <a:t>Ю. А. Кернер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82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4">
        <p14:vortex dir="d"/>
      </p:transition>
    </mc:Choice>
    <mc:Fallback xmlns="">
      <p:transition spd="slow" advTm="122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искали </a:t>
            </a:r>
            <a:r>
              <a:rPr lang="ru-RU" sz="2000" dirty="0">
                <a:solidFill>
                  <a:prstClr val="black"/>
                </a:solidFill>
              </a:rPr>
              <a:t>все романтики. </a:t>
            </a:r>
            <a:r>
              <a:rPr lang="ru-RU" sz="2000" dirty="0" smtClean="0">
                <a:solidFill>
                  <a:prstClr val="black"/>
                </a:solidFill>
              </a:rPr>
              <a:t>У </a:t>
            </a:r>
            <a:r>
              <a:rPr lang="ru-RU" sz="2000" u="sng" dirty="0" smtClean="0">
                <a:solidFill>
                  <a:prstClr val="black"/>
                </a:solidFill>
              </a:rPr>
              <a:t>«иенцев</a:t>
            </a:r>
            <a:r>
              <a:rPr lang="ru-RU" sz="2000" u="sng" dirty="0">
                <a:solidFill>
                  <a:prstClr val="black"/>
                </a:solidFill>
              </a:rPr>
              <a:t>»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/>
              <a:t>фантазирование, т.е. устремлённость воображения в запредельный мир мифов и легенд, выдвигалось как способ приобщения к высшему прозрению, как жизненная программа — сравнительно благополучная (за счёт романтической иронии) у </a:t>
            </a:r>
            <a:r>
              <a:rPr lang="ru-RU" sz="2000" i="1" dirty="0" smtClean="0"/>
              <a:t>Л. Тика</a:t>
            </a:r>
            <a:r>
              <a:rPr lang="ru-RU" sz="2000" dirty="0" smtClean="0"/>
              <a:t>. Патетичная и трагическая у Новалиса, чей </a:t>
            </a:r>
            <a:r>
              <a:rPr lang="ru-RU" sz="2000" u="sng" dirty="0" smtClean="0"/>
              <a:t>«Генрих фон Офтердинген»</a:t>
            </a:r>
            <a:r>
              <a:rPr lang="ru-RU" sz="2000" dirty="0" smtClean="0"/>
              <a:t>  являет образец обновлённой фантастической аллегории, осмысленной в духе поисков недостижимого, непостижимого идеального мира. Гейделъбергские романтики использовали Фантастику как источник сюжетов, придающих дополнительный интерес земным событиям </a:t>
            </a:r>
            <a:r>
              <a:rPr lang="ru-RU" sz="2000" u="sng" dirty="0" smtClean="0"/>
              <a:t>(«Изабелла Египетская»</a:t>
            </a:r>
            <a:r>
              <a:rPr lang="ru-RU" sz="2000" dirty="0" smtClean="0"/>
              <a:t>, 1812, </a:t>
            </a:r>
            <a:r>
              <a:rPr lang="ru-RU" sz="2000" i="1" dirty="0" smtClean="0"/>
              <a:t>Л. Арнима </a:t>
            </a:r>
            <a:r>
              <a:rPr lang="ru-RU" sz="2000" dirty="0" smtClean="0"/>
              <a:t>представляет собой фантастическую аранжировку любовного эпизода из жизни </a:t>
            </a:r>
            <a:r>
              <a:rPr lang="ru-RU" sz="2000" i="1" dirty="0" smtClean="0"/>
              <a:t>Карла V</a:t>
            </a:r>
            <a:r>
              <a:rPr lang="ru-RU" sz="2000" dirty="0" smtClean="0"/>
              <a:t>). Такой подход к фантастике оказался особенно перспективным. Стремясь обогатить её ресурсы, немецкие романтики обратились к её первоисточникам — собрали и обработали волшебные сказки и легенды </a:t>
            </a:r>
            <a:r>
              <a:rPr lang="ru-RU" sz="2000" u="sng" dirty="0" smtClean="0"/>
              <a:t>(«Народные сказки Петера Лебрехта»</a:t>
            </a:r>
            <a:r>
              <a:rPr lang="ru-RU" sz="2000" dirty="0" smtClean="0"/>
              <a:t>, 1797, в обработке </a:t>
            </a:r>
            <a:r>
              <a:rPr lang="ru-RU" sz="2000" i="1" dirty="0" smtClean="0"/>
              <a:t>Тика</a:t>
            </a:r>
            <a:r>
              <a:rPr lang="ru-RU" sz="2000" dirty="0" smtClean="0"/>
              <a:t>; </a:t>
            </a:r>
            <a:r>
              <a:rPr lang="ru-RU" sz="2000" u="sng" dirty="0" smtClean="0"/>
              <a:t>«Детские и семейные сказки»</a:t>
            </a:r>
            <a:r>
              <a:rPr lang="ru-RU" sz="2000" dirty="0" smtClean="0"/>
              <a:t>, 1812-14 и </a:t>
            </a:r>
            <a:r>
              <a:rPr lang="ru-RU" sz="2000" u="sng" dirty="0" smtClean="0"/>
              <a:t>«Немецкие легенды»</a:t>
            </a:r>
            <a:r>
              <a:rPr lang="ru-RU" sz="2000" dirty="0" smtClean="0"/>
              <a:t>, 1816-18 братьев </a:t>
            </a:r>
            <a:r>
              <a:rPr lang="ru-RU" sz="2000" i="1" dirty="0" smtClean="0"/>
              <a:t>Я. и В. Гримм</a:t>
            </a:r>
            <a:r>
              <a:rPr lang="ru-RU" sz="2000" dirty="0" smtClean="0"/>
              <a:t>). Это способствовало становлению жанра литературной сказки во всех европейских литературах, остающегося и поныне ведущим в детской фантастики Классический его образец сказки </a:t>
            </a:r>
            <a:r>
              <a:rPr lang="ru-RU" sz="2000" i="1" dirty="0" smtClean="0"/>
              <a:t>Х.К. Андерсена</a:t>
            </a:r>
            <a:r>
              <a:rPr lang="ru-RU" sz="2000" dirty="0" smtClean="0"/>
              <a:t>. Романтическую фантастику синтезирует творчество </a:t>
            </a:r>
            <a:r>
              <a:rPr lang="ru-RU" sz="2000" i="1" dirty="0" smtClean="0"/>
              <a:t>Гофмана</a:t>
            </a:r>
            <a:r>
              <a:rPr lang="ru-RU" sz="2000" dirty="0" smtClean="0"/>
              <a:t>: здесь и готический роман </a:t>
            </a:r>
            <a:r>
              <a:rPr lang="ru-RU" sz="2000" u="sng" dirty="0" smtClean="0"/>
              <a:t>(«Эликсир дьявола», </a:t>
            </a:r>
            <a:r>
              <a:rPr lang="ru-RU" sz="2000" dirty="0" smtClean="0"/>
              <a:t>1815-16), и литературная сказка </a:t>
            </a:r>
            <a:r>
              <a:rPr lang="ru-RU" sz="2000" u="sng" dirty="0" smtClean="0"/>
              <a:t>(«Повелитель блох»</a:t>
            </a:r>
            <a:r>
              <a:rPr lang="ru-RU" sz="2000" dirty="0" smtClean="0"/>
              <a:t>, 1822, </a:t>
            </a:r>
            <a:r>
              <a:rPr lang="ru-RU" sz="2000" u="sng" dirty="0" smtClean="0"/>
              <a:t>«Щелкунчик и </a:t>
            </a:r>
            <a:r>
              <a:rPr lang="ru-RU" sz="2000" u="sng" dirty="0"/>
              <a:t>Мышиный король»</a:t>
            </a:r>
            <a:r>
              <a:rPr lang="ru-RU" sz="2000" dirty="0"/>
              <a:t>, 1816), и феерическая фантасмагория </a:t>
            </a:r>
            <a:r>
              <a:rPr lang="ru-RU" sz="2000" u="sng" dirty="0"/>
              <a:t>(«Принцесса Брам-билла»</a:t>
            </a:r>
            <a:r>
              <a:rPr lang="ru-RU" sz="2000" dirty="0"/>
              <a:t>, 1820), и реалистическая повесть с фантастической подоплёкой («Выбор </a:t>
            </a:r>
            <a:r>
              <a:rPr lang="ru-RU" sz="2000" dirty="0">
                <a:solidFill>
                  <a:prstClr val="black"/>
                </a:solidFill>
              </a:rPr>
              <a:t>невесты», 1819, </a:t>
            </a:r>
            <a:r>
              <a:rPr lang="ru-RU" sz="2000" u="sng" dirty="0">
                <a:solidFill>
                  <a:prstClr val="black"/>
                </a:solidFill>
              </a:rPr>
              <a:t>«</a:t>
            </a:r>
            <a:r>
              <a:rPr lang="ru-RU" sz="2000" u="sng" dirty="0" smtClean="0">
                <a:solidFill>
                  <a:prstClr val="black"/>
                </a:solidFill>
              </a:rPr>
              <a:t>Золотой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42089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9">
        <p14:vortex dir="d"/>
      </p:transition>
    </mc:Choice>
    <mc:Fallback xmlns="">
      <p:transition spd="slow" advTm="12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8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solidFill>
                  <a:prstClr val="black"/>
                </a:solidFill>
              </a:rPr>
              <a:t>горшок»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smtClean="0"/>
              <a:t>1814). Попытку оздоровить влечение к фантастике как к «пропасти потустороннего» представляет </a:t>
            </a:r>
            <a:r>
              <a:rPr lang="ru-RU" sz="2000" u="sng" dirty="0" smtClean="0"/>
              <a:t>«Фауст»</a:t>
            </a:r>
            <a:r>
              <a:rPr lang="ru-RU" sz="2000" dirty="0" smtClean="0"/>
              <a:t> (1808-31) </a:t>
            </a:r>
            <a:r>
              <a:rPr lang="ru-RU" sz="2000" i="1" dirty="0" smtClean="0"/>
              <a:t>И.В. Гёте</a:t>
            </a:r>
            <a:r>
              <a:rPr lang="ru-RU" sz="2000" dirty="0" smtClean="0"/>
              <a:t>. Используя традиционно-фантастический мотив продажи души дьяволу, поэт обнаруживает тщету блужданий духа в сферах фантастического и в качестве окончательной ценности утверждает земную жизнедеятельность, преобразующую мир (т.е. утопический идеал исключается из области фантастики и проецируется в будущее). В России романтическая фантастика представлена в творчестве </a:t>
            </a:r>
            <a:r>
              <a:rPr lang="ru-RU" sz="2000" i="1" dirty="0" smtClean="0"/>
              <a:t>В.А. Жуковского, В.Ф. Одоевского, А. Погорельского, А.Ф. Вельтмана</a:t>
            </a:r>
            <a:r>
              <a:rPr lang="ru-RU" sz="2000" dirty="0" smtClean="0"/>
              <a:t>. К фантастике обращались </a:t>
            </a:r>
            <a:r>
              <a:rPr lang="ru-RU" sz="2000" i="1" dirty="0" smtClean="0"/>
              <a:t>А.С. Пушкин</a:t>
            </a:r>
            <a:r>
              <a:rPr lang="ru-RU" sz="2000" dirty="0" smtClean="0"/>
              <a:t> </a:t>
            </a:r>
            <a:r>
              <a:rPr lang="ru-RU" sz="2000" u="sng" dirty="0" smtClean="0"/>
              <a:t>(«Руслан и Людмила»</a:t>
            </a:r>
            <a:r>
              <a:rPr lang="ru-RU" sz="2000" dirty="0" smtClean="0"/>
              <a:t>, 1820, где особенно важен былинно-сказочный колорит фантазии) и </a:t>
            </a:r>
            <a:r>
              <a:rPr lang="ru-RU" sz="2000" i="1" dirty="0" smtClean="0"/>
              <a:t>Н.В. Гоголь</a:t>
            </a:r>
            <a:r>
              <a:rPr lang="ru-RU" sz="2000" dirty="0" smtClean="0"/>
              <a:t>, фантастические образы которого органично влиты в народнопоэтическую идеальную картину Украины </a:t>
            </a:r>
            <a:r>
              <a:rPr lang="ru-RU" sz="2000" u="sng" dirty="0" smtClean="0"/>
              <a:t>(«Страшная месть»</a:t>
            </a:r>
            <a:r>
              <a:rPr lang="ru-RU" sz="2000" dirty="0" smtClean="0"/>
              <a:t>, 1832; </a:t>
            </a:r>
            <a:r>
              <a:rPr lang="ru-RU" sz="2000" u="sng" dirty="0" smtClean="0"/>
              <a:t>«Вий»</a:t>
            </a:r>
            <a:r>
              <a:rPr lang="ru-RU" sz="2000" dirty="0" smtClean="0"/>
              <a:t>, 1835). Его петербургская фантастика </a:t>
            </a:r>
            <a:r>
              <a:rPr lang="ru-RU" sz="2000" u="sng" dirty="0" smtClean="0"/>
              <a:t>(«Нос», </a:t>
            </a:r>
            <a:r>
              <a:rPr lang="ru-RU" sz="2000" dirty="0" smtClean="0"/>
              <a:t>1836; </a:t>
            </a:r>
            <a:r>
              <a:rPr lang="ru-RU" sz="2000" u="sng" dirty="0" smtClean="0"/>
              <a:t>«Портрет», «Невский проспект»</a:t>
            </a:r>
            <a:r>
              <a:rPr lang="ru-RU" sz="2000" dirty="0" smtClean="0"/>
              <a:t>, оба 1835) уже не связана с фольклорно-сказочными мотивами и по-иному обусловлена общей картиной </a:t>
            </a:r>
            <a:r>
              <a:rPr lang="ru-RU" sz="2000" u="sng" dirty="0" smtClean="0"/>
              <a:t>«выморочной» </a:t>
            </a:r>
            <a:r>
              <a:rPr lang="ru-RU" sz="2000" dirty="0" smtClean="0"/>
              <a:t>действительности, сгущённое изображение которой как бы само по себе порождает фантастические образы. С утверждением реализма фантастика опять оказалась на периферии литературы, хотя нередко привлекалась как своеобразный контекст повествования, придающий символический характер реальным образам </a:t>
            </a:r>
            <a:r>
              <a:rPr lang="ru-RU" sz="2000" u="sng" dirty="0" smtClean="0"/>
              <a:t>(«Портрет Дориана Грея»</a:t>
            </a:r>
            <a:r>
              <a:rPr lang="ru-RU" sz="2000" dirty="0" smtClean="0"/>
              <a:t>, 1891, </a:t>
            </a:r>
            <a:r>
              <a:rPr lang="ru-RU" sz="2000" i="1" dirty="0" smtClean="0"/>
              <a:t>О. Уайлда</a:t>
            </a:r>
            <a:r>
              <a:rPr lang="ru-RU" sz="2000" dirty="0" smtClean="0"/>
              <a:t>; </a:t>
            </a:r>
            <a:r>
              <a:rPr lang="ru-RU" sz="2000" u="sng" dirty="0" smtClean="0"/>
              <a:t>«Шагреневая кожа»</a:t>
            </a:r>
            <a:r>
              <a:rPr lang="ru-RU" sz="2000" dirty="0" smtClean="0"/>
              <a:t>, 1830—31 </a:t>
            </a:r>
            <a:r>
              <a:rPr lang="ru-RU" sz="2000" i="1" dirty="0" smtClean="0"/>
              <a:t>О. Бальзака</a:t>
            </a:r>
            <a:r>
              <a:rPr lang="ru-RU" sz="2000" dirty="0" smtClean="0"/>
              <a:t>; произведения </a:t>
            </a:r>
            <a:r>
              <a:rPr lang="ru-RU" sz="2000" i="1" dirty="0" smtClean="0"/>
              <a:t>М.Е. Салтыкова-Щедрина, Ш. Бронте, Н. Готорна, Ю. А. </a:t>
            </a:r>
            <a:r>
              <a:rPr lang="ru-RU" sz="2000" i="1" dirty="0"/>
              <a:t>. Стриндберга</a:t>
            </a:r>
            <a:r>
              <a:rPr lang="ru-RU" sz="2000" dirty="0"/>
              <a:t>). Готическую традицию фантастики развивает </a:t>
            </a:r>
            <a:r>
              <a:rPr lang="ru-RU" sz="2000" i="1" dirty="0"/>
              <a:t>Э.А. По, </a:t>
            </a:r>
            <a:r>
              <a:rPr lang="ru-RU" sz="2000" dirty="0"/>
              <a:t>рисующий или подразумевающий запредельный, потусторонний мир как </a:t>
            </a:r>
            <a:r>
              <a:rPr lang="ru-RU" sz="2000" dirty="0" smtClean="0"/>
              <a:t>царство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77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9">
        <p14:vortex dir="d"/>
      </p:transition>
    </mc:Choice>
    <mc:Fallback xmlns="">
      <p:transition spd="slow" advTm="110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602" y="1199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отсылку к мифологическому сюжету </a:t>
            </a:r>
            <a:r>
              <a:rPr lang="ru-RU" sz="2000" u="sng" dirty="0" smtClean="0"/>
              <a:t>(«Кентавр»</a:t>
            </a:r>
            <a:r>
              <a:rPr lang="ru-RU" sz="2000" dirty="0" smtClean="0"/>
              <a:t>, 1963, </a:t>
            </a:r>
            <a:r>
              <a:rPr lang="ru-RU" sz="2000" i="1" dirty="0" smtClean="0"/>
              <a:t>Дж. Апдайка</a:t>
            </a:r>
            <a:r>
              <a:rPr lang="ru-RU" sz="2000" dirty="0" smtClean="0"/>
              <a:t>; </a:t>
            </a:r>
            <a:r>
              <a:rPr lang="ru-RU" sz="2000" u="sng" dirty="0" smtClean="0"/>
              <a:t>«Корабль дураков»</a:t>
            </a:r>
            <a:r>
              <a:rPr lang="ru-RU" sz="2000" dirty="0" smtClean="0"/>
              <a:t>, 1962, </a:t>
            </a:r>
            <a:r>
              <a:rPr lang="ru-RU" sz="2000" i="1" dirty="0" smtClean="0"/>
              <a:t>К.А. Портер</a:t>
            </a:r>
            <a:r>
              <a:rPr lang="ru-RU" sz="2000" dirty="0" smtClean="0"/>
              <a:t>). Сочетание различных возможностей фантастики являет собой роман </a:t>
            </a:r>
            <a:r>
              <a:rPr lang="ru-RU" sz="2000" i="1" dirty="0" smtClean="0"/>
              <a:t>М.А. Булгакова</a:t>
            </a:r>
            <a:r>
              <a:rPr lang="ru-RU" sz="2000" dirty="0" smtClean="0"/>
              <a:t> </a:t>
            </a:r>
            <a:r>
              <a:rPr lang="ru-RU" sz="2000" u="sng" dirty="0" smtClean="0"/>
              <a:t>«Мастер и Маргарита»</a:t>
            </a:r>
            <a:r>
              <a:rPr lang="ru-RU" sz="2000" dirty="0" smtClean="0"/>
              <a:t> (1929-40). Фантастико-аллегорический жанр представлен в отечественной литературе циклом </a:t>
            </a:r>
            <a:r>
              <a:rPr lang="ru-RU" sz="2000" u="sng" dirty="0" smtClean="0"/>
              <a:t>«натурфилософских»</a:t>
            </a:r>
            <a:r>
              <a:rPr lang="ru-RU" sz="2000" dirty="0" smtClean="0"/>
              <a:t> поэм </a:t>
            </a:r>
            <a:r>
              <a:rPr lang="ru-RU" sz="2000" i="1" dirty="0" smtClean="0"/>
              <a:t>Н.А. Заболоцкого </a:t>
            </a:r>
            <a:r>
              <a:rPr lang="ru-RU" sz="2000" dirty="0" smtClean="0"/>
              <a:t>(«Торжество земледелия», 1929-30), народно-сказочная фантастика — творчеством </a:t>
            </a:r>
            <a:r>
              <a:rPr lang="ru-RU" sz="2000" i="1" dirty="0" smtClean="0"/>
              <a:t>П.П. Бажова</a:t>
            </a:r>
            <a:r>
              <a:rPr lang="ru-RU" sz="2000" dirty="0" smtClean="0"/>
              <a:t>, литературно-сказочная — пьесами </a:t>
            </a:r>
            <a:r>
              <a:rPr lang="ru-RU" sz="2000" i="1" dirty="0" smtClean="0"/>
              <a:t>Е.Л. Шварца</a:t>
            </a:r>
            <a:r>
              <a:rPr lang="ru-RU" sz="2000" dirty="0" smtClean="0"/>
              <a:t>. Фантастика стала традиционным вспомогательным средством русской гротескной сатиры: от С</a:t>
            </a:r>
            <a:r>
              <a:rPr lang="ru-RU" sz="2000" i="1" dirty="0" smtClean="0"/>
              <a:t>алтыкова-Щедрина </a:t>
            </a:r>
            <a:r>
              <a:rPr lang="ru-RU" sz="2000" u="sng" dirty="0" smtClean="0"/>
              <a:t>(«История одного города»</a:t>
            </a:r>
            <a:r>
              <a:rPr lang="ru-RU" sz="2000" dirty="0" smtClean="0"/>
              <a:t>, 1869-70) до </a:t>
            </a:r>
            <a:r>
              <a:rPr lang="ru-RU" sz="2000" i="1" dirty="0" smtClean="0"/>
              <a:t>В.В. Маяковского </a:t>
            </a:r>
            <a:r>
              <a:rPr lang="ru-RU" sz="2000" u="sng" dirty="0" smtClean="0"/>
              <a:t>(«Клоп»</a:t>
            </a:r>
            <a:r>
              <a:rPr lang="ru-RU" sz="2000" dirty="0" smtClean="0"/>
              <a:t>, 1929 и </a:t>
            </a:r>
            <a:r>
              <a:rPr lang="ru-RU" sz="2000" u="sng" dirty="0" smtClean="0"/>
              <a:t>«Баня»</a:t>
            </a:r>
            <a:r>
              <a:rPr lang="ru-RU" sz="2000" dirty="0" smtClean="0"/>
              <a:t>,</a:t>
            </a:r>
            <a:r>
              <a:rPr lang="ru-RU" sz="2000" u="sng" dirty="0" smtClean="0"/>
              <a:t> </a:t>
            </a:r>
            <a:r>
              <a:rPr lang="ru-RU" sz="2000" dirty="0" smtClean="0"/>
              <a:t>1930).</a:t>
            </a:r>
          </a:p>
          <a:p>
            <a:pPr indent="722313"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05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8">
        <p14:vortex dir="d"/>
      </p:transition>
    </mc:Choice>
    <mc:Fallback xmlns="">
      <p:transition spd="slow" advTm="110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rgbClr val="000000"/>
                </a:solidFill>
              </a:rPr>
              <a:t>      Подготовил: </a:t>
            </a:r>
            <a:r>
              <a:rPr lang="ru-RU" dirty="0" err="1" smtClean="0">
                <a:solidFill>
                  <a:srgbClr val="000000"/>
                </a:solidFill>
              </a:rPr>
              <a:t>Охременко</a:t>
            </a:r>
            <a:r>
              <a:rPr lang="ru-RU" dirty="0" smtClean="0">
                <a:solidFill>
                  <a:srgbClr val="000000"/>
                </a:solidFill>
              </a:rPr>
              <a:t> Сергей, учащийся 11 б класса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0000"/>
                </a:solidFill>
              </a:rPr>
              <a:t>        Руководитель: А.Ю. Фролов, учитель русского языка</a:t>
            </a:r>
            <a:endParaRPr lang="ru-RU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    Норильского филиала КГКОУ </a:t>
            </a:r>
            <a:r>
              <a:rPr lang="ru-RU" dirty="0">
                <a:solidFill>
                  <a:srgbClr val="000000"/>
                </a:solidFill>
              </a:rPr>
              <a:t>«Краевая вечерняя (сменная) 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школа №11</a:t>
            </a:r>
            <a:r>
              <a:rPr lang="ru-RU" dirty="0" smtClean="0">
                <a:solidFill>
                  <a:srgbClr val="000000"/>
                </a:solidFill>
              </a:rPr>
              <a:t>»</a:t>
            </a:r>
          </a:p>
          <a:p>
            <a:pPr marL="0" indent="0" algn="r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</a:rPr>
              <a:t>Норильск 2017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фантастики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9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5.Вывод.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149019"/>
            <a:ext cx="9143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2313" algn="just"/>
            <a:r>
              <a:rPr lang="ru-RU" sz="2000" i="1" dirty="0" smtClean="0"/>
              <a:t>Ник Перумов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Гибель Богов-2</a:t>
            </a:r>
            <a:r>
              <a:rPr lang="en-US" sz="2000" u="sng" dirty="0" smtClean="0"/>
              <a:t>”</a:t>
            </a:r>
            <a:r>
              <a:rPr lang="ru-RU" sz="2000" u="sng" dirty="0" smtClean="0"/>
              <a:t> </a:t>
            </a:r>
            <a:r>
              <a:rPr lang="ru-RU" sz="2000" dirty="0" smtClean="0"/>
              <a:t>(Книга Пятая. </a:t>
            </a:r>
            <a:r>
              <a:rPr lang="ru-RU" sz="2000" u="sng" dirty="0" smtClean="0"/>
              <a:t>«Хедин, враг мой» </a:t>
            </a:r>
            <a:r>
              <a:rPr lang="ru-RU" sz="2000" dirty="0" smtClean="0"/>
              <a:t>(в двух томах: </a:t>
            </a:r>
            <a:r>
              <a:rPr lang="ru-RU" sz="2000" u="sng" dirty="0" smtClean="0"/>
              <a:t>1.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Кто не снами…</a:t>
            </a:r>
            <a:r>
              <a:rPr lang="en-US" sz="2000" u="sng" dirty="0" smtClean="0"/>
              <a:t>”</a:t>
            </a:r>
            <a:r>
              <a:rPr lang="ru-RU" sz="2000" u="sng" dirty="0" smtClean="0"/>
              <a:t>, 2.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…Тот против нас</a:t>
            </a:r>
            <a:r>
              <a:rPr lang="ru-RU" sz="2000" u="sng" dirty="0"/>
              <a:t>!</a:t>
            </a:r>
            <a:r>
              <a:rPr lang="en-US" sz="2000" u="sng" dirty="0" smtClean="0"/>
              <a:t>”</a:t>
            </a:r>
            <a:r>
              <a:rPr lang="ru-RU" sz="2000" dirty="0" smtClean="0"/>
              <a:t>)). Хотя</a:t>
            </a:r>
            <a:r>
              <a:rPr lang="ru-RU" sz="2000" u="sng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ГБ-2</a:t>
            </a:r>
            <a:r>
              <a:rPr lang="en-US" sz="2000" u="sng" dirty="0" smtClean="0"/>
              <a:t>”</a:t>
            </a:r>
            <a:r>
              <a:rPr lang="ru-RU" sz="2000" u="sng" dirty="0" smtClean="0"/>
              <a:t> </a:t>
            </a:r>
            <a:r>
              <a:rPr lang="ru-RU" sz="2000" dirty="0" smtClean="0"/>
              <a:t>насчитывает уже шесть томов, в несколько раз превосходя по объёму первый роман, сюжет не то что не приблизился к развязке  ­­̶̶̶̶̶  даже кульминация ещё только маячит где-то далеко на горизонте. А учитывая размытую структуру истории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ГБ-2</a:t>
            </a:r>
            <a:r>
              <a:rPr lang="en-US" sz="2000" u="sng" dirty="0" smtClean="0"/>
              <a:t>”</a:t>
            </a:r>
            <a:r>
              <a:rPr lang="ru-RU" sz="2000" dirty="0"/>
              <a:t> </a:t>
            </a:r>
            <a:r>
              <a:rPr lang="ru-RU" sz="2000" dirty="0" smtClean="0"/>
              <a:t>уже можно назвать не романом, а циклом в цикле. </a:t>
            </a:r>
            <a:r>
              <a:rPr lang="ru-RU" sz="2000" i="1" dirty="0" smtClean="0"/>
              <a:t>Роберт Ибатулин</a:t>
            </a:r>
            <a:r>
              <a:rPr lang="ru-RU" sz="2000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Роза и Червь</a:t>
            </a:r>
            <a:r>
              <a:rPr lang="en-US" sz="2000" u="sng" dirty="0" smtClean="0"/>
              <a:t>”</a:t>
            </a:r>
            <a:r>
              <a:rPr lang="ru-RU" sz="2000" dirty="0"/>
              <a:t>. </a:t>
            </a:r>
            <a:r>
              <a:rPr lang="ru-RU" sz="2000" u="sng" dirty="0"/>
              <a:t>“Роза и Червь</a:t>
            </a:r>
            <a:r>
              <a:rPr lang="ru-RU" sz="2000" u="sng" dirty="0" smtClean="0"/>
              <a:t>”</a:t>
            </a:r>
            <a:r>
              <a:rPr lang="ru-RU" sz="2000" dirty="0" smtClean="0"/>
              <a:t>, безусловно, привлечёт внимание тех, кто соскучился по  отечественной научной фантастике, где реалистично описывалось  наше будущее без скидок на возраст, образованность и воззрения читателей, но очень хочется верить, что с него начнётся возрождение российской НФ. </a:t>
            </a:r>
            <a:r>
              <a:rPr lang="ru-RU" sz="2000" i="1" dirty="0" smtClean="0"/>
              <a:t>Олег Дивов</a:t>
            </a:r>
            <a:r>
              <a:rPr lang="ru-RU" sz="2000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Война миров</a:t>
            </a:r>
            <a:r>
              <a:rPr lang="en-US" sz="2000" u="sng" dirty="0" smtClean="0"/>
              <a:t>”</a:t>
            </a:r>
            <a:r>
              <a:rPr lang="ru-RU" sz="2000" dirty="0" smtClean="0"/>
              <a:t>. Книга композиционно не сбалансирована: длиннющий необязательный Флэшбек на несколько сотен страниц торопливый и не слишком убедительный финал… В остальном-ровно то же, что и в других романах серии: вещь на большого любителя, если говорить без обиняков. </a:t>
            </a:r>
            <a:r>
              <a:rPr lang="ru-RU" sz="2000" i="1" dirty="0" smtClean="0"/>
              <a:t>Михаил Костин</a:t>
            </a:r>
            <a:r>
              <a:rPr lang="ru-RU" sz="2000" dirty="0" smtClean="0"/>
              <a:t> </a:t>
            </a:r>
            <a:r>
              <a:rPr lang="en-US" sz="2000" u="sng" dirty="0" smtClean="0"/>
              <a:t>“</a:t>
            </a:r>
            <a:r>
              <a:rPr lang="ru-RU" sz="2000" u="sng" dirty="0" smtClean="0"/>
              <a:t>Опалённые войной</a:t>
            </a:r>
            <a:r>
              <a:rPr lang="en-US" sz="2000" u="sng" dirty="0" smtClean="0"/>
              <a:t>”</a:t>
            </a:r>
            <a:r>
              <a:rPr lang="ru-RU" sz="2000" dirty="0" smtClean="0"/>
              <a:t>. Напряжённое, увлекательное, написанное неплохим языком произведения. 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1662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 fontScale="92500" lnSpcReduction="10000"/>
          </a:bodyPr>
          <a:lstStyle/>
          <a:p>
            <a:pPr marL="1157288" lvl="2" indent="-365125" defTabSz="884238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	Жанр фантастики и достижения.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	Классификация фантастики.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	Споры по жанрам фантастики.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	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Область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литературного творчества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lvl="2">
              <a:lnSpc>
                <a:spcPct val="200000"/>
              </a:lnSpc>
              <a:tabLst>
                <a:tab pos="1798638" algn="l"/>
              </a:tabLs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    Вывод.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2">
              <a:lnSpc>
                <a:spcPct val="250000"/>
              </a:lnSpc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План: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4">
        <p14:vortex dir="d"/>
      </p:transition>
    </mc:Choice>
    <mc:Fallback xmlns="">
      <p:transition spd="slow" advTm="11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172819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Мир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фантастики</a:t>
            </a:r>
            <a: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ru-RU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089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874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">
        <p14:vortex dir="d"/>
      </p:transition>
    </mc:Choice>
    <mc:Fallback xmlns="">
      <p:transition spd="slow" advTm="6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1.Жанр фантастики и достижения.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22313" algn="just"/>
            <a:r>
              <a:rPr lang="ru-RU" sz="2000" dirty="0">
                <a:solidFill>
                  <a:prstClr val="black"/>
                </a:solidFill>
              </a:rPr>
              <a:t> Одним из самых любимых жанров в литературе остаётся фантастика. Полет человеческой фантазии настолько широк и разносторонен, что каждая книга этого волшебного жанра абсолютно неожиданно! Наверное, любой другой жанр не может дать столько разноплановых мыслей, настолько серьёзно расширить границы нашего мышления и бежать в своих предположениях так далеко в пространстве и времени. Причём видеть не только наше будущее, но и прошлое, которое также загадочно.</a:t>
            </a:r>
          </a:p>
          <a:p>
            <a:pPr lvl="0" indent="722313" algn="just" defTabSz="722313"/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Фантастика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2000" dirty="0">
                <a:solidFill>
                  <a:prstClr val="black"/>
                </a:solidFill>
              </a:rPr>
              <a:t>Я с трудом могу подобрать слова восторга, который испытываю, когда произношу это слово. Я никогда не понимал и вряд ли когда-нибудь смогу понять людей, которые пренебрежительно отзываются об этом жанре в литературе, в кино, в искусстве в целом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indent="722313" algn="just"/>
            <a:r>
              <a:rPr lang="ru-RU" sz="2000" dirty="0" smtClean="0">
                <a:solidFill>
                  <a:prstClr val="black"/>
                </a:solidFill>
              </a:rPr>
              <a:t>Человечество </a:t>
            </a:r>
            <a:r>
              <a:rPr lang="ru-RU" sz="2000" dirty="0">
                <a:solidFill>
                  <a:prstClr val="black"/>
                </a:solidFill>
              </a:rPr>
              <a:t>никогда бы не достигло положительных результатов в освоении космоса, в медицине, в науке и технике, если бы не умело мечтать. В наш 21 век мы замечаем, как многое невозможное когда-то, сегодня стало для нас привычным. Мы легко поднимаемся в небо, мы легко погружаемся под воду, мы выводим новые виды растений и животных…, а ведь все это когда-то было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6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0165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фантастикой! В одной из книг </a:t>
            </a:r>
            <a:r>
              <a:rPr lang="ru-RU" sz="2000" i="1" dirty="0" smtClean="0"/>
              <a:t>Жюль Верна, </a:t>
            </a:r>
            <a:r>
              <a:rPr lang="ru-RU" sz="2000" dirty="0" smtClean="0"/>
              <a:t>есть описание мясного дерева. Почти все описанное этим удивительным человеком сбылось, осталось дождаться, когда же человечество научится выращивать мясо на деревьях. Книги </a:t>
            </a:r>
            <a:r>
              <a:rPr lang="ru-RU" sz="2000" i="1" dirty="0" smtClean="0"/>
              <a:t>Жюли Верна </a:t>
            </a:r>
            <a:r>
              <a:rPr lang="ru-RU" sz="2000" dirty="0" smtClean="0"/>
              <a:t>можно смело относить не к жанру фантастики, а поставить в один ряд с Нострадамусом.</a:t>
            </a:r>
          </a:p>
          <a:p>
            <a:pPr indent="722313" algn="just"/>
            <a:r>
              <a:rPr lang="ru-RU" sz="2000" b="1" dirty="0"/>
              <a:t>Фантастика подобна бриллианту — </a:t>
            </a:r>
            <a:r>
              <a:rPr lang="ru-RU" sz="2000" dirty="0"/>
              <a:t>в полете своих фантазий она имеет множество граней. Сейчас стало модным их переплетать между собой. В ряде случаев, определить к какому же жанру фантастики относится произведение просто невозможно. Но предоставим это каждому отдельно взятому читателю. А сейчас поговорим о ярко выраженных и основных жанрах фантастики в литературе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90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5">
        <p14:vortex dir="d"/>
      </p:transition>
    </mc:Choice>
    <mc:Fallback xmlns="">
      <p:transition spd="slow" advTm="105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2.Классификация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фантастики.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908720"/>
            <a:ext cx="8205787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4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1">
        <p14:vortex dir="d"/>
      </p:transition>
    </mc:Choice>
    <mc:Fallback xmlns="">
      <p:transition spd="slow" advTm="11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717550" algn="just"/>
            <a:r>
              <a:rPr lang="ru-RU" sz="2000" dirty="0" smtClean="0"/>
              <a:t>     За основу классификации фантастики я взял несколько статей из знаменитой Википедии. В результате получилось следующее:</a:t>
            </a:r>
          </a:p>
          <a:p>
            <a:pPr marL="4763" indent="717550" algn="just"/>
            <a:r>
              <a:rPr lang="ru-RU" sz="2000" b="1" dirty="0" smtClean="0"/>
              <a:t>— По содержанию произведений: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фантастика,</a:t>
            </a:r>
            <a:r>
              <a:rPr lang="ru-RU" sz="2000" dirty="0" smtClean="0"/>
              <a:t> примером могут послужить книги</a:t>
            </a:r>
            <a:r>
              <a:rPr lang="ru-RU" sz="2000" i="1" dirty="0" smtClean="0"/>
              <a:t>:  Ивана Ефремова, Александра Беляева, Айзека Азимова, Рея Бредбери, Артура </a:t>
            </a:r>
            <a:r>
              <a:rPr lang="ru-RU" sz="2000" i="1" dirty="0"/>
              <a:t>Кларка, Роберт Ибатулин </a:t>
            </a:r>
            <a:r>
              <a:rPr lang="ru-RU" sz="2000" i="1" dirty="0" smtClean="0"/>
              <a:t>и др.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космическая опера, </a:t>
            </a:r>
            <a:r>
              <a:rPr lang="ru-RU" sz="2000" dirty="0" smtClean="0"/>
              <a:t>примеры: </a:t>
            </a:r>
            <a:r>
              <a:rPr lang="ru-RU" sz="2000" i="1" dirty="0" smtClean="0"/>
              <a:t>Ольга Громыко </a:t>
            </a:r>
            <a:r>
              <a:rPr lang="ru-RU" sz="2000" u="sng" dirty="0" smtClean="0"/>
              <a:t>«Космотехнолухи»,</a:t>
            </a:r>
            <a:r>
              <a:rPr lang="ru-RU" sz="2000" dirty="0" smtClean="0"/>
              <a:t> </a:t>
            </a:r>
            <a:r>
              <a:rPr lang="ru-RU" sz="2000" i="1" dirty="0" smtClean="0"/>
              <a:t>Энн Леки</a:t>
            </a:r>
            <a:r>
              <a:rPr lang="ru-RU" sz="2000" dirty="0" smtClean="0"/>
              <a:t> </a:t>
            </a:r>
            <a:r>
              <a:rPr lang="ru-RU" sz="2000" u="sng" dirty="0" smtClean="0"/>
              <a:t>«Слуги меча»,</a:t>
            </a:r>
            <a:r>
              <a:rPr lang="ru-RU" sz="2000" dirty="0" smtClean="0"/>
              <a:t> </a:t>
            </a:r>
            <a:r>
              <a:rPr lang="ru-RU" sz="2000" i="1" dirty="0" smtClean="0"/>
              <a:t>Джеймс Алан Гарднер</a:t>
            </a:r>
            <a:r>
              <a:rPr lang="ru-RU" sz="2000" dirty="0" smtClean="0"/>
              <a:t> </a:t>
            </a:r>
            <a:r>
              <a:rPr lang="ru-RU" sz="2000" u="sng" dirty="0" smtClean="0"/>
              <a:t>«Отряд обречённых»</a:t>
            </a:r>
            <a:r>
              <a:rPr lang="ru-RU" sz="2000" i="1" dirty="0" smtClean="0"/>
              <a:t> и др.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альтернативная история, </a:t>
            </a:r>
            <a:r>
              <a:rPr lang="ru-RU" sz="2000" dirty="0" smtClean="0"/>
              <a:t>примером могут послужить книги: </a:t>
            </a:r>
            <a:r>
              <a:rPr lang="ru-RU" sz="2000" u="sng" dirty="0" smtClean="0"/>
              <a:t>«Да не опустится тьма» </a:t>
            </a:r>
            <a:r>
              <a:rPr lang="ru-RU" sz="2000" i="1" dirty="0" smtClean="0"/>
              <a:t>Лайона Спрэг де Камп</a:t>
            </a:r>
            <a:r>
              <a:rPr lang="ru-RU" sz="2000" dirty="0" smtClean="0"/>
              <a:t>, роман </a:t>
            </a:r>
            <a:r>
              <a:rPr lang="ru-RU" sz="2000" u="sng" dirty="0" smtClean="0"/>
              <a:t>«Трансатлантический туннель! Ура</a:t>
            </a:r>
            <a:r>
              <a:rPr lang="ru-RU" sz="2000" i="1" u="sng" dirty="0" smtClean="0"/>
              <a:t>!</a:t>
            </a:r>
            <a:r>
              <a:rPr lang="ru-RU" sz="2000" u="sng" dirty="0" smtClean="0"/>
              <a:t>»</a:t>
            </a:r>
            <a:r>
              <a:rPr lang="ru-RU" sz="2000" dirty="0" smtClean="0"/>
              <a:t> </a:t>
            </a:r>
            <a:r>
              <a:rPr lang="ru-RU" sz="2000" i="1" dirty="0" smtClean="0"/>
              <a:t>Гарри Гаррисона</a:t>
            </a:r>
            <a:r>
              <a:rPr lang="ru-RU" sz="2000" dirty="0" smtClean="0"/>
              <a:t>, </a:t>
            </a:r>
            <a:r>
              <a:rPr lang="ru-RU" sz="2000" u="sng" dirty="0" smtClean="0"/>
              <a:t>«Остров Крым»</a:t>
            </a:r>
            <a:r>
              <a:rPr lang="ru-RU" sz="2000" dirty="0" smtClean="0"/>
              <a:t> </a:t>
            </a:r>
            <a:r>
              <a:rPr lang="ru-RU" sz="2000" i="1" dirty="0" smtClean="0"/>
              <a:t>Василия Аксенова</a:t>
            </a:r>
            <a:r>
              <a:rPr lang="ru-RU" sz="2000" dirty="0" smtClean="0"/>
              <a:t>, </a:t>
            </a:r>
            <a:r>
              <a:rPr lang="ru-RU" sz="2000" i="1" dirty="0" smtClean="0"/>
              <a:t>Кирилл Еськов </a:t>
            </a:r>
            <a:r>
              <a:rPr lang="ru-RU" sz="2000" u="sng" dirty="0" smtClean="0"/>
              <a:t>«Аперика»</a:t>
            </a:r>
            <a:r>
              <a:rPr lang="ru-RU" sz="2000" dirty="0" smtClean="0"/>
              <a:t> </a:t>
            </a:r>
            <a:r>
              <a:rPr lang="en-US" sz="2000" u="sng" dirty="0" smtClean="0"/>
              <a:t>(reload game)</a:t>
            </a:r>
            <a:r>
              <a:rPr lang="ru-RU" sz="2000" u="sng" dirty="0" smtClean="0"/>
              <a:t>,</a:t>
            </a:r>
            <a:r>
              <a:rPr lang="ru-RU" sz="2000" dirty="0" smtClean="0"/>
              <a:t> </a:t>
            </a:r>
            <a:r>
              <a:rPr lang="ru-RU" sz="2000" i="1" dirty="0" smtClean="0"/>
              <a:t>Аластер Ренольдс </a:t>
            </a:r>
            <a:r>
              <a:rPr lang="ru-RU" sz="2000" u="sng" dirty="0" smtClean="0"/>
              <a:t>«Дождь Забвения»,</a:t>
            </a:r>
            <a:r>
              <a:rPr lang="ru-RU" sz="2000" dirty="0" smtClean="0"/>
              <a:t> </a:t>
            </a:r>
            <a:r>
              <a:rPr lang="ru-RU" sz="2000" i="1" dirty="0" smtClean="0"/>
              <a:t>Генри Лайон Олди</a:t>
            </a:r>
            <a:r>
              <a:rPr lang="ru-RU" sz="2000" dirty="0" smtClean="0"/>
              <a:t> </a:t>
            </a:r>
            <a:r>
              <a:rPr lang="ru-RU" sz="2000" u="sng" dirty="0" smtClean="0"/>
              <a:t>«Алюмен» (Механизм времяни)</a:t>
            </a:r>
            <a:r>
              <a:rPr lang="ru-RU" sz="2000" dirty="0" smtClean="0"/>
              <a:t> </a:t>
            </a:r>
            <a:r>
              <a:rPr lang="ru-RU" sz="2000" i="1" dirty="0" smtClean="0"/>
              <a:t>и др.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фантастика,</a:t>
            </a:r>
            <a:r>
              <a:rPr lang="ru-RU" sz="2000" dirty="0" smtClean="0"/>
              <a:t> примером можно назвать следующие книги: роман </a:t>
            </a:r>
            <a:r>
              <a:rPr lang="ru-RU" sz="2000" u="sng" dirty="0" smtClean="0"/>
              <a:t>«Мы» </a:t>
            </a:r>
            <a:r>
              <a:rPr lang="ru-RU" sz="2000" dirty="0" smtClean="0"/>
              <a:t>Евгения Замятина, </a:t>
            </a:r>
            <a:r>
              <a:rPr lang="ru-RU" sz="2000" u="sng" dirty="0" smtClean="0"/>
              <a:t>«Град обречённый» </a:t>
            </a:r>
            <a:r>
              <a:rPr lang="ru-RU" sz="2000" i="1" dirty="0" smtClean="0"/>
              <a:t>братьев Стругацких. </a:t>
            </a:r>
            <a:r>
              <a:rPr lang="ru-RU" sz="2000" dirty="0" smtClean="0"/>
              <a:t>А также </a:t>
            </a:r>
            <a:r>
              <a:rPr lang="ru-RU" sz="2000" u="sng" dirty="0" smtClean="0"/>
              <a:t>«Корпорация «Бессмертие» </a:t>
            </a:r>
            <a:r>
              <a:rPr lang="ru-RU" sz="2000" i="1" dirty="0" smtClean="0"/>
              <a:t>Роберта Шекли, </a:t>
            </a:r>
            <a:r>
              <a:rPr lang="ru-RU" sz="2000" u="sng" dirty="0" smtClean="0"/>
              <a:t>«451 градус по Фаренгейту» </a:t>
            </a:r>
            <a:r>
              <a:rPr lang="ru-RU" sz="2000" i="1" dirty="0" smtClean="0"/>
              <a:t>Рэя Бредбери и др.</a:t>
            </a:r>
          </a:p>
          <a:p>
            <a:pPr marL="4763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фэнтези,</a:t>
            </a:r>
            <a:r>
              <a:rPr lang="ru-RU" sz="2000" dirty="0" smtClean="0"/>
              <a:t> представители этого жанра: </a:t>
            </a:r>
            <a:r>
              <a:rPr lang="ru-RU" sz="2000" i="1" dirty="0" smtClean="0"/>
              <a:t>Андрей Белянин. </a:t>
            </a:r>
            <a:r>
              <a:rPr lang="ru-RU" sz="2000" dirty="0" smtClean="0"/>
              <a:t>А также за-рубежные писатели </a:t>
            </a:r>
            <a:r>
              <a:rPr lang="ru-RU" sz="2000" i="1" dirty="0" smtClean="0"/>
              <a:t>Джон Р. Р. Толкин, Роберт Джордан и др.</a:t>
            </a:r>
          </a:p>
          <a:p>
            <a:pPr marL="4763" lvl="0" indent="717550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подростковое фэнтази, </a:t>
            </a:r>
            <a:r>
              <a:rPr lang="ru-RU" sz="2000" dirty="0" smtClean="0"/>
              <a:t>представители этого жанра </a:t>
            </a:r>
            <a:r>
              <a:rPr lang="ru-RU" sz="2000" i="1" dirty="0" smtClean="0"/>
              <a:t>Джейсон Роан </a:t>
            </a:r>
            <a:r>
              <a:rPr lang="ru-RU" sz="2000" u="sng" dirty="0" smtClean="0"/>
              <a:t>«Меч Куромори», </a:t>
            </a:r>
            <a:r>
              <a:rPr lang="ru-RU" sz="2000" i="1" dirty="0" smtClean="0"/>
              <a:t>Рик Янси </a:t>
            </a:r>
            <a:r>
              <a:rPr lang="ru-RU" sz="2000" u="sng" dirty="0" smtClean="0"/>
              <a:t>«Необычайные приключения Альфреда Коппа. Меч королей», </a:t>
            </a:r>
            <a:r>
              <a:rPr lang="ru-RU" sz="2000" i="1" dirty="0" smtClean="0"/>
              <a:t>Ф.Э. Хиггинс </a:t>
            </a:r>
            <a:r>
              <a:rPr lang="ru-RU" sz="2000" u="sng" dirty="0" smtClean="0"/>
              <a:t>«Чёрная книга секретов»</a:t>
            </a:r>
            <a:r>
              <a:rPr lang="ru-RU" sz="2000" dirty="0" smtClean="0"/>
              <a:t> </a:t>
            </a:r>
            <a:r>
              <a:rPr lang="ru-RU" sz="2000" i="1" dirty="0" smtClean="0"/>
              <a:t>и др.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8">
        <p14:vortex dir="d"/>
      </p:transition>
    </mc:Choice>
    <mc:Fallback xmlns="">
      <p:transition spd="slow" advTm="97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фэнтези</a:t>
            </a:r>
            <a:r>
              <a:rPr lang="ru-RU" sz="2000" i="1" dirty="0">
                <a:solidFill>
                  <a:prstClr val="black"/>
                </a:solidFill>
              </a:rPr>
              <a:t>, например: Наталья Лебедева «Крысиная башня», Чарльз </a:t>
            </a:r>
            <a:r>
              <a:rPr lang="ru-RU" sz="2000" i="1" dirty="0" smtClean="0">
                <a:solidFill>
                  <a:prstClr val="black"/>
                </a:solidFill>
              </a:rPr>
              <a:t>де Линт </a:t>
            </a:r>
            <a:r>
              <a:rPr lang="ru-RU" sz="2000" u="sng" dirty="0">
                <a:solidFill>
                  <a:prstClr val="black"/>
                </a:solidFill>
              </a:rPr>
              <a:t>«Зверлинги» (В тени другого мира</a:t>
            </a:r>
            <a:r>
              <a:rPr lang="ru-RU" sz="2000" i="1" u="sng" dirty="0">
                <a:solidFill>
                  <a:prstClr val="black"/>
                </a:solidFill>
              </a:rPr>
              <a:t>), </a:t>
            </a:r>
            <a:r>
              <a:rPr lang="ru-RU" sz="2000" i="1" dirty="0">
                <a:solidFill>
                  <a:prstClr val="black"/>
                </a:solidFill>
              </a:rPr>
              <a:t>Нил Гейман </a:t>
            </a:r>
            <a:r>
              <a:rPr lang="ru-RU" sz="2000" u="sng" dirty="0">
                <a:solidFill>
                  <a:prstClr val="black"/>
                </a:solidFill>
              </a:rPr>
              <a:t>«Задверье» </a:t>
            </a:r>
            <a:r>
              <a:rPr lang="ru-RU" sz="2000" i="1" dirty="0">
                <a:solidFill>
                  <a:prstClr val="black"/>
                </a:solidFill>
              </a:rPr>
              <a:t>и др</a:t>
            </a:r>
            <a:r>
              <a:rPr lang="ru-RU" sz="2000" i="1" dirty="0" smtClean="0">
                <a:solidFill>
                  <a:prstClr val="black"/>
                </a:solidFill>
              </a:rPr>
              <a:t>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ужасы (хоррор), триллер</a:t>
            </a:r>
            <a:r>
              <a:rPr lang="ru-RU" sz="2000" dirty="0" smtClean="0"/>
              <a:t>, представители этого жанра: </a:t>
            </a:r>
            <a:r>
              <a:rPr lang="ru-RU" sz="2000" i="1" dirty="0" smtClean="0"/>
              <a:t>Стивен Кинг, Клайв Баркер, Энн Райс и др. </a:t>
            </a:r>
          </a:p>
          <a:p>
            <a:pPr marL="3175" indent="719138" algn="just"/>
            <a:r>
              <a:rPr lang="ru-RU" sz="2000" b="1" dirty="0" smtClean="0"/>
              <a:t>— </a:t>
            </a:r>
            <a:r>
              <a:rPr lang="ru-RU" sz="2000" b="1" dirty="0"/>
              <a:t>По стилю изложения: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детективная фантастика, </a:t>
            </a:r>
            <a:r>
              <a:rPr lang="ru-RU" sz="2000" dirty="0"/>
              <a:t>например, </a:t>
            </a:r>
            <a:r>
              <a:rPr lang="ru-RU" sz="2000" i="1" dirty="0"/>
              <a:t>Станислав Лем</a:t>
            </a:r>
            <a:r>
              <a:rPr lang="ru-RU" sz="2000" dirty="0"/>
              <a:t> </a:t>
            </a:r>
            <a:r>
              <a:rPr lang="ru-RU" sz="2000" u="sng" dirty="0"/>
              <a:t>«Дознание», </a:t>
            </a:r>
            <a:r>
              <a:rPr lang="ru-RU" sz="2000" i="1" dirty="0"/>
              <a:t>Кир Булычев </a:t>
            </a:r>
            <a:r>
              <a:rPr lang="ru-RU" sz="2000" u="sng" dirty="0"/>
              <a:t>«Инте галактическая полиция»,</a:t>
            </a:r>
            <a:r>
              <a:rPr lang="ru-RU" sz="2000" dirty="0"/>
              <a:t> </a:t>
            </a:r>
            <a:r>
              <a:rPr lang="ru-RU" sz="2000" i="1" dirty="0"/>
              <a:t>Борис Акунин </a:t>
            </a:r>
            <a:r>
              <a:rPr lang="ru-RU" sz="2000" u="sng" dirty="0"/>
              <a:t>«Детская книга» </a:t>
            </a:r>
            <a:r>
              <a:rPr lang="ru-RU" sz="2000" i="1" dirty="0"/>
              <a:t>и др.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юмористическая фантастика, </a:t>
            </a:r>
            <a:r>
              <a:rPr lang="ru-RU" sz="2000" dirty="0"/>
              <a:t>например</a:t>
            </a:r>
            <a:r>
              <a:rPr lang="ru-RU" sz="2000" i="1" dirty="0"/>
              <a:t>, Андрей Белянин, Павел Ма-рушкин, Олег Шилонин, Крэг Шоу Гарднер и др</a:t>
            </a:r>
            <a:r>
              <a:rPr lang="ru-RU" sz="2000" i="1" dirty="0" smtClean="0"/>
              <a:t>.</a:t>
            </a:r>
          </a:p>
          <a:p>
            <a:pPr marL="3175" lvl="0" indent="719138" algn="just"/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— По стилю изложения: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детективная фантастика, </a:t>
            </a:r>
            <a:r>
              <a:rPr lang="ru-RU" sz="2000" dirty="0">
                <a:solidFill>
                  <a:prstClr val="black"/>
                </a:solidFill>
              </a:rPr>
              <a:t>например, </a:t>
            </a:r>
            <a:r>
              <a:rPr lang="ru-RU" sz="2000" i="1" dirty="0">
                <a:solidFill>
                  <a:prstClr val="black"/>
                </a:solidFill>
              </a:rPr>
              <a:t>Станислав Лем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u="sng" dirty="0">
                <a:solidFill>
                  <a:prstClr val="black"/>
                </a:solidFill>
              </a:rPr>
              <a:t>«Дознание», </a:t>
            </a:r>
            <a:r>
              <a:rPr lang="ru-RU" sz="2000" i="1" dirty="0">
                <a:solidFill>
                  <a:prstClr val="black"/>
                </a:solidFill>
              </a:rPr>
              <a:t>Кир Булычев </a:t>
            </a:r>
            <a:r>
              <a:rPr lang="ru-RU" sz="2000" u="sng" dirty="0">
                <a:solidFill>
                  <a:prstClr val="black"/>
                </a:solidFill>
              </a:rPr>
              <a:t>«Инте галактическая полиция»,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i="1" dirty="0">
                <a:solidFill>
                  <a:prstClr val="black"/>
                </a:solidFill>
              </a:rPr>
              <a:t>Борис Акунин </a:t>
            </a:r>
            <a:r>
              <a:rPr lang="ru-RU" sz="2000" u="sng" dirty="0">
                <a:solidFill>
                  <a:prstClr val="black"/>
                </a:solidFill>
              </a:rPr>
              <a:t>«Детская книга» </a:t>
            </a:r>
            <a:r>
              <a:rPr lang="ru-RU" sz="2000" i="1" dirty="0">
                <a:solidFill>
                  <a:prstClr val="black"/>
                </a:solidFill>
              </a:rPr>
              <a:t>и др.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юмористическая фантастика, </a:t>
            </a:r>
            <a:r>
              <a:rPr lang="ru-RU" sz="2000" dirty="0">
                <a:solidFill>
                  <a:prstClr val="black"/>
                </a:solidFill>
              </a:rPr>
              <a:t>например</a:t>
            </a:r>
            <a:r>
              <a:rPr lang="ru-RU" sz="2000" i="1" dirty="0">
                <a:solidFill>
                  <a:prstClr val="black"/>
                </a:solidFill>
              </a:rPr>
              <a:t>, Андрей Белянин, Павел Ма-рушкин, Олег Шилонин, Крэг Шоу Гарднер и др.</a:t>
            </a:r>
          </a:p>
          <a:p>
            <a:pPr marL="3175" lvl="0" indent="719138" algn="just"/>
            <a:r>
              <a:rPr lang="ru-RU" sz="2000" b="1" dirty="0">
                <a:solidFill>
                  <a:prstClr val="black"/>
                </a:solidFill>
              </a:rPr>
              <a:t> — По роду литературы: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фантастическая проза</a:t>
            </a:r>
            <a:r>
              <a:rPr lang="ru-RU" sz="2000" i="1" dirty="0">
                <a:solidFill>
                  <a:prstClr val="black"/>
                </a:solidFill>
              </a:rPr>
              <a:t>, </a:t>
            </a:r>
            <a:r>
              <a:rPr lang="ru-RU" sz="2000" dirty="0">
                <a:solidFill>
                  <a:prstClr val="black"/>
                </a:solidFill>
              </a:rPr>
              <a:t>например: </a:t>
            </a:r>
            <a:r>
              <a:rPr lang="ru-RU" sz="2000" i="1" dirty="0">
                <a:solidFill>
                  <a:prstClr val="black"/>
                </a:solidFill>
              </a:rPr>
              <a:t>братья Стругацкие, Сергей Лукьяненко, Роберт Шекли и др.</a:t>
            </a:r>
          </a:p>
          <a:p>
            <a:pPr marL="3175" lvl="0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фантастическая поэзия, </a:t>
            </a:r>
            <a:r>
              <a:rPr lang="ru-RU" sz="2000" dirty="0">
                <a:solidFill>
                  <a:prstClr val="black"/>
                </a:solidFill>
              </a:rPr>
              <a:t>например: </a:t>
            </a:r>
            <a:r>
              <a:rPr lang="ru-RU" sz="2000" i="1" dirty="0">
                <a:solidFill>
                  <a:prstClr val="black"/>
                </a:solidFill>
              </a:rPr>
              <a:t>Олег Тарутин </a:t>
            </a:r>
            <a:r>
              <a:rPr lang="ru-RU" sz="2000" u="sng" dirty="0">
                <a:solidFill>
                  <a:prstClr val="black"/>
                </a:solidFill>
              </a:rPr>
              <a:t>«Зеница ока», </a:t>
            </a:r>
            <a:r>
              <a:rPr lang="ru-RU" sz="2000" i="1" dirty="0">
                <a:solidFill>
                  <a:prstClr val="black"/>
                </a:solidFill>
              </a:rPr>
              <a:t>Харри Мартинсона </a:t>
            </a:r>
            <a:r>
              <a:rPr lang="ru-RU" sz="2000" u="sng" dirty="0">
                <a:solidFill>
                  <a:prstClr val="black"/>
                </a:solidFill>
              </a:rPr>
              <a:t>«Аниара», </a:t>
            </a:r>
            <a:r>
              <a:rPr lang="ru-RU" sz="2000" i="1" dirty="0">
                <a:solidFill>
                  <a:prstClr val="black"/>
                </a:solidFill>
              </a:rPr>
              <a:t>Кларк Эштон Смит </a:t>
            </a:r>
            <a:r>
              <a:rPr lang="ru-RU" sz="2000" dirty="0">
                <a:solidFill>
                  <a:prstClr val="black"/>
                </a:solidFill>
              </a:rPr>
              <a:t>поэма </a:t>
            </a:r>
            <a:r>
              <a:rPr lang="ru-RU" sz="2000" u="sng" dirty="0">
                <a:solidFill>
                  <a:prstClr val="black"/>
                </a:solidFill>
              </a:rPr>
              <a:t>«Любитель гашиша» </a:t>
            </a:r>
            <a:r>
              <a:rPr lang="ru-RU" sz="2000" i="1" dirty="0">
                <a:solidFill>
                  <a:prstClr val="black"/>
                </a:solidFill>
              </a:rPr>
              <a:t>и др.</a:t>
            </a:r>
          </a:p>
          <a:p>
            <a:pPr marL="3175" indent="719138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фантастическая драматургия,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например: </a:t>
            </a:r>
            <a:r>
              <a:rPr lang="ru-RU" sz="2000" i="1" dirty="0">
                <a:solidFill>
                  <a:prstClr val="black"/>
                </a:solidFill>
              </a:rPr>
              <a:t>Карел Чапек </a:t>
            </a:r>
            <a:r>
              <a:rPr lang="ru-RU" sz="2000" u="sng" dirty="0">
                <a:solidFill>
                  <a:prstClr val="black"/>
                </a:solidFill>
              </a:rPr>
              <a:t>«R.U.R.», </a:t>
            </a:r>
            <a:r>
              <a:rPr lang="ru-RU" sz="2000" i="1" dirty="0">
                <a:solidFill>
                  <a:prstClr val="black"/>
                </a:solidFill>
              </a:rPr>
              <a:t>Генри Лайон Олди </a:t>
            </a:r>
            <a:r>
              <a:rPr lang="ru-RU" sz="2000" dirty="0">
                <a:solidFill>
                  <a:prstClr val="black"/>
                </a:solidFill>
              </a:rPr>
              <a:t>космическая оперетта-буфф </a:t>
            </a:r>
            <a:r>
              <a:rPr lang="ru-RU" sz="2000" u="sng" dirty="0">
                <a:solidFill>
                  <a:prstClr val="black"/>
                </a:solidFill>
              </a:rPr>
              <a:t>«Чужой среди своих». </a:t>
            </a:r>
            <a:r>
              <a:rPr lang="ru-RU" sz="2000" i="1" dirty="0">
                <a:solidFill>
                  <a:prstClr val="black"/>
                </a:solidFill>
              </a:rPr>
              <a:t>Братья Стругацкие </a:t>
            </a:r>
            <a:r>
              <a:rPr lang="ru-RU" sz="2000" u="sng" dirty="0">
                <a:solidFill>
                  <a:prstClr val="black"/>
                </a:solidFill>
              </a:rPr>
              <a:t>«Жиды города Питера, или невесёлые беседы при свечах» </a:t>
            </a:r>
            <a:r>
              <a:rPr lang="ru-RU" sz="2000" i="1" dirty="0">
                <a:solidFill>
                  <a:prstClr val="black"/>
                </a:solidFill>
              </a:rPr>
              <a:t>и др</a:t>
            </a:r>
            <a:r>
              <a:rPr lang="ru-RU" sz="2000" i="1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6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2">
        <p14:vortex dir="d"/>
      </p:transition>
    </mc:Choice>
    <mc:Fallback xmlns="">
      <p:transition spd="slow" advTm="49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418</TotalTime>
  <Words>3178</Words>
  <Application>Microsoft Office PowerPoint</Application>
  <PresentationFormat>Экран (4:3)</PresentationFormat>
  <Paragraphs>84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         Мир фантастики  </vt:lpstr>
      <vt:lpstr>Мир фантастики</vt:lpstr>
      <vt:lpstr>План:</vt:lpstr>
      <vt:lpstr>         Мир фантастики  </vt:lpstr>
      <vt:lpstr>1.Жанр фантастики и достижения.</vt:lpstr>
      <vt:lpstr>Презентация PowerPoint</vt:lpstr>
      <vt:lpstr>2.Классификация фантастики.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5.Вывод.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 фантастики</dc:title>
  <dc:creator>Пользователь</dc:creator>
  <cp:lastModifiedBy>пк</cp:lastModifiedBy>
  <cp:revision>53</cp:revision>
  <dcterms:created xsi:type="dcterms:W3CDTF">2017-04-13T07:04:37Z</dcterms:created>
  <dcterms:modified xsi:type="dcterms:W3CDTF">2017-05-20T11:00:28Z</dcterms:modified>
</cp:coreProperties>
</file>