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340" r:id="rId2"/>
    <p:sldId id="339" r:id="rId3"/>
    <p:sldId id="296" r:id="rId4"/>
    <p:sldId id="306" r:id="rId5"/>
    <p:sldId id="309" r:id="rId6"/>
    <p:sldId id="342" r:id="rId7"/>
    <p:sldId id="285" r:id="rId8"/>
    <p:sldId id="276" r:id="rId9"/>
    <p:sldId id="301" r:id="rId10"/>
    <p:sldId id="279" r:id="rId11"/>
    <p:sldId id="302" r:id="rId12"/>
    <p:sldId id="305" r:id="rId13"/>
    <p:sldId id="281" r:id="rId14"/>
    <p:sldId id="318" r:id="rId15"/>
    <p:sldId id="319" r:id="rId16"/>
    <p:sldId id="343" r:id="rId17"/>
    <p:sldId id="327" r:id="rId18"/>
    <p:sldId id="341" r:id="rId19"/>
    <p:sldId id="330" r:id="rId20"/>
    <p:sldId id="334" r:id="rId21"/>
    <p:sldId id="329" r:id="rId22"/>
    <p:sldId id="338" r:id="rId23"/>
    <p:sldId id="33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370A"/>
    <a:srgbClr val="7F3A0B"/>
    <a:srgbClr val="4D707F"/>
    <a:srgbClr val="2C62A4"/>
    <a:srgbClr val="2A6BA6"/>
    <a:srgbClr val="001642"/>
    <a:srgbClr val="7E0000"/>
    <a:srgbClr val="600000"/>
    <a:srgbClr val="480000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3357" autoAdjust="0"/>
  </p:normalViewPr>
  <p:slideViewPr>
    <p:cSldViewPr snapToGrid="0">
      <p:cViewPr varScale="1">
        <p:scale>
          <a:sx n="74" d="100"/>
          <a:sy n="74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1F44E-3B79-4D14-BE8A-5CC0E78D4413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74841-A5D8-4DD6-B2AD-3346DC8C65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4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74841-A5D8-4DD6-B2AD-3346DC8C655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44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74841-A5D8-4DD6-B2AD-3346DC8C655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3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0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9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B7761-90AC-4CDB-89FC-A9FF77B496C8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53626-272A-4124-9502-BA541E012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9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трамвайная стрелка на ул. колокольной в петербурге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5928" y="2408349"/>
            <a:ext cx="6326792" cy="724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1642"/>
                </a:solidFill>
              </a:rPr>
              <a:t>«Петербургский трамвай»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3538" y="3123129"/>
            <a:ext cx="8551571" cy="196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1642"/>
                </a:solidFill>
              </a:rPr>
              <a:t>Презентация к уроку «Транспорт </a:t>
            </a:r>
            <a:r>
              <a:rPr lang="ru-RU" sz="2400" b="1" dirty="0" smtClean="0">
                <a:solidFill>
                  <a:srgbClr val="001642"/>
                </a:solidFill>
              </a:rPr>
              <a:t>Санкт-Петербурга»</a:t>
            </a:r>
          </a:p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Воспитатель ГПД</a:t>
            </a:r>
          </a:p>
          <a:p>
            <a:pPr algn="ctr"/>
            <a:r>
              <a:rPr lang="ru-RU" sz="2400" b="1" dirty="0" smtClean="0">
                <a:solidFill>
                  <a:srgbClr val="001642"/>
                </a:solidFill>
              </a:rPr>
              <a:t>  </a:t>
            </a:r>
            <a:r>
              <a:rPr lang="ru-RU" sz="2400" b="1" dirty="0">
                <a:solidFill>
                  <a:srgbClr val="001642"/>
                </a:solidFill>
              </a:rPr>
              <a:t>ГБОУ СОШ № 189 «Шанс»</a:t>
            </a:r>
          </a:p>
          <a:p>
            <a:pPr algn="ctr"/>
            <a:r>
              <a:rPr lang="ru-RU" sz="2400" b="1" dirty="0">
                <a:solidFill>
                  <a:srgbClr val="001642"/>
                </a:solidFill>
              </a:rPr>
              <a:t>Центрального района</a:t>
            </a:r>
          </a:p>
          <a:p>
            <a:pPr algn="ctr"/>
            <a:r>
              <a:rPr lang="ru-RU" sz="2400" b="1" dirty="0">
                <a:solidFill>
                  <a:srgbClr val="001642"/>
                </a:solidFill>
              </a:rPr>
              <a:t>Г.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7622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66" y="559558"/>
            <a:ext cx="3953159" cy="12863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3300"/>
                </a:solidFill>
                <a:latin typeface="+mn-lt"/>
              </a:rPr>
              <a:t>Первая линия </a:t>
            </a:r>
            <a:r>
              <a:rPr lang="ru-RU" sz="4000" b="1" dirty="0" smtClean="0">
                <a:solidFill>
                  <a:srgbClr val="003300"/>
                </a:solidFill>
                <a:latin typeface="+mn-lt"/>
              </a:rPr>
              <a:t>  наземного </a:t>
            </a:r>
            <a:r>
              <a:rPr lang="ru-RU" sz="4000" b="1" dirty="0">
                <a:solidFill>
                  <a:srgbClr val="003300"/>
                </a:solidFill>
                <a:latin typeface="+mn-lt"/>
              </a:rPr>
              <a:t>трамвая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013" y="907322"/>
            <a:ext cx="6172200" cy="46954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0608" y="2057400"/>
            <a:ext cx="4411417" cy="4613856"/>
          </a:xfrm>
        </p:spPr>
        <p:txBody>
          <a:bodyPr>
            <a:normAutofit fontScale="92500" lnSpcReduction="10000"/>
          </a:bodyPr>
          <a:lstStyle/>
          <a:p>
            <a:endParaRPr lang="ru-RU" sz="2400" dirty="0" smtClean="0"/>
          </a:p>
          <a:p>
            <a:pPr algn="ctr"/>
            <a:r>
              <a:rPr lang="ru-RU" sz="2600" dirty="0" smtClean="0">
                <a:solidFill>
                  <a:srgbClr val="001000"/>
                </a:solidFill>
              </a:rPr>
              <a:t>29 (16) сентября </a:t>
            </a:r>
            <a:r>
              <a:rPr lang="ru-RU" sz="2600" dirty="0">
                <a:solidFill>
                  <a:srgbClr val="001000"/>
                </a:solidFill>
              </a:rPr>
              <a:t>1907 года было открыто регулярное движение электрического трамвая по улицам Санкт-Петербурга </a:t>
            </a:r>
            <a:endParaRPr lang="ru-RU" sz="2600" dirty="0" smtClean="0">
              <a:solidFill>
                <a:srgbClr val="001000"/>
              </a:solidFill>
            </a:endParaRPr>
          </a:p>
          <a:p>
            <a:r>
              <a:rPr lang="ru-RU" sz="2600" dirty="0" smtClean="0">
                <a:solidFill>
                  <a:srgbClr val="001000"/>
                </a:solidFill>
              </a:rPr>
              <a:t>                                                      </a:t>
            </a:r>
          </a:p>
          <a:p>
            <a:endParaRPr lang="ru-RU" sz="2600" dirty="0">
              <a:solidFill>
                <a:srgbClr val="001000"/>
              </a:solidFill>
            </a:endParaRPr>
          </a:p>
          <a:p>
            <a:endParaRPr lang="ru-RU" sz="2600" dirty="0" smtClean="0">
              <a:solidFill>
                <a:srgbClr val="001000"/>
              </a:solidFill>
            </a:endParaRPr>
          </a:p>
          <a:p>
            <a:pPr algn="ctr"/>
            <a:r>
              <a:rPr lang="ru-RU" sz="2600" dirty="0" smtClean="0">
                <a:solidFill>
                  <a:srgbClr val="001000"/>
                </a:solidFill>
              </a:rPr>
              <a:t>(</a:t>
            </a:r>
            <a:r>
              <a:rPr lang="ru-RU" sz="2600" dirty="0">
                <a:solidFill>
                  <a:srgbClr val="001000"/>
                </a:solidFill>
              </a:rPr>
              <a:t>к </a:t>
            </a:r>
            <a:r>
              <a:rPr lang="ru-RU" sz="2600" dirty="0" smtClean="0">
                <a:solidFill>
                  <a:srgbClr val="001000"/>
                </a:solidFill>
              </a:rPr>
              <a:t> этому  </a:t>
            </a:r>
            <a:r>
              <a:rPr lang="ru-RU" sz="2600" dirty="0">
                <a:solidFill>
                  <a:srgbClr val="001000"/>
                </a:solidFill>
              </a:rPr>
              <a:t>моменту </a:t>
            </a:r>
            <a:r>
              <a:rPr lang="ru-RU" sz="2600" dirty="0" smtClean="0">
                <a:solidFill>
                  <a:srgbClr val="001000"/>
                </a:solidFill>
              </a:rPr>
              <a:t> уже  более   10 </a:t>
            </a:r>
            <a:r>
              <a:rPr lang="ru-RU" sz="2600" dirty="0">
                <a:solidFill>
                  <a:srgbClr val="001000"/>
                </a:solidFill>
              </a:rPr>
              <a:t>лет </a:t>
            </a:r>
            <a:r>
              <a:rPr lang="ru-RU" sz="2600" dirty="0" smtClean="0">
                <a:solidFill>
                  <a:srgbClr val="001000"/>
                </a:solidFill>
              </a:rPr>
              <a:t>    успешно </a:t>
            </a:r>
            <a:r>
              <a:rPr lang="ru-RU" sz="2600" dirty="0">
                <a:solidFill>
                  <a:srgbClr val="001000"/>
                </a:solidFill>
              </a:rPr>
              <a:t>эксплуатировалась в зимнее время  система </a:t>
            </a:r>
            <a:r>
              <a:rPr lang="ru-RU" sz="2600" dirty="0" smtClean="0">
                <a:solidFill>
                  <a:srgbClr val="001000"/>
                </a:solidFill>
              </a:rPr>
              <a:t>    ледового  трамвая на  Неве)</a:t>
            </a:r>
            <a:endParaRPr lang="ru-RU" sz="2600" dirty="0">
              <a:solidFill>
                <a:srgbClr val="001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173013" y="5794557"/>
            <a:ext cx="7018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Вагон построен заводом "</a:t>
            </a:r>
            <a:r>
              <a:rPr lang="ru-RU" sz="2400" dirty="0" err="1"/>
              <a:t>Бреш</a:t>
            </a:r>
            <a:r>
              <a:rPr lang="ru-RU" sz="2400" dirty="0"/>
              <a:t>" для первой очереди петербургского трамвая</a:t>
            </a:r>
          </a:p>
        </p:txBody>
      </p:sp>
    </p:spTree>
    <p:extLst>
      <p:ext uri="{BB962C8B-B14F-4D97-AF65-F5344CB8AC3E}">
        <p14:creationId xmlns:p14="http://schemas.microsoft.com/office/powerpoint/2010/main" val="7056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232012"/>
            <a:ext cx="10971663" cy="81886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3" y="1473957"/>
            <a:ext cx="12219296" cy="56569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/>
          </a:p>
          <a:p>
            <a:r>
              <a:rPr lang="ru-RU" sz="2400" dirty="0" smtClean="0"/>
              <a:t>Большинство </a:t>
            </a:r>
            <a:r>
              <a:rPr lang="ru-RU" sz="2400" dirty="0"/>
              <a:t>трамваев используют электротягу с подачей электроэнергии через воздушную контактную сеть с помощью токоприёмников (пантографов, или штанг), </a:t>
            </a:r>
            <a:r>
              <a:rPr lang="ru-RU" sz="2400" dirty="0" smtClean="0"/>
              <a:t>        но есть также </a:t>
            </a:r>
            <a:r>
              <a:rPr lang="ru-RU" sz="2400" dirty="0"/>
              <a:t>трамваи с питанием от контактного третьего рельса или аккумуляторов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/>
              <a:t>Кроме электрических, существуют </a:t>
            </a:r>
            <a:r>
              <a:rPr lang="ru-RU" sz="2400" dirty="0" smtClean="0"/>
              <a:t>канатные </a:t>
            </a:r>
            <a:r>
              <a:rPr lang="ru-RU" sz="2400" dirty="0"/>
              <a:t>и дизельные трамваи. В прошлом существовали конные (конки), пневматические, паровые и бензомоторные трамваи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/>
              <a:t>Бывают трамваи пассажирские, служебные, </a:t>
            </a:r>
            <a:r>
              <a:rPr lang="ru-RU" sz="2400" dirty="0" smtClean="0"/>
              <a:t>грузовые.</a:t>
            </a:r>
            <a:endParaRPr lang="ru-RU" sz="2400" dirty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746"/>
            <a:ext cx="12192001" cy="12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609" y="0"/>
            <a:ext cx="11914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1908 </a:t>
            </a:r>
            <a:r>
              <a:rPr lang="ru-RU" sz="2400" dirty="0" smtClean="0"/>
              <a:t>г. </a:t>
            </a:r>
            <a:r>
              <a:rPr lang="ru-RU" sz="2400" dirty="0"/>
              <a:t>появились новые трамвайные пути</a:t>
            </a:r>
            <a:r>
              <a:rPr lang="ru-RU" sz="2400" dirty="0" smtClean="0"/>
              <a:t>: </a:t>
            </a:r>
            <a:r>
              <a:rPr lang="ru-RU" sz="2400" dirty="0"/>
              <a:t>по Литейному, Загородному, Троицкому и </a:t>
            </a:r>
            <a:r>
              <a:rPr lang="ru-RU" sz="2400" dirty="0" smtClean="0"/>
              <a:t>Измайловскому,  </a:t>
            </a:r>
            <a:r>
              <a:rPr lang="ru-RU" sz="2400" dirty="0"/>
              <a:t>Суворовскому </a:t>
            </a:r>
            <a:r>
              <a:rPr lang="ru-RU" sz="2400" dirty="0" smtClean="0"/>
              <a:t>проспектам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349" y="830997"/>
            <a:ext cx="7508578" cy="46676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1972" y="5498624"/>
            <a:ext cx="11570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Вот они, трамвайные пути на </a:t>
            </a:r>
            <a:r>
              <a:rPr lang="ru-RU" sz="2400" dirty="0"/>
              <a:t>углу ул. </a:t>
            </a:r>
            <a:r>
              <a:rPr lang="ru-RU" sz="2400" dirty="0" err="1"/>
              <a:t>Пантелеймоновской</a:t>
            </a:r>
            <a:r>
              <a:rPr lang="ru-RU" sz="2400" dirty="0"/>
              <a:t> (ныне </a:t>
            </a:r>
            <a:r>
              <a:rPr lang="ru-RU" sz="2400" dirty="0" err="1"/>
              <a:t>ул.Пестеля</a:t>
            </a:r>
            <a:r>
              <a:rPr lang="ru-RU" sz="2400" dirty="0"/>
              <a:t>) </a:t>
            </a:r>
            <a:r>
              <a:rPr lang="ru-RU" sz="2400" dirty="0" smtClean="0"/>
              <a:t>                    и </a:t>
            </a:r>
            <a:r>
              <a:rPr lang="ru-RU" sz="2400" dirty="0"/>
              <a:t>Литейного пр</a:t>
            </a:r>
            <a:r>
              <a:rPr lang="ru-RU" sz="2400" dirty="0" smtClean="0"/>
              <a:t>. рядом </a:t>
            </a:r>
            <a:r>
              <a:rPr lang="ru-RU" sz="2400" dirty="0"/>
              <a:t>с нашей школой более ста лет назад. </a:t>
            </a:r>
            <a:r>
              <a:rPr lang="ru-RU" sz="2400" dirty="0" smtClean="0"/>
              <a:t> Многое  </a:t>
            </a:r>
            <a:r>
              <a:rPr lang="ru-RU" sz="2400" dirty="0"/>
              <a:t>изменилось</a:t>
            </a:r>
            <a:r>
              <a:rPr lang="ru-RU" sz="2400" dirty="0" smtClean="0"/>
              <a:t>…                                      Но трамвайные пути все там же.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3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80" y="312077"/>
            <a:ext cx="3690444" cy="24795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989" y="2987692"/>
            <a:ext cx="3009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Почтовый </a:t>
            </a:r>
            <a:r>
              <a:rPr lang="ru-RU" sz="2400" dirty="0"/>
              <a:t>трамвай, переоборудованный из пассажирского и доставлявший корреспонденцию от Главного </a:t>
            </a:r>
          </a:p>
          <a:p>
            <a:pPr algn="ctr"/>
            <a:r>
              <a:rPr lang="ru-RU" sz="2400" dirty="0"/>
              <a:t>почтамта к городским вокзалам.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03" y="1917924"/>
            <a:ext cx="3813620" cy="2593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002" y="3533185"/>
            <a:ext cx="3645724" cy="26946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4382" y="4511186"/>
            <a:ext cx="2718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   </a:t>
            </a:r>
            <a:r>
              <a:rPr lang="ru-RU" sz="2400" dirty="0" err="1"/>
              <a:t>Бронетрамвай</a:t>
            </a:r>
            <a:r>
              <a:rPr lang="ru-RU" sz="24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11548" y="6227852"/>
            <a:ext cx="402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Поливомоечный трамвай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98436" y="513900"/>
            <a:ext cx="6698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В начале 20 века появились</a:t>
            </a:r>
          </a:p>
        </p:txBody>
      </p:sp>
    </p:spTree>
    <p:extLst>
      <p:ext uri="{BB962C8B-B14F-4D97-AF65-F5344CB8AC3E}">
        <p14:creationId xmlns:p14="http://schemas.microsoft.com/office/powerpoint/2010/main" val="36972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03" y="2082713"/>
            <a:ext cx="8194995" cy="46391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В годы войны, несмотря на боевые действия и блокаду, работа Ленинградского трамвая продолжалась</a:t>
            </a:r>
          </a:p>
        </p:txBody>
      </p:sp>
    </p:spTree>
    <p:extLst>
      <p:ext uri="{BB962C8B-B14F-4D97-AF65-F5344CB8AC3E}">
        <p14:creationId xmlns:p14="http://schemas.microsoft.com/office/powerpoint/2010/main" val="35832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622" y="128789"/>
            <a:ext cx="10953482" cy="11967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     </a:t>
            </a:r>
            <a:r>
              <a:rPr lang="ru-RU" sz="4000" b="1" dirty="0" smtClean="0">
                <a:latin typeface="+mn-lt"/>
              </a:rPr>
              <a:t>8 </a:t>
            </a:r>
            <a:r>
              <a:rPr lang="ru-RU" sz="4000" b="1" dirty="0">
                <a:latin typeface="+mn-lt"/>
              </a:rPr>
              <a:t>декабря 1941 года </a:t>
            </a:r>
            <a:r>
              <a:rPr lang="ru-RU" sz="4000" b="1" dirty="0" smtClean="0">
                <a:latin typeface="+mn-lt"/>
              </a:rPr>
              <a:t>Ленинградский </a:t>
            </a:r>
            <a:r>
              <a:rPr lang="ru-RU" sz="4000" b="1" dirty="0">
                <a:latin typeface="+mn-lt"/>
              </a:rPr>
              <a:t>трамвай </a:t>
            </a:r>
            <a:r>
              <a:rPr lang="ru-RU" sz="4000" b="1" dirty="0" smtClean="0">
                <a:latin typeface="+mn-lt"/>
              </a:rPr>
              <a:t>остановился</a:t>
            </a:r>
            <a:r>
              <a:rPr lang="ru-RU" sz="4000" dirty="0" smtClean="0">
                <a:latin typeface="+mn-lt"/>
              </a:rPr>
              <a:t> </a:t>
            </a:r>
            <a:endParaRPr lang="ru-RU" sz="40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7021" y="1712890"/>
            <a:ext cx="3322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Подача была прервана внезапно – трамваи встали посреди улиц и так простояли вся блокадную зиму.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622" y="1461420"/>
            <a:ext cx="6348212" cy="40603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9098" y="5657671"/>
            <a:ext cx="114938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 апреля 1942-го движение было восстановлено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8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" y="0"/>
            <a:ext cx="12193057" cy="12071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3193" y="1643880"/>
            <a:ext cx="10786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 все 110 лет — а именно столько времени существуют трамваи в Петербурге —   их движение прерывалось лишь однажды, в блокаду Ленинграда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3194" y="2749748"/>
            <a:ext cx="10786740" cy="844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Во время войны трамваи являлись основным видом транспорта в городе: все автобусы мобилизовали для фронта, а троллейбусов было еще очень мало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3194" y="3868867"/>
            <a:ext cx="10111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Немцы долго не могли поверить в то, что в городе ходят трамваи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9987" y="4605403"/>
            <a:ext cx="1002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осажденном Мадриде в 1937 году трамвай действовал лишь одну неделю.  Стоило советским войскам весной 1945 года окружить Берлин,                и движение на городских магистралях тотчас замерло.                                                                                                                         В Ленинграде из 900 блокадных дней трамвай трудился </a:t>
            </a:r>
            <a:r>
              <a:rPr lang="ru-RU" sz="2400" dirty="0"/>
              <a:t>811</a:t>
            </a:r>
            <a:r>
              <a:rPr lang="ru-RU" sz="2400" dirty="0" smtClean="0"/>
              <a:t>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53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188" y="353405"/>
            <a:ext cx="9543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</a:t>
            </a:r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E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Памятник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E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трамваю в Петербурге</a:t>
            </a:r>
            <a:endParaRPr lang="ru-RU" sz="4000" b="1" dirty="0">
              <a:solidFill>
                <a:srgbClr val="7E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686" y="1377253"/>
            <a:ext cx="5938019" cy="41151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611" y="5679583"/>
            <a:ext cx="10708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 </a:t>
            </a:r>
            <a:r>
              <a:rPr lang="ru-RU" sz="2400" dirty="0"/>
              <a:t>2007 </a:t>
            </a:r>
            <a:r>
              <a:rPr lang="ru-RU" sz="2400" dirty="0" smtClean="0"/>
              <a:t>году </a:t>
            </a:r>
            <a:r>
              <a:rPr lang="ru-RU" sz="2400" dirty="0"/>
              <a:t>на </a:t>
            </a:r>
            <a:r>
              <a:rPr lang="ru-RU" sz="2400" dirty="0" smtClean="0"/>
              <a:t>пр. Стачек </a:t>
            </a:r>
            <a:r>
              <a:rPr lang="ru-RU" sz="2400" dirty="0"/>
              <a:t>появился памятник блокадному трамваю – вагон под номером 2465. На стеклах – рисунки блокадной тематики и старая фотография ленинградского </a:t>
            </a:r>
            <a:r>
              <a:rPr lang="ru-RU" sz="2400" dirty="0" smtClean="0"/>
              <a:t>трамвая с </a:t>
            </a:r>
            <a:r>
              <a:rPr lang="ru-RU" sz="2400" dirty="0"/>
              <a:t>плакатом «Да здравствует Победа</a:t>
            </a:r>
            <a:r>
              <a:rPr lang="ru-RU" sz="2400" dirty="0" smtClean="0"/>
              <a:t>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3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1207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1383">
            <a:off x="8417734" y="4124535"/>
            <a:ext cx="3321670" cy="1970468"/>
          </a:xfrm>
          <a:prstGeom prst="rect">
            <a:avLst/>
          </a:prstGeom>
        </p:spPr>
      </p:pic>
      <p:pic>
        <p:nvPicPr>
          <p:cNvPr id="2050" name="Picture 2" descr="http://getmuseum.ru/images/photo/14012875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372">
            <a:off x="271389" y="1688975"/>
            <a:ext cx="30956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7471" y="24142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Санкт-Петербург, Средний проспект В.О., д.77</a:t>
            </a:r>
          </a:p>
          <a:p>
            <a:pPr algn="ctr"/>
            <a:r>
              <a:rPr lang="ru-RU" dirty="0"/>
              <a:t>м</a:t>
            </a:r>
            <a:r>
              <a:rPr lang="ru-RU" dirty="0" smtClean="0"/>
              <a:t>етро Василеостровская часы </a:t>
            </a:r>
            <a:r>
              <a:rPr lang="ru-RU" dirty="0"/>
              <a:t>работы </a:t>
            </a:r>
            <a:r>
              <a:rPr lang="ru-RU" dirty="0" smtClean="0"/>
              <a:t>10:00-18:00</a:t>
            </a:r>
          </a:p>
          <a:p>
            <a:pPr algn="ctr"/>
            <a:r>
              <a:rPr lang="ru-RU" dirty="0" smtClean="0"/>
              <a:t>Понедельник</a:t>
            </a:r>
            <a:r>
              <a:rPr lang="ru-RU" dirty="0"/>
              <a:t>, вторник - выходной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7738" y="1390919"/>
            <a:ext cx="1053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 Санкт-Петербурге существует музей электрического транспорта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105" y="4450144"/>
            <a:ext cx="345153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065" y="360608"/>
            <a:ext cx="10724323" cy="60530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                                       В 50-ые – 60-ые годы                    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885" y="1352282"/>
            <a:ext cx="5134690" cy="1152793"/>
          </a:xfrm>
        </p:spPr>
        <p:txBody>
          <a:bodyPr>
            <a:noAutofit/>
          </a:bodyPr>
          <a:lstStyle/>
          <a:p>
            <a:r>
              <a:rPr lang="ru-RU" sz="1800" b="0" dirty="0" smtClean="0"/>
              <a:t>   </a:t>
            </a:r>
            <a:r>
              <a:rPr lang="ru-RU" b="0" dirty="0" smtClean="0"/>
              <a:t> С ряда </a:t>
            </a:r>
            <a:r>
              <a:rPr lang="ru-RU" b="0" dirty="0"/>
              <a:t>центральных улиц </a:t>
            </a:r>
            <a:r>
              <a:rPr lang="ru-RU" b="0" dirty="0" smtClean="0"/>
              <a:t>трамваи укатили навсегда, а где-то были заменены троллейбусом</a:t>
            </a:r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0" y="1036883"/>
            <a:ext cx="5186408" cy="1152793"/>
          </a:xfrm>
        </p:spPr>
        <p:txBody>
          <a:bodyPr/>
          <a:lstStyle/>
          <a:p>
            <a:r>
              <a:rPr lang="ru-RU" b="0" dirty="0" smtClean="0"/>
              <a:t>Началось </a:t>
            </a:r>
            <a:r>
              <a:rPr lang="ru-RU" b="0" dirty="0"/>
              <a:t>строительство линий в новые районы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25328" y="2505075"/>
            <a:ext cx="4914334" cy="3189627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5" y="2505075"/>
            <a:ext cx="4746758" cy="3189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8496" y="1466430"/>
            <a:ext cx="96977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Цель и задачи</a:t>
            </a:r>
            <a:r>
              <a:rPr lang="ru-RU" sz="2400" dirty="0" smtClean="0"/>
              <a:t>:</a:t>
            </a:r>
          </a:p>
          <a:p>
            <a:endParaRPr lang="ru-RU" sz="2400" dirty="0"/>
          </a:p>
          <a:p>
            <a:r>
              <a:rPr lang="ru-RU" sz="2400" dirty="0"/>
              <a:t>Создать  условия для формирования нравственных чувств, духовных ценностей и практической ориентации  в городском пространстве.</a:t>
            </a:r>
          </a:p>
          <a:p>
            <a:r>
              <a:rPr lang="ru-RU" sz="2400" dirty="0" smtClean="0"/>
              <a:t>Способствовать </a:t>
            </a:r>
            <a:r>
              <a:rPr lang="ru-RU" sz="2400" dirty="0"/>
              <a:t>формированию у учащихся познавательного интереса к изучению города, элементарных знаний о нашем городе, содействовать формированию представления об уникальности, неповторимости облика Петербурга; ориентироваться по упрощенной карте-схеме города, соотносить объект на карте с городским пространством; выявлять главные признаки объекта; сравнивать объекты и делать выводы; обосновывать свою точку зрения.</a:t>
            </a:r>
          </a:p>
        </p:txBody>
      </p:sp>
    </p:spTree>
    <p:extLst>
      <p:ext uri="{BB962C8B-B14F-4D97-AF65-F5344CB8AC3E}">
        <p14:creationId xmlns:p14="http://schemas.microsoft.com/office/powerpoint/2010/main" val="11960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882" y="218941"/>
            <a:ext cx="10915917" cy="8371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882" y="1760905"/>
            <a:ext cx="10915918" cy="47509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2600" dirty="0" smtClean="0"/>
              <a:t>1 </a:t>
            </a:r>
            <a:r>
              <a:rPr lang="ru-RU" sz="2600" dirty="0"/>
              <a:t>декабря 1958 года на линию вышли первые трамваи без </a:t>
            </a:r>
            <a:r>
              <a:rPr lang="ru-RU" sz="2600" dirty="0" smtClean="0"/>
              <a:t>кондукторов</a:t>
            </a:r>
          </a:p>
          <a:p>
            <a:r>
              <a:rPr lang="ru-RU" sz="2600" dirty="0" smtClean="0"/>
              <a:t>В конце </a:t>
            </a:r>
            <a:r>
              <a:rPr lang="ru-RU" sz="2600" dirty="0"/>
              <a:t>февраля 1970 года все вагоны были переведены на </a:t>
            </a:r>
            <a:r>
              <a:rPr lang="ru-RU" sz="2600" dirty="0" err="1"/>
              <a:t>бескондукторное</a:t>
            </a:r>
            <a:r>
              <a:rPr lang="ru-RU" sz="2600" dirty="0"/>
              <a:t> обслуживание. Пассажиры опускали </a:t>
            </a:r>
            <a:r>
              <a:rPr lang="ru-RU" sz="2600" dirty="0" smtClean="0"/>
              <a:t>монеты в </a:t>
            </a:r>
            <a:r>
              <a:rPr lang="ru-RU" sz="2600" dirty="0"/>
              <a:t>специальные кассы и </a:t>
            </a:r>
            <a:r>
              <a:rPr lang="ru-RU" sz="2600" dirty="0" smtClean="0"/>
              <a:t>                      самостоятельно </a:t>
            </a:r>
            <a:r>
              <a:rPr lang="ru-RU" sz="2600" dirty="0"/>
              <a:t>отрывали </a:t>
            </a:r>
            <a:r>
              <a:rPr lang="ru-RU" sz="2600" dirty="0" smtClean="0"/>
              <a:t>билет </a:t>
            </a:r>
          </a:p>
          <a:p>
            <a:r>
              <a:rPr lang="ru-RU" sz="2600" dirty="0" smtClean="0"/>
              <a:t>Позже </a:t>
            </a:r>
            <a:r>
              <a:rPr lang="ru-RU" sz="2600" dirty="0"/>
              <a:t>появились талоны, которые нужно было компостировать специальным </a:t>
            </a:r>
            <a:r>
              <a:rPr lang="ru-RU" sz="2600" dirty="0" smtClean="0"/>
              <a:t>компостером. </a:t>
            </a:r>
          </a:p>
          <a:p>
            <a:r>
              <a:rPr lang="ru-RU" sz="2600" dirty="0"/>
              <a:t>С 1996 года на линию вновь стали выходить вагоны с </a:t>
            </a:r>
            <a:r>
              <a:rPr lang="ru-RU" sz="2600" dirty="0" smtClean="0"/>
              <a:t>кондукторами</a:t>
            </a:r>
            <a:endParaRPr lang="ru-RU" sz="2600" dirty="0"/>
          </a:p>
          <a:p>
            <a:r>
              <a:rPr lang="ru-RU" sz="2600" dirty="0"/>
              <a:t>Максимума развития трамвайное хозяйство достигло в середине 1990-х годов </a:t>
            </a:r>
            <a:r>
              <a:rPr lang="ru-RU" sz="2600" dirty="0" smtClean="0"/>
              <a:t>                        (</a:t>
            </a:r>
            <a:r>
              <a:rPr lang="ru-RU" sz="2600" dirty="0"/>
              <a:t>68 маршрутов)</a:t>
            </a:r>
          </a:p>
          <a:p>
            <a:r>
              <a:rPr lang="ru-RU" sz="2600" dirty="0"/>
              <a:t>С</a:t>
            </a:r>
            <a:r>
              <a:rPr lang="ru-RU" sz="2600" dirty="0" smtClean="0"/>
              <a:t>истема </a:t>
            </a:r>
            <a:r>
              <a:rPr lang="ru-RU" sz="2600" dirty="0"/>
              <a:t>сухопутного трамвайного движения в Санкт-Петербурге </a:t>
            </a:r>
            <a:r>
              <a:rPr lang="ru-RU" sz="2600" dirty="0" smtClean="0"/>
              <a:t>стала </a:t>
            </a:r>
            <a:r>
              <a:rPr lang="ru-RU" sz="2600" dirty="0"/>
              <a:t>самой большой в мире, за что была включена в Книгу рекордов Гиннесса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5" y="0"/>
            <a:ext cx="1219305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036" y="270456"/>
            <a:ext cx="10082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</a:t>
            </a:r>
            <a:r>
              <a:rPr lang="ru-RU" sz="2400" dirty="0" smtClean="0"/>
              <a:t>усть сейчас этот </a:t>
            </a:r>
            <a:r>
              <a:rPr lang="ru-RU" sz="2400" dirty="0"/>
              <a:t>чудесный вид транспорта вытеснили со многих центральных улиц, он по-прежнему не теряет свою популярность среди горожан и помогает им, как и раньше, добираться из одного района в другой, устанавливая по пути самые настоящие рекорды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92" y="1840116"/>
            <a:ext cx="5705341" cy="3955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885645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Новый трамвай ОАО ПМТЗ, модель 71-154 (ЛВС-2009) на испытаниях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9321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1584101"/>
            <a:ext cx="8667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Список </a:t>
            </a:r>
            <a:r>
              <a:rPr lang="ru-RU" dirty="0" smtClean="0"/>
              <a:t>литературы:</a:t>
            </a:r>
          </a:p>
          <a:p>
            <a:endParaRPr lang="ru-RU" dirty="0"/>
          </a:p>
          <a:p>
            <a:r>
              <a:rPr lang="ru-RU" dirty="0" smtClean="0"/>
              <a:t> 1.  Л.К. Ермолаева, И.М. Лебедева, </a:t>
            </a:r>
            <a:r>
              <a:rPr lang="ru-RU" dirty="0" err="1" smtClean="0"/>
              <a:t>И.З.Захваткина</a:t>
            </a:r>
            <a:r>
              <a:rPr lang="ru-RU" dirty="0" smtClean="0"/>
              <a:t>, Н.Г. Шейко</a:t>
            </a:r>
          </a:p>
          <a:p>
            <a:r>
              <a:rPr lang="ru-RU" dirty="0" smtClean="0"/>
              <a:t>Санкт-Петербург</a:t>
            </a:r>
            <a:r>
              <a:rPr lang="ru-RU" dirty="0"/>
              <a:t>. Страницы жизни нашего края. Учебник для начальной школы. </a:t>
            </a:r>
            <a:r>
              <a:rPr lang="ru-RU" dirty="0" smtClean="0"/>
              <a:t>         Санкт-Петербург </a:t>
            </a:r>
            <a:r>
              <a:rPr lang="ru-RU" dirty="0"/>
              <a:t>СМИО Пресс 2006</a:t>
            </a:r>
          </a:p>
          <a:p>
            <a:r>
              <a:rPr lang="ru-RU" dirty="0" smtClean="0"/>
              <a:t>2</a:t>
            </a:r>
            <a:r>
              <a:rPr lang="ru-RU" smtClean="0"/>
              <a:t>. </a:t>
            </a:r>
            <a:r>
              <a:rPr lang="ru-RU" smtClean="0"/>
              <a:t>  </a:t>
            </a:r>
            <a:r>
              <a:rPr lang="ru-RU" smtClean="0"/>
              <a:t>В</a:t>
            </a:r>
            <a:r>
              <a:rPr lang="ru-RU" dirty="0"/>
              <a:t>. Нестеров </a:t>
            </a:r>
            <a:r>
              <a:rPr lang="ru-RU" dirty="0" smtClean="0"/>
              <a:t>«Знаешь </a:t>
            </a:r>
            <a:r>
              <a:rPr lang="ru-RU" dirty="0"/>
              <a:t>ли ты свой город</a:t>
            </a:r>
            <a:r>
              <a:rPr lang="ru-RU" dirty="0" smtClean="0"/>
              <a:t>?»  </a:t>
            </a:r>
            <a:r>
              <a:rPr lang="ru-RU" dirty="0"/>
              <a:t>Санкт-Петербург «</a:t>
            </a:r>
            <a:r>
              <a:rPr lang="ru-RU" dirty="0" err="1"/>
              <a:t>Коринт</a:t>
            </a:r>
            <a:r>
              <a:rPr lang="ru-RU" dirty="0"/>
              <a:t>» </a:t>
            </a:r>
            <a:r>
              <a:rPr lang="ru-RU" dirty="0" smtClean="0"/>
              <a:t>1997г</a:t>
            </a:r>
            <a:endParaRPr lang="ru-RU" dirty="0"/>
          </a:p>
          <a:p>
            <a:r>
              <a:rPr lang="ru-RU" dirty="0" smtClean="0"/>
              <a:t>3.  </a:t>
            </a:r>
            <a:r>
              <a:rPr lang="ru-RU" dirty="0" smtClean="0"/>
              <a:t>Л.К</a:t>
            </a:r>
            <a:r>
              <a:rPr lang="ru-RU" dirty="0"/>
              <a:t>. Ермолаева И.М. </a:t>
            </a:r>
            <a:r>
              <a:rPr lang="ru-RU" dirty="0" smtClean="0"/>
              <a:t>Лебедева «Чудесный город»  </a:t>
            </a:r>
            <a:r>
              <a:rPr lang="ru-RU" dirty="0" smtClean="0"/>
              <a:t>Санкт-Петербург </a:t>
            </a:r>
            <a:r>
              <a:rPr lang="ru-RU" dirty="0"/>
              <a:t>1997г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1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6992" y="2278419"/>
            <a:ext cx="6555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816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36" y="1445113"/>
            <a:ext cx="7465326" cy="42388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2208" y="121674"/>
            <a:ext cx="10167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3200" b="1" dirty="0" smtClean="0"/>
              <a:t>Общественному </a:t>
            </a:r>
            <a:r>
              <a:rPr lang="ru-RU" sz="3200" b="1" dirty="0"/>
              <a:t>транспорту </a:t>
            </a:r>
            <a:r>
              <a:rPr lang="ru-RU" sz="3200" b="1" dirty="0" smtClean="0"/>
              <a:t>— более 350-ти  лет!       </a:t>
            </a:r>
            <a:r>
              <a:rPr lang="ru-RU" sz="2400" dirty="0" smtClean="0"/>
              <a:t>Летопись </a:t>
            </a:r>
            <a:r>
              <a:rPr lang="ru-RU" sz="2400" dirty="0"/>
              <a:t>времени сохранила даже точный день выхода на линию </a:t>
            </a:r>
            <a:r>
              <a:rPr lang="ru-RU" sz="2400" dirty="0" smtClean="0"/>
              <a:t>первого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общественного </a:t>
            </a:r>
            <a:r>
              <a:rPr lang="ru-RU" sz="2400" dirty="0"/>
              <a:t>транспортного средства - 18 марта 1662 года.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6366" y="5683928"/>
            <a:ext cx="11178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 Париже </a:t>
            </a:r>
            <a:r>
              <a:rPr lang="ru-RU" sz="2400" dirty="0"/>
              <a:t>8-местные </a:t>
            </a:r>
            <a:r>
              <a:rPr lang="ru-RU" sz="2400" dirty="0" smtClean="0"/>
              <a:t> </a:t>
            </a:r>
            <a:r>
              <a:rPr lang="ru-RU" sz="2400" dirty="0"/>
              <a:t>«кареты по пять </a:t>
            </a:r>
            <a:r>
              <a:rPr lang="ru-RU" sz="2400" dirty="0" smtClean="0"/>
              <a:t>су»  связали </a:t>
            </a:r>
            <a:r>
              <a:rPr lang="ru-RU" sz="2400" dirty="0"/>
              <a:t>Люксембургский дворец с тогдашним пригородом </a:t>
            </a:r>
            <a:r>
              <a:rPr lang="ru-RU" sz="2400" dirty="0" err="1"/>
              <a:t>Сент</a:t>
            </a:r>
            <a:r>
              <a:rPr lang="ru-RU" sz="2400" dirty="0"/>
              <a:t>-Антуан</a:t>
            </a:r>
            <a:r>
              <a:rPr lang="ru-RU" sz="2400" dirty="0" smtClean="0"/>
              <a:t>. Впоследствии эти многоместные </a:t>
            </a:r>
            <a:r>
              <a:rPr lang="ru-RU" sz="2400" dirty="0"/>
              <a:t>кареты </a:t>
            </a:r>
            <a:r>
              <a:rPr lang="ru-RU" sz="2400" dirty="0" smtClean="0"/>
              <a:t>назвали омнибусами  (</a:t>
            </a:r>
            <a:r>
              <a:rPr lang="ru-RU" sz="2400" dirty="0"/>
              <a:t>от латинского </a:t>
            </a:r>
            <a:r>
              <a:rPr lang="ru-RU" sz="2400" dirty="0" err="1"/>
              <a:t>omnibus</a:t>
            </a:r>
            <a:r>
              <a:rPr lang="ru-RU" sz="2400" dirty="0"/>
              <a:t> - для </a:t>
            </a:r>
            <a:r>
              <a:rPr lang="ru-RU" sz="2400" dirty="0" smtClean="0"/>
              <a:t>всех)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50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315" y="5687752"/>
            <a:ext cx="8556009" cy="972355"/>
          </a:xfrm>
        </p:spPr>
        <p:txBody>
          <a:bodyPr/>
          <a:lstStyle/>
          <a:p>
            <a:r>
              <a:rPr lang="ru-RU" dirty="0" smtClean="0"/>
              <a:t>                               </a:t>
            </a:r>
            <a:r>
              <a:rPr lang="ru-RU" sz="2400" b="1" dirty="0" smtClean="0">
                <a:latin typeface="+mn-lt"/>
              </a:rPr>
              <a:t>Конки на Невском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126" y="1241946"/>
            <a:ext cx="5199797" cy="4116149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Первый </a:t>
            </a:r>
            <a:r>
              <a:rPr lang="ru-RU" sz="2400" dirty="0" smtClean="0"/>
              <a:t> рельсовый  уличный </a:t>
            </a:r>
            <a:r>
              <a:rPr lang="ru-RU" sz="2400" dirty="0"/>
              <a:t>транспорт </a:t>
            </a:r>
            <a:r>
              <a:rPr lang="ru-RU" sz="2400" dirty="0" smtClean="0"/>
              <a:t> (</a:t>
            </a:r>
            <a:r>
              <a:rPr lang="ru-RU" sz="2400" dirty="0"/>
              <a:t>конка, </a:t>
            </a:r>
            <a:r>
              <a:rPr lang="ru-RU" sz="2400" dirty="0" smtClean="0"/>
              <a:t> паровой </a:t>
            </a:r>
            <a:r>
              <a:rPr lang="ru-RU" sz="2400" dirty="0"/>
              <a:t>трамвай) появился почти за </a:t>
            </a:r>
            <a:r>
              <a:rPr lang="ru-RU" sz="2400" dirty="0" smtClean="0"/>
              <a:t> полвека </a:t>
            </a:r>
            <a:r>
              <a:rPr lang="ru-RU" sz="2400" dirty="0"/>
              <a:t>до электрического </a:t>
            </a:r>
            <a:r>
              <a:rPr lang="ru-RU" sz="2400" dirty="0" smtClean="0"/>
              <a:t> трамвая</a:t>
            </a:r>
            <a:r>
              <a:rPr lang="ru-RU" sz="2400" dirty="0"/>
              <a:t>: в 1860 году город </a:t>
            </a:r>
            <a:r>
              <a:rPr lang="ru-RU" sz="2400" dirty="0" smtClean="0"/>
              <a:t>      получил  первый  вид         рельсового </a:t>
            </a:r>
            <a:r>
              <a:rPr lang="ru-RU" sz="2400" dirty="0"/>
              <a:t>уличного </a:t>
            </a:r>
            <a:r>
              <a:rPr lang="ru-RU" sz="2400" dirty="0" smtClean="0"/>
              <a:t> транспорта </a:t>
            </a:r>
            <a:r>
              <a:rPr lang="ru-RU" sz="2400" dirty="0"/>
              <a:t>— конно-железную дорогу, или в просторечии конку. Изначально она использовалась только для грузоперевозок, но </a:t>
            </a:r>
            <a:r>
              <a:rPr lang="ru-RU" sz="2400" dirty="0" smtClean="0"/>
              <a:t>потом  </a:t>
            </a:r>
            <a:r>
              <a:rPr lang="ru-RU" sz="2400" dirty="0"/>
              <a:t>стала перевозить и </a:t>
            </a:r>
            <a:r>
              <a:rPr lang="ru-RU" sz="2400" dirty="0" smtClean="0"/>
              <a:t>пассажиров.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14097" y="215096"/>
            <a:ext cx="6204863" cy="54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7721" y="3797098"/>
            <a:ext cx="8409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Трамва́й</a:t>
            </a:r>
            <a:r>
              <a:rPr lang="ru-RU" sz="2400" dirty="0"/>
              <a:t> (</a:t>
            </a:r>
            <a:r>
              <a:rPr lang="ru-RU" sz="2400" i="1" dirty="0"/>
              <a:t>от англ. </a:t>
            </a:r>
            <a:r>
              <a:rPr lang="ru-RU" sz="2400" i="1" dirty="0" err="1"/>
              <a:t>tram</a:t>
            </a:r>
            <a:r>
              <a:rPr lang="ru-RU" sz="2400" i="1" dirty="0"/>
              <a:t> (вагон, вагонетка) и </a:t>
            </a:r>
            <a:r>
              <a:rPr lang="ru-RU" sz="2400" i="1" dirty="0" err="1"/>
              <a:t>way</a:t>
            </a:r>
            <a:r>
              <a:rPr lang="ru-RU" sz="2400" i="1" dirty="0"/>
              <a:t> (путь), </a:t>
            </a:r>
            <a:r>
              <a:rPr lang="ru-RU" sz="2400" dirty="0"/>
              <a:t>название произошло, по одной из версий, от вагонеток для перевозки угля на шахтах Великобритании) — вид уличного </a:t>
            </a:r>
            <a:r>
              <a:rPr lang="ru-RU" sz="2400" dirty="0" smtClean="0"/>
              <a:t> и </a:t>
            </a:r>
            <a:r>
              <a:rPr lang="ru-RU" sz="2400" dirty="0"/>
              <a:t>частично уличного рельсового общественного транспорта для перевозки пассажиров по заданным маршрутам, </a:t>
            </a:r>
            <a:r>
              <a:rPr lang="ru-RU" sz="2400" dirty="0" smtClean="0"/>
              <a:t> используемый </a:t>
            </a:r>
            <a:r>
              <a:rPr lang="ru-RU" sz="2400" dirty="0"/>
              <a:t>преимущественно в городах.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1360">
            <a:off x="8509357" y="2635021"/>
            <a:ext cx="3159430" cy="2106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9741">
            <a:off x="2360508" y="1297449"/>
            <a:ext cx="3047426" cy="2006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525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876" y="1328288"/>
            <a:ext cx="7593029" cy="53300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2732" y="0"/>
            <a:ext cx="11050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4D707F"/>
                </a:solidFill>
              </a:rPr>
              <a:t>Трамвай </a:t>
            </a:r>
            <a:r>
              <a:rPr lang="ru-RU" sz="2400" dirty="0">
                <a:solidFill>
                  <a:srgbClr val="4D707F"/>
                </a:solidFill>
              </a:rPr>
              <a:t>едет по льду Невы в Петербурге. Конец XIX либо самое начало XX </a:t>
            </a:r>
            <a:r>
              <a:rPr lang="ru-RU" sz="2400" dirty="0" smtClean="0">
                <a:solidFill>
                  <a:srgbClr val="4D707F"/>
                </a:solidFill>
              </a:rPr>
              <a:t>века Фото </a:t>
            </a:r>
            <a:r>
              <a:rPr lang="ru-RU" sz="2400" dirty="0">
                <a:solidFill>
                  <a:srgbClr val="4D707F"/>
                </a:solidFill>
              </a:rPr>
              <a:t>из коллекции Эрмитажа			</a:t>
            </a:r>
            <a:r>
              <a:rPr lang="ru-RU" sz="2400" dirty="0" smtClean="0">
                <a:solidFill>
                  <a:srgbClr val="4D707F"/>
                </a:solidFill>
              </a:rPr>
              <a:t>                  Фотограф </a:t>
            </a:r>
            <a:r>
              <a:rPr lang="ru-RU" sz="2400" dirty="0">
                <a:solidFill>
                  <a:srgbClr val="4D707F"/>
                </a:solidFill>
              </a:rPr>
              <a:t>Карл Булла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6518" y="1133342"/>
            <a:ext cx="36833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8370A"/>
                </a:solidFill>
              </a:rPr>
              <a:t>Впервые трамвай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побежал по зимней  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Неве в 1895 году.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По льду проложили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рельсы и шпалы.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Трамвайные линии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действовали  до 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начала сооружения 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Дворцового моста</a:t>
            </a:r>
          </a:p>
          <a:p>
            <a:r>
              <a:rPr lang="ru-RU" sz="2400" dirty="0">
                <a:solidFill>
                  <a:srgbClr val="78370A"/>
                </a:solidFill>
              </a:rPr>
              <a:t>(1911 г.)</a:t>
            </a:r>
          </a:p>
          <a:p>
            <a:endParaRPr lang="ru-RU" sz="2400" dirty="0">
              <a:solidFill>
                <a:srgbClr val="78370A"/>
              </a:solidFill>
            </a:endParaRPr>
          </a:p>
          <a:p>
            <a:r>
              <a:rPr lang="ru-RU" sz="2400" dirty="0">
                <a:solidFill>
                  <a:srgbClr val="78370A"/>
                </a:solidFill>
              </a:rPr>
              <a:t>Трамвай был очень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популярен и возил 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за сезон до 900 тыс.</a:t>
            </a:r>
          </a:p>
          <a:p>
            <a:r>
              <a:rPr lang="ru-RU" sz="2400" dirty="0">
                <a:solidFill>
                  <a:srgbClr val="78370A"/>
                </a:solidFill>
              </a:rPr>
              <a:t>пассажиров.</a:t>
            </a:r>
          </a:p>
        </p:txBody>
      </p:sp>
    </p:spTree>
    <p:extLst>
      <p:ext uri="{BB962C8B-B14F-4D97-AF65-F5344CB8AC3E}">
        <p14:creationId xmlns:p14="http://schemas.microsoft.com/office/powerpoint/2010/main" val="41147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14" y="189247"/>
            <a:ext cx="9971805" cy="6546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76" y="214149"/>
            <a:ext cx="9970843" cy="6521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02" y="151618"/>
            <a:ext cx="10005615" cy="6584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02" y="151617"/>
            <a:ext cx="10001732" cy="65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31" y="603706"/>
            <a:ext cx="8141344" cy="5552396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3953814" y="2021688"/>
            <a:ext cx="1068946" cy="2601827"/>
          </a:xfrm>
          <a:custGeom>
            <a:avLst/>
            <a:gdLst>
              <a:gd name="connsiteX0" fmla="*/ 0 w 1359093"/>
              <a:gd name="connsiteY0" fmla="*/ 3220872 h 3220872"/>
              <a:gd name="connsiteX1" fmla="*/ 1351129 w 1359093"/>
              <a:gd name="connsiteY1" fmla="*/ 1446663 h 3220872"/>
              <a:gd name="connsiteX2" fmla="*/ 573206 w 1359093"/>
              <a:gd name="connsiteY2" fmla="*/ 818866 h 3220872"/>
              <a:gd name="connsiteX3" fmla="*/ 873457 w 1359093"/>
              <a:gd name="connsiteY3" fmla="*/ 0 h 322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093" h="3220872">
                <a:moveTo>
                  <a:pt x="0" y="3220872"/>
                </a:moveTo>
                <a:cubicBezTo>
                  <a:pt x="627797" y="2533934"/>
                  <a:pt x="1255595" y="1846997"/>
                  <a:pt x="1351129" y="1446663"/>
                </a:cubicBezTo>
                <a:cubicBezTo>
                  <a:pt x="1446663" y="1046329"/>
                  <a:pt x="652818" y="1059976"/>
                  <a:pt x="573206" y="818866"/>
                </a:cubicBezTo>
                <a:cubicBezTo>
                  <a:pt x="493594" y="577755"/>
                  <a:pt x="718782" y="536812"/>
                  <a:pt x="873457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rot="10800000">
            <a:off x="7134897" y="1262129"/>
            <a:ext cx="3002878" cy="1260399"/>
          </a:xfrm>
          <a:custGeom>
            <a:avLst/>
            <a:gdLst>
              <a:gd name="connsiteX0" fmla="*/ 0 w 3528401"/>
              <a:gd name="connsiteY0" fmla="*/ 1514902 h 1514902"/>
              <a:gd name="connsiteX1" fmla="*/ 3480179 w 3528401"/>
              <a:gd name="connsiteY1" fmla="*/ 0 h 151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8401" h="1514902">
                <a:moveTo>
                  <a:pt x="0" y="1514902"/>
                </a:moveTo>
                <a:cubicBezTo>
                  <a:pt x="1930021" y="1021307"/>
                  <a:pt x="3860042" y="527713"/>
                  <a:pt x="3480179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34897" y="6156102"/>
            <a:ext cx="4726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Скорость </a:t>
            </a:r>
            <a:r>
              <a:rPr lang="ru-RU" sz="2000" dirty="0"/>
              <a:t>движения </a:t>
            </a:r>
            <a:r>
              <a:rPr lang="ru-RU" sz="2000" dirty="0" smtClean="0"/>
              <a:t> - 20 </a:t>
            </a:r>
            <a:r>
              <a:rPr lang="ru-RU" sz="2000" dirty="0"/>
              <a:t>км/ч, </a:t>
            </a:r>
            <a:r>
              <a:rPr lang="ru-RU" sz="2000" dirty="0" smtClean="0"/>
              <a:t>вместимость </a:t>
            </a:r>
            <a:r>
              <a:rPr lang="ru-RU" sz="2000" dirty="0"/>
              <a:t>вагонов </a:t>
            </a:r>
            <a:r>
              <a:rPr lang="ru-RU" sz="2000" dirty="0" smtClean="0"/>
              <a:t>- 20 </a:t>
            </a:r>
            <a:r>
              <a:rPr lang="ru-RU" sz="2000" dirty="0"/>
              <a:t>человек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6366" y="218506"/>
            <a:ext cx="4742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Трамвайные линии по льду Невы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3245476" y="4507606"/>
            <a:ext cx="708338" cy="115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2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252" y="163773"/>
            <a:ext cx="10511050" cy="1105469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773" y="1610436"/>
            <a:ext cx="10515600" cy="4743948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Регулярное </a:t>
            </a:r>
            <a:r>
              <a:rPr lang="ru-RU" sz="2400" dirty="0"/>
              <a:t>трамвайное сообщение впервые было запущено </a:t>
            </a:r>
            <a:r>
              <a:rPr lang="ru-RU" sz="2400" dirty="0" smtClean="0"/>
              <a:t> </a:t>
            </a:r>
            <a:r>
              <a:rPr lang="ru-RU" sz="2400" dirty="0"/>
              <a:t>в пригороде </a:t>
            </a:r>
            <a:r>
              <a:rPr lang="ru-RU" sz="2400" dirty="0" smtClean="0"/>
              <a:t>Берлина в 1881 году </a:t>
            </a:r>
            <a:r>
              <a:rPr lang="ru-RU" sz="2400" dirty="0"/>
              <a:t>компанией </a:t>
            </a:r>
            <a:r>
              <a:rPr lang="ru-RU" sz="2400" dirty="0" err="1"/>
              <a:t>Siemens</a:t>
            </a:r>
            <a:r>
              <a:rPr lang="ru-RU" sz="2400" dirty="0"/>
              <a:t> &amp; </a:t>
            </a:r>
            <a:r>
              <a:rPr lang="ru-RU" sz="2400" dirty="0" err="1"/>
              <a:t>Halske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Первый </a:t>
            </a:r>
            <a:r>
              <a:rPr lang="ru-RU" sz="2400" dirty="0"/>
              <a:t>электрический трамвай в Российской империи был пущен 1 июня (по старому стилю) 1892 года в Киеве.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r>
              <a:rPr lang="ru-RU" sz="2400" dirty="0"/>
              <a:t>В столице, </a:t>
            </a:r>
            <a:r>
              <a:rPr lang="ru-RU" sz="2400" dirty="0" smtClean="0"/>
              <a:t>Санкт-Петербурге </a:t>
            </a:r>
            <a:r>
              <a:rPr lang="ru-RU" sz="2400" dirty="0"/>
              <a:t>трамвай был </a:t>
            </a:r>
            <a:r>
              <a:rPr lang="ru-RU" sz="2400" dirty="0" smtClean="0"/>
              <a:t>пущен 27-м </a:t>
            </a:r>
            <a:r>
              <a:rPr lang="ru-RU" sz="2400" dirty="0"/>
              <a:t>по счёту среди городов </a:t>
            </a:r>
            <a:r>
              <a:rPr lang="ru-RU" sz="2400" dirty="0" smtClean="0"/>
              <a:t>империи.</a:t>
            </a:r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0" y="0"/>
            <a:ext cx="12192000" cy="110546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А знаете ли вы, что…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52400" y="152400"/>
            <a:ext cx="12192000" cy="110546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А знаете ли вы, что…</a:t>
            </a:r>
          </a:p>
        </p:txBody>
      </p:sp>
    </p:spTree>
    <p:extLst>
      <p:ext uri="{BB962C8B-B14F-4D97-AF65-F5344CB8AC3E}">
        <p14:creationId xmlns:p14="http://schemas.microsoft.com/office/powerpoint/2010/main" val="409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1062</Words>
  <Application>Microsoft Office PowerPoint</Application>
  <PresentationFormat>Широкоэкранный</PresentationFormat>
  <Paragraphs>107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                               Конки на Невском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Первая линия   наземного трамвая </vt:lpstr>
      <vt:lpstr> </vt:lpstr>
      <vt:lpstr>Презентация PowerPoint</vt:lpstr>
      <vt:lpstr>Презентация PowerPoint</vt:lpstr>
      <vt:lpstr>Презентация PowerPoint</vt:lpstr>
      <vt:lpstr>     8 декабря 1941 года Ленинградский трамвай остановился </vt:lpstr>
      <vt:lpstr>Презентация PowerPoint</vt:lpstr>
      <vt:lpstr>Презентация PowerPoint</vt:lpstr>
      <vt:lpstr>Презентация PowerPoint</vt:lpstr>
      <vt:lpstr>                                       В 50-ые – 60-ые годы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Отряшенков</dc:creator>
  <cp:lastModifiedBy>Павел Отряшенков</cp:lastModifiedBy>
  <cp:revision>169</cp:revision>
  <dcterms:created xsi:type="dcterms:W3CDTF">2017-05-13T22:39:49Z</dcterms:created>
  <dcterms:modified xsi:type="dcterms:W3CDTF">2017-05-24T22:02:21Z</dcterms:modified>
</cp:coreProperties>
</file>