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0" r:id="rId17"/>
    <p:sldId id="273" r:id="rId18"/>
    <p:sldId id="272" r:id="rId19"/>
    <p:sldId id="275" r:id="rId20"/>
    <p:sldId id="276" r:id="rId21"/>
  </p:sldIdLst>
  <p:sldSz cx="10440988" cy="59039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984" y="-456"/>
      </p:cViewPr>
      <p:guideLst>
        <p:guide orient="horz" pos="18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E3E34-DD23-40DC-8CAA-456D12622858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85800"/>
            <a:ext cx="6061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641F-774A-485D-9562-34E3D08AA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85800"/>
            <a:ext cx="60610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4641F-774A-485D-9562-34E3D08AA5A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85800"/>
            <a:ext cx="60610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4641F-774A-485D-9562-34E3D08AA5A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85800"/>
            <a:ext cx="60610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4641F-774A-485D-9562-34E3D08AA5A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667" y="676474"/>
            <a:ext cx="8401791" cy="12655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091" y="2152463"/>
            <a:ext cx="7308692" cy="25829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36431"/>
            <a:ext cx="2349222" cy="50374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36431"/>
            <a:ext cx="6873650" cy="50374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6667" y="1721967"/>
            <a:ext cx="8320221" cy="31583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3793811"/>
            <a:ext cx="8874840" cy="11725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2502330"/>
            <a:ext cx="8874840" cy="12914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377580"/>
            <a:ext cx="4611436" cy="389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377580"/>
            <a:ext cx="4611436" cy="3896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321548"/>
            <a:ext cx="4613250" cy="550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1872306"/>
            <a:ext cx="4613250" cy="34015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321548"/>
            <a:ext cx="4615062" cy="550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1872306"/>
            <a:ext cx="4615062" cy="34015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35063"/>
            <a:ext cx="3435013" cy="10003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235064"/>
            <a:ext cx="5836802" cy="50388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235449"/>
            <a:ext cx="3435013" cy="40384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4132739"/>
            <a:ext cx="6264593" cy="4878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527525"/>
            <a:ext cx="6264593" cy="35423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4620633"/>
            <a:ext cx="6264593" cy="6928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\Desktop\Клип\colored_curls_Tramplin\1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-2258623" y="2258623"/>
            <a:ext cx="5903913" cy="1386667"/>
          </a:xfrm>
          <a:prstGeom prst="rect">
            <a:avLst/>
          </a:prstGeom>
          <a:noFill/>
        </p:spPr>
      </p:pic>
      <p:pic>
        <p:nvPicPr>
          <p:cNvPr id="8" name="Picture 2" descr="C:\Users\Натали\Desktop\Клип\colored_curls_Tramplin\1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19941"/>
            <a:ext cx="10440988" cy="9839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809" y="553475"/>
            <a:ext cx="7993937" cy="983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6667" y="983972"/>
            <a:ext cx="8320221" cy="389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5472053"/>
            <a:ext cx="2436231" cy="314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5DD0-AA3E-4302-8095-F8DC446E924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5472053"/>
            <a:ext cx="3306313" cy="314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5472053"/>
            <a:ext cx="2436231" cy="3143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82A5-89B3-4539-A85C-54AF670856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3526" y="368976"/>
            <a:ext cx="8728074" cy="46739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9386" y="503685"/>
            <a:ext cx="4814629" cy="166811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Духовные наставники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1607" y="2645845"/>
            <a:ext cx="4768855" cy="20037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000" dirty="0" smtClean="0"/>
              <a:t>УМК «Школа России» уроки по ОМРК 4 класс, составила Родина Наталья Сергеевна учитель начальных классов МБОУ ЕСШ №8 г. Елизово, Камчатский край</a:t>
            </a:r>
          </a:p>
          <a:p>
            <a:r>
              <a:rPr lang="ru-RU" sz="2000" dirty="0" smtClean="0"/>
              <a:t>2017 г.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77" y="755558"/>
            <a:ext cx="3168865" cy="392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6" y="319287"/>
            <a:ext cx="5563636" cy="493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20494" y="431675"/>
            <a:ext cx="5003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Основное культовое сооружение буддистов - 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СТУПА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возникло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Древней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Индии).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Ступа первоначально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представляла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собой холм земли, курган над захоронением.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2" y="213093"/>
            <a:ext cx="5544616" cy="512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280188" y="614739"/>
            <a:ext cx="37483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Чтобы сохранить холм в период дождей, его стали обкладывать камнем, возводили на постаменте, на вершине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помещали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реликварий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кубической формы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ХАРМИКА  </a:t>
            </a:r>
          </a:p>
        </p:txBody>
      </p:sp>
    </p:spTree>
    <p:extLst>
      <p:ext uri="{BB962C8B-B14F-4D97-AF65-F5344CB8AC3E}">
        <p14:creationId xmlns:p14="http://schemas.microsoft.com/office/powerpoint/2010/main" val="42510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6638" y="447716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шпиль-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ЯШТИ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 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увенчанный дисками-зонтиками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 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ЧХАТРА, ТХИ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Ступа - модель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Вселенной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4" y="447716"/>
            <a:ext cx="6025404" cy="45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6" y="457782"/>
            <a:ext cx="6057412" cy="462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820894" y="4562554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159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1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711" y="215652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Слово "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дуган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 (‘</a:t>
            </a:r>
            <a:r>
              <a:rPr lang="ru-RU" sz="3200" dirty="0" err="1">
                <a:solidFill>
                  <a:schemeClr val="bg1"/>
                </a:solidFill>
                <a:latin typeface="Monotype Corsiva" pitchFamily="66" charset="0"/>
              </a:rPr>
              <a:t>duskhang</a:t>
            </a:r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)" означает "дом собраний". Так стали называться буддийские храмы в Тибете, которые располагались либо на территории крупных монастырей, либо украшали своей красотой окрестные скалы и долины</a:t>
            </a:r>
            <a:r>
              <a:rPr lang="ru-RU" sz="3200" dirty="0">
                <a:solidFill>
                  <a:schemeClr val="bg2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3" name="Picture 7" descr="0_1e570_d8530952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976" y="456224"/>
            <a:ext cx="4130861" cy="4535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6" y="456224"/>
            <a:ext cx="5604600" cy="453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713102" y="509401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160-161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359668"/>
            <a:ext cx="6330280" cy="458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4" y="745003"/>
            <a:ext cx="5715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0" y="399687"/>
            <a:ext cx="6368934" cy="503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518" y="359668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Тяньтань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 Будда, известен также как Большой Будда – большая бронзовая статуя Будды, расположена в Гонконге, на острове </a:t>
            </a:r>
            <a:r>
              <a:rPr lang="ru-RU" sz="3600" dirty="0" err="1">
                <a:solidFill>
                  <a:schemeClr val="bg1"/>
                </a:solidFill>
                <a:latin typeface="Monotype Corsiva" pitchFamily="66" charset="0"/>
              </a:rPr>
              <a:t>Лантау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, вблизи монастыря По Лин.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622" y="359668"/>
            <a:ext cx="32034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С 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древнейших времен существует традиционный скульптурный образ тысячерукого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Будды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2" y="215652"/>
            <a:ext cx="4392488" cy="522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8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15938" y="632987"/>
            <a:ext cx="47290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Будда сидит на цветке лотоса, вокруг его головы и плеч, как ореол, взметается тысяча рук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в открытых ладонях которых изображена соответственно тысяча глаз.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4" y="190105"/>
            <a:ext cx="3816424" cy="5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9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r="8925"/>
          <a:stretch/>
        </p:blipFill>
        <p:spPr>
          <a:xfrm>
            <a:off x="395958" y="363147"/>
            <a:ext cx="5527963" cy="5165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292502" y="345263"/>
            <a:ext cx="48245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Социальный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смысл этого религиозного образа таков: Будда имеет тысячу глаз для того, чтобы видеть все несправедливости, свершаемые на земле, и тысячу рук, чтобы протянуть руку помощи всем страждущим, отвести от них горе и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несчастье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94" y="387430"/>
            <a:ext cx="5699763" cy="45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7979"/>
          <a:stretch/>
        </p:blipFill>
        <p:spPr>
          <a:xfrm>
            <a:off x="3996359" y="236858"/>
            <a:ext cx="3456384" cy="510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090106" y="339806"/>
            <a:ext cx="2927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Статуя Будды символизирует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гармонию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отношений 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между человеком и природой, между людьми и религией.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0" r="10281"/>
          <a:stretch/>
        </p:blipFill>
        <p:spPr>
          <a:xfrm>
            <a:off x="979852" y="249418"/>
            <a:ext cx="3215623" cy="509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4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948686" y="431676"/>
            <a:ext cx="2973016" cy="51125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Пагода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предназначена для хранения останков земного тела Будды.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Кофукудзи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, Нара (Япония)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3" name="Picture 4" descr="тосегу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0" y="252824"/>
            <a:ext cx="3541272" cy="5040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Па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r="24480"/>
          <a:stretch>
            <a:fillRect/>
          </a:stretch>
        </p:blipFill>
        <p:spPr bwMode="auto">
          <a:xfrm>
            <a:off x="4047776" y="252824"/>
            <a:ext cx="3096344" cy="5117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6" y="791716"/>
            <a:ext cx="3432726" cy="4290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91606" y="442246"/>
            <a:ext cx="662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Лама –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священнослужитель в буддизме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099" y="2303884"/>
            <a:ext cx="5186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При рождении ребенка лама дает имя новорожденному, предсказывает его судьбу и награждает талисманом.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04070" y="2156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В святых местах много и нечисти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                      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Китайская мудрость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34014" y="1358652"/>
            <a:ext cx="8229600" cy="4302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Всё счастье, которое есть в мире, происходит от желания счастья другим.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chemeClr val="bg1"/>
                </a:solidFill>
                <a:latin typeface="Monotype Corsiva" pitchFamily="66" charset="0"/>
              </a:rPr>
              <a:t>	Всё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страдание которое есть в мире, происходит от желания счастья себе.</a:t>
            </a:r>
          </a:p>
          <a:p>
            <a:pPr algn="r">
              <a:buFont typeface="Wingdings" pitchFamily="2" charset="2"/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i="1" dirty="0" err="1" smtClean="0">
                <a:solidFill>
                  <a:schemeClr val="bg1"/>
                </a:solidFill>
                <a:latin typeface="Monotype Corsiva" pitchFamily="66" charset="0"/>
              </a:rPr>
              <a:t>Шантидева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Очень, очень трудно помочь другим, если не можешь помочь себе!</a:t>
            </a:r>
          </a:p>
          <a:p>
            <a:pPr algn="r">
              <a:buFont typeface="Wingdings" pitchFamily="2" charset="2"/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i="1" dirty="0" err="1" smtClean="0">
                <a:solidFill>
                  <a:schemeClr val="bg1"/>
                </a:solidFill>
                <a:latin typeface="Monotype Corsiva" pitchFamily="66" charset="0"/>
              </a:rPr>
              <a:t>Миларепа</a:t>
            </a:r>
            <a:r>
              <a:rPr lang="ru-RU" i="1" dirty="0" smtClean="0">
                <a:solidFill>
                  <a:schemeClr val="bg1"/>
                </a:solidFill>
                <a:latin typeface="Monotype Corsiva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0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6" y="503683"/>
            <a:ext cx="5688632" cy="454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12582" y="503684"/>
            <a:ext cx="3563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Во время свадьбы проводит обряд поклонения, сверяет 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гороскопы, 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назначает благоприятный для торжества день.</a:t>
            </a:r>
          </a:p>
        </p:txBody>
      </p:sp>
    </p:spTree>
    <p:extLst>
      <p:ext uri="{BB962C8B-B14F-4D97-AF65-F5344CB8AC3E}">
        <p14:creationId xmlns:p14="http://schemas.microsoft.com/office/powerpoint/2010/main" val="3936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1204226077_402_1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02" y="575692"/>
            <a:ext cx="3727021" cy="441589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566" y="791716"/>
            <a:ext cx="366571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Далай-лама XIV,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Тэнцзин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Гьямцхо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является духовным лидером тибетского народа и буддистов-ламаистов во всех странах.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6" y="680225"/>
            <a:ext cx="5096282" cy="3855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47" y="426101"/>
            <a:ext cx="5632131" cy="456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35328" y="470959"/>
            <a:ext cx="32567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Буддисты верят, что Далай-ламы являются воплощениями на земле  Бодхисаттвы Сострадания; они рождаются здесь, чтобы служить людям. </a:t>
            </a:r>
          </a:p>
        </p:txBody>
      </p:sp>
    </p:spTree>
    <p:extLst>
      <p:ext uri="{BB962C8B-B14F-4D97-AF65-F5344CB8AC3E}">
        <p14:creationId xmlns:p14="http://schemas.microsoft.com/office/powerpoint/2010/main" val="16349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0966" y="1079748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Священные сооружения буддизма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70" y="359667"/>
            <a:ext cx="4189556" cy="496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8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22581" y="359668"/>
            <a:ext cx="701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БУДДИЙСКИЕ МОНАСТЫРИ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9" y="829643"/>
            <a:ext cx="5472608" cy="446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081029" y="1270899"/>
            <a:ext cx="3933824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>
                <a:solidFill>
                  <a:srgbClr val="FFFFFF"/>
                </a:solidFill>
                <a:latin typeface="Monotype Corsiva" pitchFamily="66" charset="0"/>
              </a:rPr>
              <a:t>     Буддийский монастырь - сложный комплекс с храмом, </a:t>
            </a:r>
            <a:r>
              <a:rPr lang="ru-RU" sz="3600" dirty="0" smtClean="0">
                <a:solidFill>
                  <a:srgbClr val="FFFFFF"/>
                </a:solidFill>
                <a:latin typeface="Monotype Corsiva" pitchFamily="66" charset="0"/>
              </a:rPr>
              <a:t>ступами, пирамидами </a:t>
            </a:r>
            <a:r>
              <a:rPr lang="ru-RU" sz="3600" dirty="0">
                <a:solidFill>
                  <a:srgbClr val="FFFFFF"/>
                </a:solidFill>
                <a:latin typeface="Monotype Corsiva" pitchFamily="66" charset="0"/>
              </a:rPr>
              <a:t>– местами захоронения святых или священных </a:t>
            </a:r>
            <a:r>
              <a:rPr lang="ru-RU" sz="3600" dirty="0" smtClean="0">
                <a:solidFill>
                  <a:srgbClr val="FFFFFF"/>
                </a:solidFill>
                <a:latin typeface="Monotype Corsiva" pitchFamily="66" charset="0"/>
              </a:rPr>
              <a:t>предметов,</a:t>
            </a:r>
            <a:endParaRPr lang="ru-RU" sz="3600" dirty="0">
              <a:solidFill>
                <a:srgbClr val="FFFF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%a1%e3%a4%a4%a8%a9%e1%aa%a8%a5%20%ac%ae%ad%a0%e5%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97" y="414366"/>
            <a:ext cx="5442257" cy="4481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7961" y="914658"/>
            <a:ext cx="381642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постройками для проживания монахов, столовыми, философскими школами, со специальными залами для </a:t>
            </a:r>
            <a:r>
              <a:rPr lang="ru-RU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занятий </a:t>
            </a:r>
            <a:r>
              <a:rPr lang="ru-RU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медитацией и др. </a:t>
            </a:r>
          </a:p>
        </p:txBody>
      </p:sp>
    </p:spTree>
    <p:extLst>
      <p:ext uri="{BB962C8B-B14F-4D97-AF65-F5344CB8AC3E}">
        <p14:creationId xmlns:p14="http://schemas.microsoft.com/office/powerpoint/2010/main" val="4283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4" y="647699"/>
            <a:ext cx="5115000" cy="40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41771" y="647700"/>
            <a:ext cx="421158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Каждый монах должен соблюдать 308 правил, которые дважды в месяц зачитываются на общем собрании. Для этого все монахи собираются в зале Будды, а послушники – в соседнем. </a:t>
            </a:r>
          </a:p>
        </p:txBody>
      </p:sp>
    </p:spTree>
    <p:extLst>
      <p:ext uri="{BB962C8B-B14F-4D97-AF65-F5344CB8AC3E}">
        <p14:creationId xmlns:p14="http://schemas.microsoft.com/office/powerpoint/2010/main" val="1782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206</TotalTime>
  <Words>359</Words>
  <Application>Microsoft Office PowerPoint</Application>
  <PresentationFormat>Произвольный</PresentationFormat>
  <Paragraphs>34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</vt:lpstr>
      <vt:lpstr>Духовные наставники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Пользователь</cp:lastModifiedBy>
  <cp:revision>23</cp:revision>
  <dcterms:created xsi:type="dcterms:W3CDTF">2014-04-23T05:15:05Z</dcterms:created>
  <dcterms:modified xsi:type="dcterms:W3CDTF">2017-05-27T21:37:19Z</dcterms:modified>
</cp:coreProperties>
</file>