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84" r:id="rId3"/>
    <p:sldId id="279" r:id="rId4"/>
    <p:sldId id="259" r:id="rId5"/>
    <p:sldId id="260" r:id="rId6"/>
    <p:sldId id="276" r:id="rId7"/>
    <p:sldId id="286" r:id="rId8"/>
    <p:sldId id="310" r:id="rId9"/>
    <p:sldId id="311" r:id="rId10"/>
    <p:sldId id="277" r:id="rId11"/>
    <p:sldId id="268" r:id="rId12"/>
    <p:sldId id="274" r:id="rId13"/>
    <p:sldId id="283" r:id="rId14"/>
    <p:sldId id="318" r:id="rId15"/>
    <p:sldId id="262" r:id="rId16"/>
    <p:sldId id="275" r:id="rId17"/>
    <p:sldId id="312" r:id="rId18"/>
    <p:sldId id="290" r:id="rId19"/>
    <p:sldId id="273" r:id="rId20"/>
    <p:sldId id="317" r:id="rId21"/>
    <p:sldId id="313" r:id="rId22"/>
    <p:sldId id="315" r:id="rId23"/>
    <p:sldId id="314" r:id="rId24"/>
    <p:sldId id="28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4" r:id="rId34"/>
    <p:sldId id="306" r:id="rId35"/>
    <p:sldId id="316" r:id="rId36"/>
    <p:sldId id="256" r:id="rId37"/>
    <p:sldId id="27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02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BF793E-51EA-4D11-9779-B18187480137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2AF263-F28A-4C9B-A2C1-DCFCF4317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9C0FE-473D-447F-895F-C93E1FEB24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C6EEA-462E-4EAE-86CB-C38EBF59F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8ACEA-7A0F-49D3-8D71-26AC463C1C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D6E-F262-47A3-AF26-38A88927A7E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9DFF-6BFF-4AD9-BF45-F0D98F31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E2C9-0C88-411E-869B-80613A296610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BB7C-4F51-43D1-9D64-15988F41B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A3DF-F096-43F0-9EB9-A60C2A1BE192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7972-3BCC-449A-90ED-A63999D1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EADF1B-39D6-480C-8C66-22FD6078E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F585-344D-4567-81F4-E3AA91449262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C481-F149-4F79-9D70-381E401D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7C1B-CF0F-4631-A97F-01E503F42CA7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13DA-6722-4016-9CD0-F1DCB89F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58-D2B7-4D03-A895-66EFAC7661A5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07BB-D940-42D6-BC23-56D97D6A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31C9-384D-4102-8940-0AE07719FC6B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6F30-96F9-4E45-A2FF-9EF187D0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F9EF-2760-4279-AE04-BFCDB3BD8FFD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9391-B970-4739-AB4E-92F3D1E7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B71B-7EF9-4FB7-9BA6-1BD085F6A24F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B49F-9B81-4D08-9711-57FC3F826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E45-E902-4122-9292-F67171F635B7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730E-EC6F-4B6F-8381-7A98C165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498-FF74-4105-9291-A8A90B558F6C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B4D0-7438-433E-BF40-509BAF689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4B075-9CAF-43E3-A391-C5B77A4842B8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E3028-7B14-425B-AEF7-10482783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79512" y="500063"/>
            <a:ext cx="89644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Проектная деятельность в старшей группе №5</a:t>
            </a:r>
          </a:p>
          <a:p>
            <a:endParaRPr lang="ru-RU" sz="2800" dirty="0" smtClean="0"/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«Наш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веселый  огород»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995936" y="5445224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: воспитатель МБДОУ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«ЦРР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№ 169 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Григорьева О.А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://1.bp.blogspot.com/-N1awGm98B9Q/UAHfgEnolvI/AAAAAAAABJ8/ughT5xYmhIY/s1600/post-346746-1325186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6886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67544" y="445314"/>
            <a:ext cx="828677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речевые и творческие способности  детей.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знаний детей о жизни растений.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Создание необходимых условий в группе и на участке для наблюдений за жизнью растений, и возможностью ухаживать за ними.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Развить познавательный интерес у детей, любознательность, коммуникативные навыки.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Развить умение правильно пользоваться простейшими орудиями труда по обработке почвы и ухода за растениями.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Вовлечение родителей в жизнь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57188" y="214313"/>
            <a:ext cx="8358216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1.Аксенова,З.Ф. Войди в природу другом /З.Ф.Акееенова.-М.:2008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2. Бондаренко,        Т.М. Экологические занятия с детьми 5 -6 лет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/Т.М.Бондаренко -Воронеж.:2002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3.  Веретенникова,        С.А. Ознакомление дошкольников с природой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СА.Веретеникова.-М.:Просвещение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1973г.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       О.Ф. Система экологического воспитания в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дошкольных образовательных учреждениях / О.Ф.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Волгоград, 2006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5. Иванова,        А.И. Методика организации экологических наблюдений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экспериментирования в детском саду /А.И.Иванова. -М.:2007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В.В. Развитие связной речи 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В.В.Коноваленко.-М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.:2003.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Масленникова,О.Н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Экологические проекты в детском саду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\Н.Масленникова . А.А.Филиппенко. - Волгоград: Учитель, 2009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8. Николаева,        С.Н. Комплексные занятия по экологии для старших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дошкольников /С.Н.Николаева. - М.:2005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9. Николаева, С.Н. Воспитание экологической культуры в дошкольном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детстве» С.Н. Николаева. -М.:1995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10. Николаева, С.Н. Экологическое воспитание дошкольников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/С.Н.Николаева.- М.: 1998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endParaRPr lang="ru-RU" sz="14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285750" y="0"/>
            <a:ext cx="821534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 smtClean="0"/>
              <a:t>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Беседа «Растения огорода»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Цели: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представления детей о том, где выращиваются овощи, знания об их свойствах. Научить строить описательные рассказы на сравнение овощей, строить сложносочиненные предложения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ии\Desktop\фото огород\20170512_09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2688098" cy="4248472"/>
          </a:xfrm>
          <a:prstGeom prst="rect">
            <a:avLst/>
          </a:prstGeom>
          <a:noFill/>
        </p:spPr>
      </p:pic>
      <p:pic>
        <p:nvPicPr>
          <p:cNvPr id="1027" name="Picture 3" descr="C:\Users\ии\Desktop\фото огород\20170512_091704.jpg"/>
          <p:cNvPicPr>
            <a:picLocks noChangeAspect="1" noChangeArrowheads="1"/>
          </p:cNvPicPr>
          <p:nvPr/>
        </p:nvPicPr>
        <p:blipFill>
          <a:blip r:embed="rId3" cstate="print"/>
          <a:srcRect t="4834" r="7735"/>
          <a:stretch>
            <a:fillRect/>
          </a:stretch>
        </p:blipFill>
        <p:spPr bwMode="auto">
          <a:xfrm>
            <a:off x="4932040" y="2636912"/>
            <a:ext cx="2376264" cy="384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40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06310" rIns="153939" bIns="2063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Беседа по техника безопасности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 работы с инструментами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ии\Desktop\фото огород\20170512_092904.jpg"/>
          <p:cNvPicPr>
            <a:picLocks noChangeAspect="1" noChangeArrowheads="1"/>
          </p:cNvPicPr>
          <p:nvPr/>
        </p:nvPicPr>
        <p:blipFill>
          <a:blip r:embed="rId2" cstate="print"/>
          <a:srcRect l="31671" t="29000" b="23750"/>
          <a:stretch>
            <a:fillRect/>
          </a:stretch>
        </p:blipFill>
        <p:spPr bwMode="auto">
          <a:xfrm>
            <a:off x="2483768" y="1916832"/>
            <a:ext cx="3789065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наблюдение за всходами овощных культур</a:t>
            </a:r>
            <a:endParaRPr lang="ru-RU" sz="3600" b="1" dirty="0"/>
          </a:p>
        </p:txBody>
      </p:sp>
      <p:pic>
        <p:nvPicPr>
          <p:cNvPr id="7170" name="Picture 2" descr="F:\ФОТО\фото телефон\фото телефон 3\IMG_20160313_175909.jpg"/>
          <p:cNvPicPr>
            <a:picLocks noChangeAspect="1" noChangeArrowheads="1"/>
          </p:cNvPicPr>
          <p:nvPr/>
        </p:nvPicPr>
        <p:blipFill>
          <a:blip r:embed="rId2" cstate="print"/>
          <a:srcRect t="33200" r="17401"/>
          <a:stretch>
            <a:fillRect/>
          </a:stretch>
        </p:blipFill>
        <p:spPr bwMode="auto">
          <a:xfrm>
            <a:off x="2843808" y="4365104"/>
            <a:ext cx="2846109" cy="2276872"/>
          </a:xfrm>
          <a:prstGeom prst="rect">
            <a:avLst/>
          </a:prstGeom>
          <a:noFill/>
        </p:spPr>
      </p:pic>
      <p:pic>
        <p:nvPicPr>
          <p:cNvPr id="7171" name="Picture 3" descr="F:\ФОТО\фото телефон\фото телефон 3\IMG_20160305_143901.jpg"/>
          <p:cNvPicPr>
            <a:picLocks noChangeAspect="1" noChangeArrowheads="1"/>
          </p:cNvPicPr>
          <p:nvPr/>
        </p:nvPicPr>
        <p:blipFill>
          <a:blip r:embed="rId3" cstate="print"/>
          <a:srcRect l="21650" t="18501" r="12201" b="15350"/>
          <a:stretch>
            <a:fillRect/>
          </a:stretch>
        </p:blipFill>
        <p:spPr bwMode="auto">
          <a:xfrm>
            <a:off x="899592" y="1772816"/>
            <a:ext cx="2664296" cy="1998222"/>
          </a:xfrm>
          <a:prstGeom prst="rect">
            <a:avLst/>
          </a:prstGeom>
          <a:noFill/>
        </p:spPr>
      </p:pic>
      <p:pic>
        <p:nvPicPr>
          <p:cNvPr id="7172" name="Picture 4" descr="F:\ФОТО\фото телефон\фото телефон 3\IMG_20160305_143940.jpg"/>
          <p:cNvPicPr>
            <a:picLocks noChangeAspect="1" noChangeArrowheads="1"/>
          </p:cNvPicPr>
          <p:nvPr/>
        </p:nvPicPr>
        <p:blipFill>
          <a:blip r:embed="rId4" cstate="print"/>
          <a:srcRect t="31100" b="14301"/>
          <a:stretch>
            <a:fillRect/>
          </a:stretch>
        </p:blipFill>
        <p:spPr bwMode="auto">
          <a:xfrm>
            <a:off x="4644008" y="1772816"/>
            <a:ext cx="286849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130428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участка для огорода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огорода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участке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выбрали место для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удущего огорода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слой дернины аккуратно сняли лопатой. Родители принесли чернозема.</a:t>
            </a:r>
          </a:p>
          <a:p>
            <a:pPr lvl="0" algn="ctr" eaLnBrk="0" hangingPunct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тщательно вскопали .</a:t>
            </a:r>
          </a:p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фото телефон\фото телефон 2\IMG-20160517-WA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6012160" cy="3381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и\Desktop\фото огород\20170307_115636.jpg"/>
          <p:cNvPicPr>
            <a:picLocks noChangeAspect="1" noChangeArrowheads="1"/>
          </p:cNvPicPr>
          <p:nvPr/>
        </p:nvPicPr>
        <p:blipFill>
          <a:blip r:embed="rId2" cstate="print"/>
          <a:srcRect t="12201" b="20509"/>
          <a:stretch>
            <a:fillRect/>
          </a:stretch>
        </p:blipFill>
        <p:spPr bwMode="auto">
          <a:xfrm>
            <a:off x="611560" y="1484784"/>
            <a:ext cx="1800200" cy="2153526"/>
          </a:xfrm>
          <a:prstGeom prst="rect">
            <a:avLst/>
          </a:prstGeom>
          <a:noFill/>
        </p:spPr>
      </p:pic>
      <p:pic>
        <p:nvPicPr>
          <p:cNvPr id="1028" name="Picture 4" descr="C:\Users\ии\Desktop\фото огород\20170307_121103.jpg"/>
          <p:cNvPicPr>
            <a:picLocks noChangeAspect="1" noChangeArrowheads="1"/>
          </p:cNvPicPr>
          <p:nvPr/>
        </p:nvPicPr>
        <p:blipFill>
          <a:blip r:embed="rId3" cstate="print"/>
          <a:srcRect l="10621" r="7953"/>
          <a:stretch>
            <a:fillRect/>
          </a:stretch>
        </p:blipFill>
        <p:spPr bwMode="auto">
          <a:xfrm>
            <a:off x="3059832" y="3645024"/>
            <a:ext cx="3312368" cy="2288219"/>
          </a:xfrm>
          <a:prstGeom prst="rect">
            <a:avLst/>
          </a:prstGeom>
          <a:noFill/>
        </p:spPr>
      </p:pic>
      <p:pic>
        <p:nvPicPr>
          <p:cNvPr id="7" name="Picture 3" descr="F:\ФОТО\фото телефон\фото телефон 3\IMG_20160305_143940.jpg"/>
          <p:cNvPicPr>
            <a:picLocks noChangeAspect="1" noChangeArrowheads="1"/>
          </p:cNvPicPr>
          <p:nvPr/>
        </p:nvPicPr>
        <p:blipFill>
          <a:blip r:embed="rId4" cstate="print"/>
          <a:srcRect t="21650"/>
          <a:stretch>
            <a:fillRect/>
          </a:stretch>
        </p:blipFill>
        <p:spPr bwMode="auto">
          <a:xfrm>
            <a:off x="7020272" y="4365104"/>
            <a:ext cx="1800200" cy="18805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2606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Посадка семян и рассады.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 воспитанников закупили семена тыквы, лука, редиса, моркови, гороха, салата, укропа.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Принесли картофель.</a:t>
            </a:r>
          </a:p>
        </p:txBody>
      </p:sp>
      <p:pic>
        <p:nvPicPr>
          <p:cNvPr id="6" name="Picture 3" descr="C:\Users\ии\Desktop\фото огород\20170317_172807.jpg"/>
          <p:cNvPicPr>
            <a:picLocks noChangeAspect="1" noChangeArrowheads="1"/>
          </p:cNvPicPr>
          <p:nvPr/>
        </p:nvPicPr>
        <p:blipFill>
          <a:blip r:embed="rId5" cstate="print"/>
          <a:srcRect l="33463" r="11413"/>
          <a:stretch>
            <a:fillRect/>
          </a:stretch>
        </p:blipFill>
        <p:spPr bwMode="auto">
          <a:xfrm>
            <a:off x="899592" y="4293096"/>
            <a:ext cx="1764172" cy="1800200"/>
          </a:xfrm>
          <a:prstGeom prst="rect">
            <a:avLst/>
          </a:prstGeom>
          <a:noFill/>
        </p:spPr>
      </p:pic>
      <p:pic>
        <p:nvPicPr>
          <p:cNvPr id="8" name="Picture 2" descr="F:\фото прогулк\IMG_20160519_194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484784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окне стали выращивать рассаду</a:t>
            </a:r>
            <a:endParaRPr lang="ru-RU" dirty="0"/>
          </a:p>
        </p:txBody>
      </p:sp>
      <p:pic>
        <p:nvPicPr>
          <p:cNvPr id="2050" name="Picture 2" descr="C:\Users\ии\Desktop\фото огород\20170317_172550.jpg"/>
          <p:cNvPicPr>
            <a:picLocks noChangeAspect="1" noChangeArrowheads="1"/>
          </p:cNvPicPr>
          <p:nvPr/>
        </p:nvPicPr>
        <p:blipFill>
          <a:blip r:embed="rId2" cstate="print"/>
          <a:srcRect b="16908"/>
          <a:stretch>
            <a:fillRect/>
          </a:stretch>
        </p:blipFill>
        <p:spPr bwMode="auto">
          <a:xfrm>
            <a:off x="6300192" y="980728"/>
            <a:ext cx="1944216" cy="2531974"/>
          </a:xfrm>
          <a:prstGeom prst="rect">
            <a:avLst/>
          </a:prstGeom>
          <a:noFill/>
        </p:spPr>
      </p:pic>
      <p:pic>
        <p:nvPicPr>
          <p:cNvPr id="2052" name="Picture 4" descr="C:\Users\ии\Desktop\фото огород\20170331_165122.jpg"/>
          <p:cNvPicPr>
            <a:picLocks noChangeAspect="1" noChangeArrowheads="1"/>
          </p:cNvPicPr>
          <p:nvPr/>
        </p:nvPicPr>
        <p:blipFill>
          <a:blip r:embed="rId3" cstate="print"/>
          <a:srcRect t="23728"/>
          <a:stretch>
            <a:fillRect/>
          </a:stretch>
        </p:blipFill>
        <p:spPr bwMode="auto">
          <a:xfrm>
            <a:off x="395536" y="1772816"/>
            <a:ext cx="4867363" cy="2088232"/>
          </a:xfrm>
          <a:prstGeom prst="rect">
            <a:avLst/>
          </a:prstGeom>
          <a:noFill/>
        </p:spPr>
      </p:pic>
      <p:pic>
        <p:nvPicPr>
          <p:cNvPr id="3" name="Picture 2" descr="C:\Users\ии\Desktop\фото огород\20170412_14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4248472" cy="238976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3295"/>
          <a:stretch>
            <a:fillRect/>
          </a:stretch>
        </p:blipFill>
        <p:spPr bwMode="auto">
          <a:xfrm rot="5400000">
            <a:off x="5972593" y="4044631"/>
            <a:ext cx="2996951" cy="21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\фото телефон\фото телефон 2\IMG-20160517-WA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024336" cy="1701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47667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Посадка семян и рассады.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вместе с детьми сделали лунки, полили водой и посадили семена и рассаду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Получились ровные, аккуратные грядки.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занятие очень понравилось всем без исключения.</a:t>
            </a:r>
          </a:p>
        </p:txBody>
      </p:sp>
      <p:pic>
        <p:nvPicPr>
          <p:cNvPr id="5122" name="Picture 2" descr="F:\ФОТО\фото телефон\фото телефон 2\IMG-20160517-WA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131840" cy="1761660"/>
          </a:xfrm>
          <a:prstGeom prst="rect">
            <a:avLst/>
          </a:prstGeom>
          <a:noFill/>
        </p:spPr>
      </p:pic>
      <p:pic>
        <p:nvPicPr>
          <p:cNvPr id="5123" name="Picture 3" descr="F:\ФОТО\фото телефон\фото телефон 2\IMG-20160517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81128"/>
            <a:ext cx="3347864" cy="1883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822992" y="188640"/>
            <a:ext cx="81414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«Корзина с овощами».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 огороде очень нравится детям.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мы решили по - фантазировать какой же урожай соберем осенью.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этого детям была предложена цветная бумага, ножницы, картон и клей. Вот такая корзина с овощами у нас получилась.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4357688" y="4286250"/>
            <a:ext cx="4929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 b="1" dirty="0">
              <a:cs typeface="Times New Roman" pitchFamily="18" charset="0"/>
            </a:endParaRPr>
          </a:p>
        </p:txBody>
      </p:sp>
      <p:pic>
        <p:nvPicPr>
          <p:cNvPr id="4098" name="Picture 2" descr="C:\Users\ии\Desktop\фото огород\20170512_174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588224" cy="3705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 rot="10800000" flipV="1">
            <a:off x="611560" y="453852"/>
            <a:ext cx="81369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известно, "самое лучшее открытие то, которое ребенок делает сам".  Дома на подоконнике у мам и бабушек расцветает зеленый ковер, рассада в ящичках различной формы и окраса, но детям строго настрого наказывают не трогать эти интересные растения. А интерес и любопытство с каждым годом все сильнее, ребята сами бы с удовольствием посадили бы чудо растение, поливали его, ухаживали за ним. Вот и возникла у нас идея создать свой огород - это чудо - огород, который призван развивать экологические ценности природы. Именно в дошкольном возрасте закладываются позитивные чувства к природе и природным явлениям, открывается удивительное многообразие растительного мира, впервые осознается роль природы в жизни человека. На нашем огороде дети сами смогут посадить и выращивать растения, ухаживать за ними.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исунки «любимые овощи»</a:t>
            </a:r>
            <a:endParaRPr lang="ru-RU" dirty="0"/>
          </a:p>
        </p:txBody>
      </p:sp>
      <p:pic>
        <p:nvPicPr>
          <p:cNvPr id="5122" name="Picture 2" descr="C:\Users\ии\Desktop\фото космос\20170410_181809.jpg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2915816" y="1196752"/>
            <a:ext cx="3168352" cy="524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с детьми сшили овощи и фрукты из фетра.</a:t>
            </a:r>
            <a:endParaRPr lang="ru-RU" dirty="0"/>
          </a:p>
        </p:txBody>
      </p:sp>
      <p:pic>
        <p:nvPicPr>
          <p:cNvPr id="1027" name="Picture 3" descr="C:\Users\ии\Desktop\фото Маршак\IMG-20170404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608512" cy="3456384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7931" r="17289"/>
          <a:stretch>
            <a:fillRect/>
          </a:stretch>
        </p:blipFill>
        <p:spPr bwMode="auto">
          <a:xfrm>
            <a:off x="5508104" y="2636912"/>
            <a:ext cx="3429281" cy="25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768752" cy="121014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детьми и их родителями организовали выставку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Осенняя фантазия»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и\Desktop\фото огород\IMG_20161011_14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2520280" cy="3360373"/>
          </a:xfrm>
          <a:prstGeom prst="rect">
            <a:avLst/>
          </a:prstGeom>
          <a:noFill/>
        </p:spPr>
      </p:pic>
      <p:pic>
        <p:nvPicPr>
          <p:cNvPr id="4099" name="Picture 3" descr="C:\Users\ии\Desktop\фото огород\IMG_20161011_141034.jpg"/>
          <p:cNvPicPr>
            <a:picLocks noChangeAspect="1" noChangeArrowheads="1"/>
          </p:cNvPicPr>
          <p:nvPr/>
        </p:nvPicPr>
        <p:blipFill>
          <a:blip r:embed="rId3" cstate="print"/>
          <a:srcRect t="21277"/>
          <a:stretch>
            <a:fillRect/>
          </a:stretch>
        </p:blipFill>
        <p:spPr bwMode="auto">
          <a:xfrm>
            <a:off x="3131840" y="2564904"/>
            <a:ext cx="2538282" cy="3384376"/>
          </a:xfrm>
          <a:prstGeom prst="rect">
            <a:avLst/>
          </a:prstGeom>
          <a:noFill/>
        </p:spPr>
      </p:pic>
      <p:pic>
        <p:nvPicPr>
          <p:cNvPr id="4100" name="Picture 4" descr="C:\Users\ии\Desktop\фото огород\IMG_20161011_141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04864"/>
            <a:ext cx="2808312" cy="2106234"/>
          </a:xfrm>
          <a:prstGeom prst="rect">
            <a:avLst/>
          </a:prstGeom>
          <a:noFill/>
        </p:spPr>
      </p:pic>
      <p:pic>
        <p:nvPicPr>
          <p:cNvPr id="4101" name="Picture 5" descr="C:\Users\ии\Desktop\фото огород\IMG_20161011_141010.jpg"/>
          <p:cNvPicPr>
            <a:picLocks noChangeAspect="1" noChangeArrowheads="1"/>
          </p:cNvPicPr>
          <p:nvPr/>
        </p:nvPicPr>
        <p:blipFill>
          <a:blip r:embed="rId5" cstate="print"/>
          <a:srcRect t="18500" b="37400"/>
          <a:stretch>
            <a:fillRect/>
          </a:stretch>
        </p:blipFill>
        <p:spPr bwMode="auto">
          <a:xfrm>
            <a:off x="5796136" y="4509120"/>
            <a:ext cx="3075806" cy="180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8965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урожая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и\Desktop\фото огород\IMG-2016101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30" y="1988840"/>
            <a:ext cx="811741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14313" y="205656"/>
            <a:ext cx="8215339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«ОВОЩИ И ФРУКТЫ-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Закрепить знания детей о овощах и фруктах.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Побуждать детей повторять загадки, отгадывать их.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Учить употреблять в речи существительные, обозначающие названия овощей и фруктов..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Через игровые действия вызвать у детей радость общения.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4104456" cy="778098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ПЕРЕЦ</a:t>
            </a:r>
          </a:p>
        </p:txBody>
      </p:sp>
      <p:pic>
        <p:nvPicPr>
          <p:cNvPr id="36868" name="Picture 4" descr="MPj0400584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3857625" cy="4824412"/>
          </a:xfrm>
          <a:noFill/>
          <a:ln/>
        </p:spPr>
      </p:pic>
      <p:sp>
        <p:nvSpPr>
          <p:cNvPr id="3687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124744"/>
            <a:ext cx="4176464" cy="57332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красный твой стручок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Горький, злой ты старичок! Если ты зеленый малый,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Твоя горечь убежала, Ты гордишься сочным тельцем,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 зовешься сладким... (</a:t>
            </a: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мецреп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</a:p>
        </p:txBody>
      </p:sp>
      <p:pic>
        <p:nvPicPr>
          <p:cNvPr id="39948" name="Picture 12" descr="MPj040059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3741738" cy="4681537"/>
          </a:xfrm>
        </p:spPr>
      </p:pic>
      <p:sp>
        <p:nvSpPr>
          <p:cNvPr id="3994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виду он как рыжий мяч, </a:t>
            </a:r>
          </a:p>
          <a:p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Только вот не мчится вскачь. </a:t>
            </a:r>
          </a:p>
          <a:p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нём полезный витамин - Это спелый ... (</a:t>
            </a: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нисьлепа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</a:p>
        </p:txBody>
      </p:sp>
      <p:pic>
        <p:nvPicPr>
          <p:cNvPr id="43022" name="Picture 14" descr="MPj038786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1956" y="2034381"/>
            <a:ext cx="2609088" cy="3657600"/>
          </a:xfrm>
        </p:spPr>
      </p:pic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Раскудрявая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коса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блестит на ней роса!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Чья коса лежит на грядке? Где оранжевые пятки?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землю спрятала плутовка, Витаминная... (</a:t>
            </a:r>
            <a:r>
              <a:rPr lang="ru-RU" sz="28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аквокром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4824536" cy="1143000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ОГУРЕЦ</a:t>
            </a:r>
          </a:p>
        </p:txBody>
      </p:sp>
      <p:pic>
        <p:nvPicPr>
          <p:cNvPr id="49159" name="Picture 7" descr="огуре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3357562" cy="4464050"/>
          </a:xfrm>
          <a:noFill/>
          <a:ln/>
        </p:spPr>
      </p:pic>
      <p:sp>
        <p:nvSpPr>
          <p:cNvPr id="49162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июньской грядке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у нас в порядке!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Строем, словно молодцы, Зеленеют... (</a:t>
            </a:r>
            <a:r>
              <a:rPr lang="ru-RU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ыцруго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74638"/>
            <a:ext cx="4464496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АНАНАС</a:t>
            </a:r>
            <a:endParaRPr lang="ru-RU" sz="66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6" descr="анан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3960812" cy="3960812"/>
          </a:xfrm>
          <a:noFill/>
          <a:ln/>
        </p:spPr>
      </p:pic>
      <p:sp>
        <p:nvSpPr>
          <p:cNvPr id="522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Далеко на юге где-то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 растет зимой и летом.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Удивит собою нас Толстокожий ... (</a:t>
            </a:r>
            <a:r>
              <a:rPr lang="ru-RU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санана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476672"/>
            <a:ext cx="8320409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900" dirty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Тип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продолжительности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долгосрочный.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проведения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 1 июня  по 15 сентября 2016г.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составу участников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групповой.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дети и родители старшей группы №5, воспитатель.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познавательно- исследовательский.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5328592" cy="1143000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ВИНОГРАД</a:t>
            </a:r>
          </a:p>
        </p:txBody>
      </p:sp>
      <p:pic>
        <p:nvPicPr>
          <p:cNvPr id="55308" name="Picture 12" descr="виногра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032250" cy="3097212"/>
          </a:xfrm>
          <a:noFill/>
          <a:ln/>
        </p:spPr>
      </p:pic>
      <p:sp>
        <p:nvSpPr>
          <p:cNvPr id="5530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Близнецы на тонкой ветке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лозы родные детки.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Гостю каждый в доме рад.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сладкий ... (</a:t>
            </a:r>
            <a:r>
              <a:rPr lang="ru-RU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даргонив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2843808" y="274638"/>
            <a:ext cx="3744416" cy="1143000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БАНАН</a:t>
            </a:r>
          </a:p>
        </p:txBody>
      </p:sp>
      <p:pic>
        <p:nvPicPr>
          <p:cNvPr id="58375" name="Picture 7" descr="бан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3887787" cy="3887787"/>
          </a:xfrm>
          <a:noFill/>
          <a:ln/>
        </p:spPr>
      </p:pic>
      <p:sp>
        <p:nvSpPr>
          <p:cNvPr id="5837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Знают этот фрукт детишки,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Любят есть его мартышки.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Родом он из жарких стран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тропиках растет ... (</a:t>
            </a:r>
            <a:r>
              <a:rPr lang="ru-RU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нанаб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4752528" cy="1143000"/>
          </a:xfrm>
        </p:spPr>
        <p:txBody>
          <a:bodyPr/>
          <a:lstStyle/>
          <a:p>
            <a:r>
              <a:rPr lang="ru-RU" sz="6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КАПУСТА</a:t>
            </a:r>
          </a:p>
        </p:txBody>
      </p:sp>
      <p:pic>
        <p:nvPicPr>
          <p:cNvPr id="61447" name="Picture 7" descr="капус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4014787" cy="3995738"/>
          </a:xfrm>
          <a:noFill/>
          <a:ln/>
        </p:spPr>
      </p:pic>
      <p:sp>
        <p:nvSpPr>
          <p:cNvPr id="6145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королевой овощей Подружитесь поскорей!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столе не будет пусто, 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вырастишь... (</a:t>
            </a:r>
            <a:r>
              <a:rPr lang="ru-RU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утсупак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прогулк\IMG_20160707_112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024336" cy="40324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7667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НАБЛЮДЕНИЕ ЗА РОСТОМ И РАЗВИТИЕМ РАСТЕНИЙ.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Солнце, вода, чистый воздух – вот что нужно для хорошего роста растений.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нашем огороде созданы все условия.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каждый день  поливают, пропалывают грядки, погода очень теплая.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на «Веселом огороде» все очень быстро выросло.</a:t>
            </a:r>
            <a:endParaRPr lang="ru-RU" dirty="0"/>
          </a:p>
        </p:txBody>
      </p:sp>
      <p:pic>
        <p:nvPicPr>
          <p:cNvPr id="2051" name="Picture 3" descr="F:\фото прогулк\IMG_20160707_11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880320" cy="4039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2195736" y="466219"/>
            <a:ext cx="47188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СОБИРАЕМ УРОЖАЙ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Вот и наступило время собирать урожай!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Наши дети очень ждали этого момента.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огороде у нас  выросли  замечательные овощи.</a:t>
            </a:r>
          </a:p>
        </p:txBody>
      </p:sp>
      <p:pic>
        <p:nvPicPr>
          <p:cNvPr id="3075" name="Picture 3" descr="F:\фото прогулк\IMG_20160707_113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3147814" cy="4197085"/>
          </a:xfrm>
          <a:prstGeom prst="rect">
            <a:avLst/>
          </a:prstGeom>
          <a:noFill/>
        </p:spPr>
      </p:pic>
      <p:pic>
        <p:nvPicPr>
          <p:cNvPr id="3076" name="Picture 4" descr="F:\ФОТО\фото из телефона\IMG_20160919_11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132856"/>
            <a:ext cx="3096345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https://s-media-cache-ak0.pinimg.com/736x/3a/90/68/3a90689658aae731290fa0285a4f7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744416" cy="3259439"/>
          </a:xfrm>
          <a:prstGeom prst="rect">
            <a:avLst/>
          </a:prstGeom>
          <a:noFill/>
        </p:spPr>
      </p:pic>
      <p:sp>
        <p:nvSpPr>
          <p:cNvPr id="62474" name="AutoShape 10" descr="https://ds03.infourok.ru/uploads/ex/082d/00063634-d5c6da36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6" name="AutoShape 12" descr="https://ds03.infourok.ru/uploads/ex/082d/00063634-d5c6da36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8" name="Picture 14" descr="https://arhivurokov.ru/multiurok/7/9/1/791c1346ceceb9e5211e157f76efbbfc4e50240b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572000" cy="4653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9888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«Овощи и фрукты»,</a:t>
            </a:r>
            <a:endParaRPr lang="ru-RU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ds02.infourok.ru/uploads/ex/04e0/00002bef-c964f765/hello_html_114565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im0-tub-ru.yandex.net/i?id=46ad3383b700cd3ce68dd2354f16b5da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2448" cy="4464498"/>
          </a:xfrm>
          <a:prstGeom prst="rect">
            <a:avLst/>
          </a:prstGeom>
          <a:noFill/>
        </p:spPr>
      </p:pic>
      <p:sp>
        <p:nvSpPr>
          <p:cNvPr id="2060" name="AutoShape 12" descr="https://fs00.infourok.ru/images/doc/137/160028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fs00.infourok.ru/images/doc/137/160028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fs00.infourok.ru/images/doc/137/160028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fs00.infourok.ru/images/doc/137/160028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3.bp.blogspot.com/--vxOr07YHh4/VtFgg28FmvI/AAAAAAAAAaQ/tR0IR3DjbwI/s1600/f_14838_379370_1.jpg"/>
          <p:cNvPicPr>
            <a:picLocks noChangeAspect="1" noChangeArrowheads="1"/>
          </p:cNvPicPr>
          <p:nvPr/>
        </p:nvPicPr>
        <p:blipFill>
          <a:blip r:embed="rId3" cstate="print"/>
          <a:srcRect l="4725" t="4262" r="50388" b="32877"/>
          <a:stretch>
            <a:fillRect/>
          </a:stretch>
        </p:blipFill>
        <p:spPr bwMode="auto">
          <a:xfrm>
            <a:off x="4283968" y="908720"/>
            <a:ext cx="4608512" cy="49685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«Инструменты садовника».</a:t>
            </a:r>
            <a:endParaRPr lang="ru-RU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596336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50" y="2000250"/>
            <a:ext cx="45005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abic Typesetting" pitchFamily="66" charset="-78"/>
              </a:rPr>
              <a:t>СПАСИБО </a:t>
            </a:r>
            <a:endParaRPr lang="ru-RU" sz="5400">
              <a:solidFill>
                <a:srgbClr val="C00000"/>
              </a:solidFill>
              <a:ea typeface="Calibri" pitchFamily="34" charset="0"/>
              <a:cs typeface="Arabic Typesetting" pitchFamily="66" charset="-78"/>
            </a:endParaRPr>
          </a:p>
          <a:p>
            <a:pPr algn="ctr" eaLnBrk="0" hangingPunct="0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abic Typesetting" pitchFamily="66" charset="-78"/>
              </a:rPr>
              <a:t> ЗА  </a:t>
            </a:r>
            <a:endParaRPr lang="ru-RU" sz="540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5400" b="1">
                <a:solidFill>
                  <a:srgbClr val="C00000"/>
                </a:solidFill>
                <a:latin typeface="Comic Sans MS" pitchFamily="66" charset="0"/>
              </a:rPr>
              <a:t>ВНИМАНИЕ</a:t>
            </a:r>
            <a:endParaRPr lang="ru-RU" sz="5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95536" y="142874"/>
            <a:ext cx="81055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 исследовательские навыки через вовлечение в практическую деятельность.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познавательный интерес, формировать навыки экспериментирования.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Закреплять представление об общих признаках растений и о потребностях растения во влаге, тепле, свете для их роста.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чувство ответственности за порученное дело.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 детей умения наблюдать, делать выводы.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Прогнозируемый результат 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бережного отношения к растительному миру.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Приобретение новых знаний и представлений о посадке и выращивания культурных растений.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Привитие детям уважительного чувства к труду.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Получить урожай свеклы, редиса, моркови, картофеля, петрушки, лука, укропа, гороха.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реализации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Беседы, практическая деятельность, чтение художественной литературы, игры, экспериментирование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928688" y="142875"/>
            <a:ext cx="771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проектной 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28625" y="928688"/>
            <a:ext cx="87153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908720"/>
          <a:ext cx="8784976" cy="4892392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648072">
                <a:tc>
                  <a:txBody>
                    <a:bodyPr/>
                    <a:lstStyle/>
                    <a:p>
                      <a:pPr marL="51435" marR="514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этап. Организационно -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подготовительный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04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-Обсуждение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целей и задач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детьми и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родителями.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00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наглядно – дидактических пособий, демонстрационного материала.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Выявление знаний </a:t>
                      </a:r>
                      <a:r>
                        <a:rPr lang="ru-RU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 о жизни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растений.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706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Разработка консультаций для родителей «Витаминная корзина», 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Витамины в овощах и фруктах», «Огород на окне»,</a:t>
                      </a:r>
                      <a:endParaRPr lang="ru-RU" sz="24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«Трудовое воспитание ребенка в семье», «Экологическое воспитание ребенка в семье». </a:t>
                      </a:r>
                      <a:endParaRPr lang="ru-RU" sz="2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56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методической литературой. Создать методическое обеспечение проекта 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276" marR="5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28625" y="928688"/>
            <a:ext cx="87153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indent="539750" algn="just"/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60648"/>
          <a:ext cx="8064896" cy="6085313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404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2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этап.  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357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Беседы «Овощи», «Овощи и фрукты – полезные продукты», «Овощи на грядке и здоровье в порядке», «Что растет в </a:t>
                      </a: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огороде»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 «Вода и растения». Цель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Расширять познания детей о овощах, их свойствах.  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92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Беседа по технике безопасности  </a:t>
                      </a:r>
                      <a:r>
                        <a:rPr lang="ru-RU" sz="16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«Правила </a:t>
                      </a: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 с </a:t>
                      </a:r>
                      <a:r>
                        <a:rPr lang="ru-RU" sz="16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</a:t>
                      </a:r>
                      <a:r>
                        <a:rPr lang="ru-RU" sz="16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нструментами</a:t>
                      </a: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83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-Подготовка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участка для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огорода.</a:t>
                      </a:r>
                      <a:r>
                        <a:rPr lang="ru-RU" sz="1600" b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огорода.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357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-Рассматривание семян растений ,рассады.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Посадка семян и рассады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Составление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графика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полива огорода,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дежурства.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490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- Наблюдение за ростом и развитием растения.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456">
                <a:tc>
                  <a:txBody>
                    <a:bodyPr/>
                    <a:lstStyle/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художественной 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литературы: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Свен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Нурдквист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 «Переполох в огороде», «Чужак в огороде», Агния </a:t>
                      </a:r>
                      <a:r>
                        <a:rPr lang="ru-RU" sz="1600" b="0" i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Барто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 «Нарисуем огород», Ю.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Тувим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«Овощи»,», «Корзина овощей», «Росток», </a:t>
                      </a:r>
                    </a:p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Я.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Бжехва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«Помидор», 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 Бокова «Праздник урожая». </a:t>
                      </a:r>
                    </a:p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Расширять знания детей о значении огорода для людей, познакомить детей с тем, какие культуры выращивают на огородах</a:t>
                      </a:r>
                    </a:p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стихотворения - С. Сирена «Огород»,  О. Емельянова «Что растет на огороде», 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51435"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произведения - Дж.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Родари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«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Чиполлино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загадки, пословицы, поговорки об овощах, фруктах.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58">
                <a:tc>
                  <a:txBody>
                    <a:bodyPr/>
                    <a:lstStyle/>
                    <a:p>
                      <a:pPr marR="51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Составление рассказа «Лето на огороде»,  «Как я помогаю на  огороде».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2304256"/>
          </a:xfrm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332512"/>
          <a:ext cx="8424936" cy="544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909514">
                <a:tc>
                  <a:txBody>
                    <a:bodyPr/>
                    <a:lstStyle/>
                    <a:p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 «Овощи и фрукты»,  «Вершки-корешки», «Четвёртый лишний»,  «Один - много</a:t>
                      </a:r>
                      <a:r>
                        <a:rPr lang="ru-RU" sz="1400" b="0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 садовника».</a:t>
                      </a: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 </a:t>
                      </a: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Расширение словарного запаса, классификация растений по месту произрастания,  различие овощей и фруктов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Сюжетно-ролевые игры: «Магазин: сюжет - продукты», 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«На даче», «Поливаю огород», «Засолка на зиму»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Развитие игровой деятельности. Развитие речи .</a:t>
                      </a:r>
                      <a:endParaRPr lang="ru-RU" sz="140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Практическая деятельность: полив растений, прополка грядок, рыхление земли.</a:t>
                      </a:r>
                      <a:b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Развивать ответственность по уходу за растениями. Вызвать интерес к выращиванию огородной культуры </a:t>
                      </a:r>
                      <a:endParaRPr lang="ru-RU" sz="140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всходами и ростом овощных культур.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Формировать умение детей замечать изменения, которые происходят у прорастающих семян.</a:t>
                      </a:r>
                      <a:endParaRPr lang="ru-RU" sz="140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 «растение - человек». </a:t>
                      </a:r>
                      <a:b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Выявить насколько растения нуждаются в уходе человека.</a:t>
                      </a:r>
                      <a:endParaRPr lang="ru-RU" sz="140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 в природе. Сбор созревших овощей </a:t>
                      </a:r>
                      <a:b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Употребление созревших плодов. Цель 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Формировать интерес к результату своего труда.</a:t>
                      </a:r>
                      <a:endParaRPr lang="ru-RU" sz="140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69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Художественно - эстетическое развитие: </a:t>
                      </a:r>
                      <a:r>
                        <a:rPr lang="ru-RU" sz="1400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r>
                        <a:rPr lang="ru-RU" sz="1400" b="1" i="0" u="none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Корзина с овощами»;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400" b="0" i="0" u="none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исование: «любимые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овощи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изготовление овощей из фетра.</a:t>
                      </a:r>
                      <a:endParaRPr lang="ru-RU" sz="14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Цель</a:t>
                      </a:r>
                      <a:r>
                        <a:rPr lang="en-US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продуктивной деятельности детей, детского творчества в художественном конструировании. Формирование трудовых умений и навыков.</a:t>
                      </a:r>
                    </a:p>
                    <a:p>
                      <a:r>
                        <a:rPr lang="ru-RU" sz="140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Презентация  на тему: «Овощи и фрукты – полезные продукты».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764704"/>
          <a:ext cx="7560840" cy="338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ЭТАП – ЗАКЛЮЧИТЕЛЬНЫЙ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Оформление выставки 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2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Осенняя фантазия</a:t>
                      </a: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- Вызвать положительные эмоции, чувство радости</a:t>
                      </a:r>
                      <a:endParaRPr lang="ru-RU" sz="2000" dirty="0"/>
                    </a:p>
                  </a:txBody>
                  <a:tcP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Создание презентации 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урожай». </a:t>
                      </a:r>
                      <a:b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Анализ результативности.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4Организация осеннего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праздника « Праздник урожая»</a:t>
                      </a:r>
                      <a:endParaRPr lang="ru-RU" sz="2000" dirty="0"/>
                    </a:p>
                  </a:txBody>
                  <a:tcPr>
                    <a:noFill/>
                  </a:tcPr>
                </a:tc>
              </a:tr>
              <a:tr h="11315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- выявить достигнута ли поставленная цель. Обобщение результатов по реализации проекта</a:t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892</Words>
  <Application>Microsoft Office PowerPoint</Application>
  <PresentationFormat>Экран (4:3)</PresentationFormat>
  <Paragraphs>231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</vt:lpstr>
      <vt:lpstr>Слайд 9</vt:lpstr>
      <vt:lpstr>Слайд 10</vt:lpstr>
      <vt:lpstr>Слайд 11</vt:lpstr>
      <vt:lpstr>Слайд 12</vt:lpstr>
      <vt:lpstr>Слайд 13</vt:lpstr>
      <vt:lpstr>наблюдение за всходами овощных культур</vt:lpstr>
      <vt:lpstr>Слайд 15</vt:lpstr>
      <vt:lpstr>Слайд 16</vt:lpstr>
      <vt:lpstr>На окне стали выращивать рассаду</vt:lpstr>
      <vt:lpstr>Слайд 18</vt:lpstr>
      <vt:lpstr>Слайд 19</vt:lpstr>
      <vt:lpstr> рисунки «любимые овощи»</vt:lpstr>
      <vt:lpstr>Вместе с детьми сшили овощи и фрукты из фетра.</vt:lpstr>
      <vt:lpstr>Вместе с детьми и их родителями организовали выставку  « Осенняя фантазия»</vt:lpstr>
      <vt:lpstr>Праздник урожая</vt:lpstr>
      <vt:lpstr>Слайд 24</vt:lpstr>
      <vt:lpstr>ПЕРЕЦ</vt:lpstr>
      <vt:lpstr>АПЕЛЬСИН</vt:lpstr>
      <vt:lpstr>МОРКОВКА</vt:lpstr>
      <vt:lpstr>ОГУРЕЦ</vt:lpstr>
      <vt:lpstr>АНАНАС</vt:lpstr>
      <vt:lpstr>ВИНОГРАД</vt:lpstr>
      <vt:lpstr>БАНАН</vt:lpstr>
      <vt:lpstr>КАПУСТА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</dc:creator>
  <cp:lastModifiedBy>ии</cp:lastModifiedBy>
  <cp:revision>173</cp:revision>
  <dcterms:created xsi:type="dcterms:W3CDTF">2012-11-16T16:04:40Z</dcterms:created>
  <dcterms:modified xsi:type="dcterms:W3CDTF">2017-06-14T07:55:41Z</dcterms:modified>
</cp:coreProperties>
</file>