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17"/>
  </p:notesMasterIdLst>
  <p:sldIdLst>
    <p:sldId id="357" r:id="rId2"/>
    <p:sldId id="347" r:id="rId3"/>
    <p:sldId id="335" r:id="rId4"/>
    <p:sldId id="353" r:id="rId5"/>
    <p:sldId id="340" r:id="rId6"/>
    <p:sldId id="341" r:id="rId7"/>
    <p:sldId id="342" r:id="rId8"/>
    <p:sldId id="351" r:id="rId9"/>
    <p:sldId id="352" r:id="rId10"/>
    <p:sldId id="343" r:id="rId11"/>
    <p:sldId id="345" r:id="rId12"/>
    <p:sldId id="346" r:id="rId13"/>
    <p:sldId id="318" r:id="rId14"/>
    <p:sldId id="358" r:id="rId15"/>
    <p:sldId id="35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5F"/>
    <a:srgbClr val="072C7C"/>
    <a:srgbClr val="022673"/>
    <a:srgbClr val="4690C0"/>
    <a:srgbClr val="2EC0BC"/>
    <a:srgbClr val="002060"/>
    <a:srgbClr val="345781"/>
    <a:srgbClr val="375B88"/>
    <a:srgbClr val="0099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6512" autoAdjust="0"/>
  </p:normalViewPr>
  <p:slideViewPr>
    <p:cSldViewPr>
      <p:cViewPr varScale="1">
        <p:scale>
          <a:sx n="96" d="100"/>
          <a:sy n="96" d="100"/>
        </p:scale>
        <p:origin x="3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CE9AF-289C-4C0A-BDD8-476472F304E4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01935-8B97-4B44-A17A-6534F7D2E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91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Содержание: общие сведения; повышение квалификации; благодарственные письма, почетные грамоты и дипломы; награды; публикации; результаты</a:t>
            </a:r>
            <a:r>
              <a:rPr lang="ru-RU" baseline="0" dirty="0" smtClean="0"/>
              <a:t> педагогической деятельности; обобщение опыта; внеурочная деятельность; работа в качестве классного руководителя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1935-8B97-4B44-A17A-6534F7D2E6C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270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Краевые президентские состязания. Отражены результаты краевых президентских состязаний. Копии дипломов и грамот  (увеличиваются при</a:t>
            </a:r>
            <a:r>
              <a:rPr lang="ru-RU" baseline="0" dirty="0" smtClean="0"/>
              <a:t> щелчке мышью, при повторном нажатии – сворачиваются).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1935-8B97-4B44-A17A-6534F7D2E6C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649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Обобщение опыта. Отражены участия на методическом объединении учителей с открытым уроком-соревнованием « мы на олимпиаде», с презентацией по теме «подготовка и сдача норм ГТО». Участие</a:t>
            </a:r>
            <a:r>
              <a:rPr lang="ru-RU" baseline="0" dirty="0" smtClean="0"/>
              <a:t> в семинаре, провела обучающий урок по теме «Волейбол. Передача мяча во встречных колоннах».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1935-8B97-4B44-A17A-6534F7D2E6C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232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Внеурочная деятельность. Отражены результаты внеурочной деятельности. Копии дипломов и грамот (увеличиваются при</a:t>
            </a:r>
            <a:r>
              <a:rPr lang="ru-RU" baseline="0" dirty="0" smtClean="0"/>
              <a:t> щелчке мышью, при повторном нажатии – сворачиваются)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1935-8B97-4B44-A17A-6534F7D2E6C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784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dirty="0" smtClean="0"/>
              <a:t>Работа в качестве классного руководителя.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Создаю условия для развития познавательных интересов, расширения кругозора учащихся (участие в олимпиадах, конкурсах, смотрах, викторинах, посещение кружков, организация экскурсий, походы на выставки и т.д.); способствую благоприятному микроклимату в классе, формирую межличностные отношения учащихся, корректирую и регулирую их; забочусь о здоровье учеников, вовлекаю их в физкультурную, спортивную деятельность; организую и провожу родительские собрания. Работаю с родителями индивидуально, привлекаю родителей к организации внеклассной деятельности; провожу тематические классные часы, собрания, беседы с учащимися.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Грамоты учащихся </a:t>
            </a:r>
            <a:r>
              <a:rPr lang="ru-RU" dirty="0" smtClean="0"/>
              <a:t>(увеличиваются при</a:t>
            </a:r>
            <a:r>
              <a:rPr lang="ru-RU" baseline="0" dirty="0" smtClean="0"/>
              <a:t> щелчке мышью, при повторном нажатии – сворачиваются)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1935-8B97-4B44-A17A-6534F7D2E6C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100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1935-8B97-4B44-A17A-6534F7D2E6C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552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Общие сведения об учителе отражают личные данные : образование, квалификацию, квалификационную категорию и стаж работы. Копия диплома (открывается при щелчке мышью на корочке</a:t>
            </a:r>
            <a:r>
              <a:rPr lang="ru-RU" baseline="0" dirty="0" smtClean="0"/>
              <a:t> диплома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1935-8B97-4B44-A17A-6534F7D2E6C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069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Повышение квалификации. Отражены курсы повышение квалификации, копии</a:t>
            </a:r>
            <a:r>
              <a:rPr lang="ru-RU" baseline="0" dirty="0" smtClean="0"/>
              <a:t> удостоверений о повышении квалификации (просмотр при нажатии на значок «Лупа» соответственно)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1935-8B97-4B44-A17A-6534F7D2E6C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495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Благодарственные письма, почетные грамоты и дипломы. Отражены благодарственные письма, почетные грамоты и дипломы</a:t>
            </a:r>
            <a:r>
              <a:rPr lang="ru-RU" baseline="0" dirty="0" smtClean="0"/>
              <a:t> (</a:t>
            </a:r>
            <a:r>
              <a:rPr lang="ru-RU" dirty="0" smtClean="0"/>
              <a:t>увеличиваются при</a:t>
            </a:r>
            <a:r>
              <a:rPr lang="ru-RU" baseline="0" dirty="0" smtClean="0"/>
              <a:t> щелчке мышью, при повторном нажатии - сворачиваются)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1935-8B97-4B44-A17A-6534F7D2E6C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50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Награды. Отображен</a:t>
            </a:r>
            <a:r>
              <a:rPr lang="ru-RU" baseline="0" dirty="0" smtClean="0"/>
              <a:t> нагрудный знак «Почетный работник образования Российской федерации» за заслуги в воспитании и образовании, полученный в 2005 году .Копия удостоверения (</a:t>
            </a:r>
            <a:r>
              <a:rPr lang="ru-RU" dirty="0" smtClean="0"/>
              <a:t>открывается при щелчке мышью на удостоверение)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1935-8B97-4B44-A17A-6534F7D2E6C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31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Публикации.</a:t>
            </a:r>
            <a:r>
              <a:rPr lang="ru-RU" baseline="0" dirty="0" smtClean="0"/>
              <a:t> Участие во всероссийском конкурсе мультимедийных презентаций к внеклассному мероприятию «Зимние Олимпийские игры. Сочи – 2014».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копия диплома. Публикация опыта своей работы в интернете.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1935-8B97-4B44-A17A-6534F7D2E6C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14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Результаты педагогической деятельности по разделам : олимпиада по физической культуре, районные президентские состязания, краевые президентские состязания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1935-8B97-4B44-A17A-6534F7D2E6C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756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Олимпиада по физической культуре. Отражены результаты по физической культуре за 2013 и 2014 года. Копии удостоверений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1935-8B97-4B44-A17A-6534F7D2E6C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874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Районные президентские состязания. Отражены  результаты</a:t>
            </a:r>
            <a:r>
              <a:rPr lang="ru-RU" baseline="0" dirty="0" smtClean="0"/>
              <a:t> районных президентских состязаний. К</a:t>
            </a:r>
            <a:r>
              <a:rPr lang="ru-RU" dirty="0" smtClean="0"/>
              <a:t>опии дипломов и грамот за  период 2011- 2015 года (увеличиваются при</a:t>
            </a:r>
            <a:r>
              <a:rPr lang="ru-RU" baseline="0" dirty="0" smtClean="0"/>
              <a:t> щелчке мышью, при повторном нажатии – сворачиваются)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1935-8B97-4B44-A17A-6534F7D2E6C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130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51B9-FD05-4700-B9D9-C3062F16A86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85D5-E478-4665-AEBB-7CBBCEF21C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72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97C6-B315-4FE0-B604-772655DD2BFE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9C9E-4CE2-4764-A206-F598889A8A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28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A317-0D00-4963-BB76-D11FD3E201B8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F65D-BA74-48A2-A1F2-1DE8D7A4B2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77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1" y="1828801"/>
            <a:ext cx="8229600" cy="43021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fld id="{E1708544-0E18-4784-A7C4-42566BF5F493}" type="datetimeFigureOut">
              <a:rPr lang="ru-RU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768F96B-CC79-494D-AB4B-10D08371313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0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BE0D-8AFC-4036-B555-84EC05999DEA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ADB7-8C5E-4E06-8AE9-B7A5E5D64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26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EB00-FD74-40F7-A161-25241C15F94C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C8E0-1D53-4040-9BF0-F9904C13B5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7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0FA3-7400-49BA-95E4-95815A6063B3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C249-AD9E-45A1-9439-AFF781A3DE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1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331B-54C5-4CA8-9D3A-616F02CB3B14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5FEE-D2CC-4CC3-B3EC-94DAF7D89C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04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AAE-3E50-4CF6-B994-0453568D0B32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1583-FCD7-42B7-ACA4-E8661D255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50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061D-6785-4295-BE29-E81F10A15A7A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4AFD4-E1C2-4B59-803A-35A99D9A1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37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F313-202E-4401-8134-07A0FB49158C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E7D-8A63-4BBC-84E8-E3223F2779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29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807E-179D-47B2-B42F-FB9D03749E39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DFE5-F5AF-4800-9175-E94C23EFF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44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4F3B-DE74-4C34-9610-F025E303B2BB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E7F21-1FA5-4B8D-99B3-09B6BFA9BC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81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18" Type="http://schemas.openxmlformats.org/officeDocument/2006/relationships/image" Target="../media/image3.png"/><Relationship Id="rId26" Type="http://schemas.openxmlformats.org/officeDocument/2006/relationships/image" Target="../media/image59.jpeg"/><Relationship Id="rId3" Type="http://schemas.openxmlformats.org/officeDocument/2006/relationships/image" Target="../media/image5.jpeg"/><Relationship Id="rId21" Type="http://schemas.openxmlformats.org/officeDocument/2006/relationships/image" Target="../media/image54.jpeg"/><Relationship Id="rId34" Type="http://schemas.openxmlformats.org/officeDocument/2006/relationships/image" Target="../media/image67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slide" Target="slide2.xml"/><Relationship Id="rId25" Type="http://schemas.openxmlformats.org/officeDocument/2006/relationships/image" Target="../media/image58.jpeg"/><Relationship Id="rId33" Type="http://schemas.openxmlformats.org/officeDocument/2006/relationships/image" Target="../media/image66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3.jpeg"/><Relationship Id="rId20" Type="http://schemas.openxmlformats.org/officeDocument/2006/relationships/slide" Target="slide8.xml"/><Relationship Id="rId29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24" Type="http://schemas.openxmlformats.org/officeDocument/2006/relationships/image" Target="../media/image57.jpeg"/><Relationship Id="rId32" Type="http://schemas.openxmlformats.org/officeDocument/2006/relationships/image" Target="../media/image65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23" Type="http://schemas.openxmlformats.org/officeDocument/2006/relationships/image" Target="../media/image56.jpeg"/><Relationship Id="rId28" Type="http://schemas.openxmlformats.org/officeDocument/2006/relationships/image" Target="../media/image61.jpeg"/><Relationship Id="rId10" Type="http://schemas.openxmlformats.org/officeDocument/2006/relationships/image" Target="../media/image47.jpeg"/><Relationship Id="rId19" Type="http://schemas.openxmlformats.org/officeDocument/2006/relationships/image" Target="../media/image4.png"/><Relationship Id="rId31" Type="http://schemas.openxmlformats.org/officeDocument/2006/relationships/image" Target="../media/image64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Relationship Id="rId22" Type="http://schemas.openxmlformats.org/officeDocument/2006/relationships/image" Target="../media/image55.jpeg"/><Relationship Id="rId27" Type="http://schemas.openxmlformats.org/officeDocument/2006/relationships/image" Target="../media/image60.jpeg"/><Relationship Id="rId30" Type="http://schemas.openxmlformats.org/officeDocument/2006/relationships/image" Target="../media/image6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3.jpeg"/><Relationship Id="rId18" Type="http://schemas.openxmlformats.org/officeDocument/2006/relationships/image" Target="../media/image77.jpeg"/><Relationship Id="rId3" Type="http://schemas.openxmlformats.org/officeDocument/2006/relationships/image" Target="../media/image5.jpeg"/><Relationship Id="rId7" Type="http://schemas.openxmlformats.org/officeDocument/2006/relationships/slide" Target="slide2.xml"/><Relationship Id="rId12" Type="http://schemas.openxmlformats.org/officeDocument/2006/relationships/image" Target="../media/image72.jpeg"/><Relationship Id="rId17" Type="http://schemas.openxmlformats.org/officeDocument/2006/relationships/image" Target="../media/image76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eg"/><Relationship Id="rId11" Type="http://schemas.openxmlformats.org/officeDocument/2006/relationships/image" Target="../media/image71.jpeg"/><Relationship Id="rId5" Type="http://schemas.openxmlformats.org/officeDocument/2006/relationships/image" Target="../media/image69.jpeg"/><Relationship Id="rId15" Type="http://schemas.openxmlformats.org/officeDocument/2006/relationships/image" Target="../media/image74.jpeg"/><Relationship Id="rId10" Type="http://schemas.openxmlformats.org/officeDocument/2006/relationships/slide" Target="slide8.xml"/><Relationship Id="rId4" Type="http://schemas.openxmlformats.org/officeDocument/2006/relationships/image" Target="../media/image68.jpeg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jpeg"/><Relationship Id="rId18" Type="http://schemas.openxmlformats.org/officeDocument/2006/relationships/image" Target="../media/image88.jpeg"/><Relationship Id="rId3" Type="http://schemas.openxmlformats.org/officeDocument/2006/relationships/image" Target="../media/image5.jpeg"/><Relationship Id="rId21" Type="http://schemas.openxmlformats.org/officeDocument/2006/relationships/image" Target="../media/image91.jpeg"/><Relationship Id="rId7" Type="http://schemas.openxmlformats.org/officeDocument/2006/relationships/image" Target="../media/image78.jpeg"/><Relationship Id="rId12" Type="http://schemas.openxmlformats.org/officeDocument/2006/relationships/image" Target="../media/image83.jpeg"/><Relationship Id="rId17" Type="http://schemas.openxmlformats.org/officeDocument/2006/relationships/image" Target="../media/image9.png"/><Relationship Id="rId25" Type="http://schemas.openxmlformats.org/officeDocument/2006/relationships/image" Target="../media/image95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7.jpeg"/><Relationship Id="rId20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2.jpeg"/><Relationship Id="rId24" Type="http://schemas.openxmlformats.org/officeDocument/2006/relationships/image" Target="../media/image94.jpeg"/><Relationship Id="rId5" Type="http://schemas.openxmlformats.org/officeDocument/2006/relationships/image" Target="../media/image3.png"/><Relationship Id="rId15" Type="http://schemas.openxmlformats.org/officeDocument/2006/relationships/image" Target="../media/image86.jpeg"/><Relationship Id="rId23" Type="http://schemas.openxmlformats.org/officeDocument/2006/relationships/image" Target="../media/image93.jpeg"/><Relationship Id="rId10" Type="http://schemas.openxmlformats.org/officeDocument/2006/relationships/image" Target="../media/image81.jpeg"/><Relationship Id="rId19" Type="http://schemas.openxmlformats.org/officeDocument/2006/relationships/image" Target="../media/image89.jpeg"/><Relationship Id="rId4" Type="http://schemas.openxmlformats.org/officeDocument/2006/relationships/slide" Target="slide2.xml"/><Relationship Id="rId9" Type="http://schemas.openxmlformats.org/officeDocument/2006/relationships/image" Target="../media/image80.jpeg"/><Relationship Id="rId14" Type="http://schemas.openxmlformats.org/officeDocument/2006/relationships/image" Target="../media/image85.jpeg"/><Relationship Id="rId22" Type="http://schemas.openxmlformats.org/officeDocument/2006/relationships/image" Target="../media/image9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01.jpeg"/><Relationship Id="rId3" Type="http://schemas.openxmlformats.org/officeDocument/2006/relationships/image" Target="../media/image2.jpeg"/><Relationship Id="rId7" Type="http://schemas.openxmlformats.org/officeDocument/2006/relationships/image" Target="../media/image99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11" Type="http://schemas.openxmlformats.org/officeDocument/2006/relationships/image" Target="../media/image100.jpeg"/><Relationship Id="rId5" Type="http://schemas.openxmlformats.org/officeDocument/2006/relationships/image" Target="../media/image97.jpeg"/><Relationship Id="rId15" Type="http://schemas.openxmlformats.org/officeDocument/2006/relationships/image" Target="../media/image103.jpeg"/><Relationship Id="rId10" Type="http://schemas.openxmlformats.org/officeDocument/2006/relationships/image" Target="../media/image4.png"/><Relationship Id="rId4" Type="http://schemas.openxmlformats.org/officeDocument/2006/relationships/image" Target="../media/image96.jpeg"/><Relationship Id="rId9" Type="http://schemas.openxmlformats.org/officeDocument/2006/relationships/image" Target="../media/image3.png"/><Relationship Id="rId14" Type="http://schemas.openxmlformats.org/officeDocument/2006/relationships/image" Target="../media/image10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2.xml"/><Relationship Id="rId3" Type="http://schemas.openxmlformats.org/officeDocument/2006/relationships/image" Target="../media/image2.jpeg"/><Relationship Id="rId7" Type="http://schemas.openxmlformats.org/officeDocument/2006/relationships/slide" Target="slide6.xml"/><Relationship Id="rId12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11" Type="http://schemas.openxmlformats.org/officeDocument/2006/relationships/slide" Target="slide13.xml"/><Relationship Id="rId5" Type="http://schemas.openxmlformats.org/officeDocument/2006/relationships/slide" Target="slide4.xml"/><Relationship Id="rId15" Type="http://schemas.openxmlformats.org/officeDocument/2006/relationships/image" Target="../media/image4.png"/><Relationship Id="rId10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jpeg"/><Relationship Id="rId4" Type="http://schemas.openxmlformats.org/officeDocument/2006/relationships/image" Target="../media/image6.jpe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slide" Target="slide2.xml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12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6.png"/><Relationship Id="rId5" Type="http://schemas.openxmlformats.org/officeDocument/2006/relationships/image" Target="../media/image11.jpeg"/><Relationship Id="rId1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slide" Target="slide2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19" Type="http://schemas.openxmlformats.org/officeDocument/2006/relationships/image" Target="../media/image4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30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36.jpeg"/><Relationship Id="rId5" Type="http://schemas.openxmlformats.org/officeDocument/2006/relationships/slide" Target="slide2.xml"/><Relationship Id="rId10" Type="http://schemas.openxmlformats.org/officeDocument/2006/relationships/image" Target="../media/image35.jpeg"/><Relationship Id="rId4" Type="http://schemas.openxmlformats.org/officeDocument/2006/relationships/image" Target="../media/image32.jpe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84976" cy="64087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72C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МУНИЦИИПАЛЬНОЕ ОБЩЕОБРАЗОВАТЕЛЬНОЕ БЮДЖЕТНОЕ УЧРЕЖДЕНИЕ</a:t>
            </a:r>
          </a:p>
          <a:p>
            <a:r>
              <a:rPr lang="ru-RU" sz="2000" b="1" dirty="0" smtClean="0">
                <a:solidFill>
                  <a:srgbClr val="072C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«ЛИПОВЕЦКАЯ СРЕДНЯЯ ОБЩЕОБРАЗОВАТЕЛЬНАЯ ШКОЛА №1</a:t>
            </a:r>
          </a:p>
          <a:p>
            <a:r>
              <a:rPr lang="ru-RU" sz="2000" b="1" dirty="0" smtClean="0">
                <a:solidFill>
                  <a:srgbClr val="072C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ОКТЯБРЬСКОГО РАЙОНА»</a:t>
            </a:r>
          </a:p>
          <a:p>
            <a:endParaRPr lang="ru-RU" sz="2000" b="1" dirty="0">
              <a:solidFill>
                <a:srgbClr val="072C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ru-RU" sz="2000" b="1" dirty="0" smtClean="0">
              <a:solidFill>
                <a:srgbClr val="072C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ru-RU" sz="2000" b="1" dirty="0">
              <a:solidFill>
                <a:srgbClr val="072C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ru-RU" sz="2000" b="1" dirty="0" smtClean="0">
              <a:solidFill>
                <a:srgbClr val="072C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ru-RU" sz="2000" b="1" dirty="0">
              <a:solidFill>
                <a:srgbClr val="072C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ru-RU" sz="2000" b="1" dirty="0" smtClean="0">
              <a:solidFill>
                <a:srgbClr val="072C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ru-RU" sz="2000" b="1" dirty="0" smtClean="0">
              <a:solidFill>
                <a:srgbClr val="072C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ru-RU" sz="2000" b="1" dirty="0">
              <a:solidFill>
                <a:srgbClr val="072C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ru-RU" sz="2000" b="1" dirty="0" smtClean="0">
              <a:solidFill>
                <a:srgbClr val="072C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indent="4394200" algn="l"/>
            <a:r>
              <a:rPr lang="ru-RU" sz="2000" b="1" dirty="0" smtClean="0">
                <a:solidFill>
                  <a:srgbClr val="072C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ПРЕЗЕНТАЦИЮ ПОДГОТОВИЛА</a:t>
            </a:r>
          </a:p>
          <a:p>
            <a:pPr indent="4394200" algn="l"/>
            <a:r>
              <a:rPr lang="ru-RU" sz="2000" b="1" dirty="0" smtClean="0">
                <a:solidFill>
                  <a:srgbClr val="072C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УЧИТЕЛЬ ФИЗИЧЕСКОЙ КУЛЬТУРЫ</a:t>
            </a:r>
          </a:p>
          <a:p>
            <a:pPr indent="4394200" algn="l"/>
            <a:r>
              <a:rPr lang="ru-RU" sz="2000" b="1" dirty="0" smtClean="0">
                <a:solidFill>
                  <a:srgbClr val="072C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ЯРМАК ЛЮДМИЛА ЮРЬЕВНА</a:t>
            </a:r>
            <a:endParaRPr lang="ru-RU" sz="2000" b="1" dirty="0">
              <a:solidFill>
                <a:srgbClr val="072C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49289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ВИЗИТНАЯ КАРТОЧКА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02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8331" y="1653042"/>
            <a:ext cx="3031515" cy="4320000"/>
          </a:xfrm>
          <a:prstGeom prst="rect">
            <a:avLst/>
          </a:prstGeom>
        </p:spPr>
      </p:pic>
      <p:pic>
        <p:nvPicPr>
          <p:cNvPr id="17" name="Р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9029" y="1630402"/>
            <a:ext cx="3031515" cy="4320000"/>
          </a:xfrm>
          <a:prstGeom prst="rect">
            <a:avLst/>
          </a:prstGeom>
        </p:spPr>
      </p:pic>
      <p:pic>
        <p:nvPicPr>
          <p:cNvPr id="15" name="Р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8165" y="1615710"/>
            <a:ext cx="3031515" cy="4320000"/>
          </a:xfrm>
          <a:prstGeom prst="rect">
            <a:avLst/>
          </a:prstGeom>
        </p:spPr>
      </p:pic>
      <p:pic>
        <p:nvPicPr>
          <p:cNvPr id="19" name="Р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9692" y="1640542"/>
            <a:ext cx="3019999" cy="4320000"/>
          </a:xfrm>
          <a:prstGeom prst="rect">
            <a:avLst/>
          </a:prstGeom>
        </p:spPr>
      </p:pic>
      <p:pic>
        <p:nvPicPr>
          <p:cNvPr id="20" name="Р 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152" y="1619040"/>
            <a:ext cx="3097691" cy="4320000"/>
          </a:xfrm>
          <a:prstGeom prst="rect">
            <a:avLst/>
          </a:prstGeom>
        </p:spPr>
      </p:pic>
      <p:pic>
        <p:nvPicPr>
          <p:cNvPr id="113" name="Р 1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3799" y="1622733"/>
            <a:ext cx="3073668" cy="4320000"/>
          </a:xfrm>
          <a:prstGeom prst="rect">
            <a:avLst/>
          </a:prstGeom>
        </p:spPr>
      </p:pic>
      <p:pic>
        <p:nvPicPr>
          <p:cNvPr id="114" name="Р 15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7161" y="1641654"/>
            <a:ext cx="3084886" cy="4320000"/>
          </a:xfrm>
          <a:prstGeom prst="rect">
            <a:avLst/>
          </a:prstGeom>
        </p:spPr>
      </p:pic>
      <p:pic>
        <p:nvPicPr>
          <p:cNvPr id="115" name="Р 16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6234" y="1641654"/>
            <a:ext cx="3125690" cy="4320000"/>
          </a:xfrm>
          <a:prstGeom prst="rect">
            <a:avLst/>
          </a:prstGeom>
        </p:spPr>
      </p:pic>
      <p:pic>
        <p:nvPicPr>
          <p:cNvPr id="3" name="Р 8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7635" y="1575000"/>
            <a:ext cx="3033748" cy="4320000"/>
          </a:xfrm>
          <a:prstGeom prst="rect">
            <a:avLst/>
          </a:prstGeom>
        </p:spPr>
      </p:pic>
      <p:pic>
        <p:nvPicPr>
          <p:cNvPr id="4" name="Р 7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3881" y="1576874"/>
            <a:ext cx="3034901" cy="43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06613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РАЙОННЫЕ ПРЕЗИДЕНТСКИЕ СОСТЯЗАНИЯ</a:t>
            </a:r>
            <a:endParaRPr lang="ru-RU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" name="Р 9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5436" y="1583758"/>
            <a:ext cx="3106104" cy="4320000"/>
          </a:xfrm>
          <a:prstGeom prst="rect">
            <a:avLst/>
          </a:prstGeom>
        </p:spPr>
      </p:pic>
      <p:pic>
        <p:nvPicPr>
          <p:cNvPr id="21" name="Р 11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0504" y="1597706"/>
            <a:ext cx="3097691" cy="4320000"/>
          </a:xfrm>
          <a:prstGeom prst="rect">
            <a:avLst/>
          </a:prstGeom>
        </p:spPr>
      </p:pic>
      <p:pic>
        <p:nvPicPr>
          <p:cNvPr id="14" name="Р 10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8283" y="1700391"/>
            <a:ext cx="2985371" cy="4320000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698260" y="6299162"/>
            <a:ext cx="504000" cy="504000"/>
            <a:chOff x="1057251" y="4651057"/>
            <a:chExt cx="504000" cy="504000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1057251" y="4651057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8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9251" y="4723057"/>
              <a:ext cx="360000" cy="360000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 rot="10800000">
            <a:off x="1294652" y="6309376"/>
            <a:ext cx="504000" cy="504000"/>
            <a:chOff x="1172077" y="6021288"/>
            <a:chExt cx="504000" cy="504000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1172077" y="6021288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19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504" y="6031501"/>
              <a:ext cx="483573" cy="483573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101868" y="6299163"/>
            <a:ext cx="504000" cy="504000"/>
            <a:chOff x="1172077" y="6021288"/>
            <a:chExt cx="504000" cy="504000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1172077" y="6021288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>
              <a:hlinkClick r:id="rId20" action="ppaction://hlinksldjump"/>
            </p:cNvPr>
            <p:cNvPicPr>
              <a:picLocks noChangeAspect="1"/>
            </p:cNvPicPr>
            <p:nvPr/>
          </p:nvPicPr>
          <p:blipFill>
            <a:blip r:embed="rId19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504" y="6031501"/>
              <a:ext cx="483573" cy="483573"/>
            </a:xfrm>
            <a:prstGeom prst="rect">
              <a:avLst/>
            </a:prstGeom>
          </p:spPr>
        </p:pic>
      </p:grpSp>
      <p:grpSp>
        <p:nvGrpSpPr>
          <p:cNvPr id="80" name="1"/>
          <p:cNvGrpSpPr/>
          <p:nvPr/>
        </p:nvGrpSpPr>
        <p:grpSpPr>
          <a:xfrm>
            <a:off x="971600" y="1484784"/>
            <a:ext cx="1263131" cy="1800000"/>
            <a:chOff x="3421238" y="1480625"/>
            <a:chExt cx="1263131" cy="1800000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21238" y="1480625"/>
              <a:ext cx="1263131" cy="1800000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2741" y="3023687"/>
              <a:ext cx="256938" cy="256938"/>
            </a:xfrm>
            <a:prstGeom prst="rect">
              <a:avLst/>
            </a:prstGeom>
          </p:spPr>
        </p:pic>
      </p:grpSp>
      <p:grpSp>
        <p:nvGrpSpPr>
          <p:cNvPr id="79" name="2"/>
          <p:cNvGrpSpPr/>
          <p:nvPr/>
        </p:nvGrpSpPr>
        <p:grpSpPr>
          <a:xfrm>
            <a:off x="1295393" y="2266987"/>
            <a:ext cx="1246370" cy="1800000"/>
            <a:chOff x="3745031" y="2262828"/>
            <a:chExt cx="1246370" cy="1800000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 rotWithShape="1"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47496" y="2262828"/>
              <a:ext cx="1243905" cy="1800000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5031" y="3805890"/>
              <a:ext cx="256938" cy="256938"/>
            </a:xfrm>
            <a:prstGeom prst="rect">
              <a:avLst/>
            </a:prstGeom>
          </p:spPr>
        </p:pic>
      </p:grpSp>
      <p:grpSp>
        <p:nvGrpSpPr>
          <p:cNvPr id="78" name="3"/>
          <p:cNvGrpSpPr/>
          <p:nvPr/>
        </p:nvGrpSpPr>
        <p:grpSpPr>
          <a:xfrm>
            <a:off x="3638813" y="1484784"/>
            <a:ext cx="1266452" cy="1803693"/>
            <a:chOff x="5144743" y="1484784"/>
            <a:chExt cx="1266452" cy="1803693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48064" y="1484784"/>
              <a:ext cx="1263131" cy="1800000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4743" y="3031539"/>
              <a:ext cx="256938" cy="256938"/>
            </a:xfrm>
            <a:prstGeom prst="rect">
              <a:avLst/>
            </a:prstGeom>
          </p:spPr>
        </p:pic>
      </p:grpSp>
      <p:grpSp>
        <p:nvGrpSpPr>
          <p:cNvPr id="76" name="5"/>
          <p:cNvGrpSpPr/>
          <p:nvPr/>
        </p:nvGrpSpPr>
        <p:grpSpPr>
          <a:xfrm>
            <a:off x="3984445" y="1897721"/>
            <a:ext cx="1264119" cy="1803615"/>
            <a:chOff x="5572743" y="2015822"/>
            <a:chExt cx="1264119" cy="1803615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72743" y="2015822"/>
              <a:ext cx="1264119" cy="1800000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743" y="3562499"/>
              <a:ext cx="256938" cy="256938"/>
            </a:xfrm>
            <a:prstGeom prst="rect">
              <a:avLst/>
            </a:prstGeom>
          </p:spPr>
        </p:pic>
      </p:grpSp>
      <p:grpSp>
        <p:nvGrpSpPr>
          <p:cNvPr id="75" name="6"/>
          <p:cNvGrpSpPr/>
          <p:nvPr/>
        </p:nvGrpSpPr>
        <p:grpSpPr>
          <a:xfrm>
            <a:off x="4323206" y="2262828"/>
            <a:ext cx="1302459" cy="1808738"/>
            <a:chOff x="5868021" y="2262828"/>
            <a:chExt cx="1302459" cy="1808738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79775" y="2262828"/>
              <a:ext cx="1290705" cy="1800000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8021" y="3814628"/>
              <a:ext cx="256938" cy="256938"/>
            </a:xfrm>
            <a:prstGeom prst="rect">
              <a:avLst/>
            </a:prstGeom>
          </p:spPr>
        </p:pic>
      </p:grpSp>
      <p:grpSp>
        <p:nvGrpSpPr>
          <p:cNvPr id="83" name="7"/>
          <p:cNvGrpSpPr/>
          <p:nvPr/>
        </p:nvGrpSpPr>
        <p:grpSpPr>
          <a:xfrm>
            <a:off x="6855982" y="1484784"/>
            <a:ext cx="1264542" cy="1803693"/>
            <a:chOff x="7375664" y="1484784"/>
            <a:chExt cx="1264542" cy="1803693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75664" y="1484784"/>
              <a:ext cx="1264542" cy="1800000"/>
            </a:xfrm>
            <a:prstGeom prst="rect">
              <a:avLst/>
            </a:prstGeom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6198" y="3031539"/>
              <a:ext cx="256938" cy="256938"/>
            </a:xfrm>
            <a:prstGeom prst="rect">
              <a:avLst/>
            </a:prstGeom>
          </p:spPr>
        </p:pic>
      </p:grpSp>
      <p:grpSp>
        <p:nvGrpSpPr>
          <p:cNvPr id="84" name="8"/>
          <p:cNvGrpSpPr/>
          <p:nvPr/>
        </p:nvGrpSpPr>
        <p:grpSpPr>
          <a:xfrm>
            <a:off x="7176051" y="2262828"/>
            <a:ext cx="1266624" cy="1808738"/>
            <a:chOff x="7695733" y="2262828"/>
            <a:chExt cx="1266624" cy="1808738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 rotWithShape="1"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98295" y="2262828"/>
              <a:ext cx="1264062" cy="1800000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5733" y="3814628"/>
              <a:ext cx="256938" cy="256938"/>
            </a:xfrm>
            <a:prstGeom prst="rect">
              <a:avLst/>
            </a:prstGeom>
          </p:spPr>
        </p:pic>
      </p:grpSp>
      <p:grpSp>
        <p:nvGrpSpPr>
          <p:cNvPr id="92" name="9"/>
          <p:cNvGrpSpPr/>
          <p:nvPr/>
        </p:nvGrpSpPr>
        <p:grpSpPr>
          <a:xfrm>
            <a:off x="2667740" y="3965813"/>
            <a:ext cx="1275798" cy="1806631"/>
            <a:chOff x="4243009" y="4205444"/>
            <a:chExt cx="1275798" cy="1806631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44650" y="4205444"/>
              <a:ext cx="1274157" cy="1800000"/>
            </a:xfrm>
            <a:prstGeom prst="rect">
              <a:avLst/>
            </a:prstGeom>
          </p:spPr>
        </p:pic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3009" y="5755137"/>
              <a:ext cx="256938" cy="256938"/>
            </a:xfrm>
            <a:prstGeom prst="rect">
              <a:avLst/>
            </a:prstGeom>
          </p:spPr>
        </p:pic>
      </p:grpSp>
      <p:grpSp>
        <p:nvGrpSpPr>
          <p:cNvPr id="91" name="10"/>
          <p:cNvGrpSpPr/>
          <p:nvPr/>
        </p:nvGrpSpPr>
        <p:grpSpPr>
          <a:xfrm>
            <a:off x="3014513" y="4332785"/>
            <a:ext cx="1257335" cy="1800000"/>
            <a:chOff x="4507063" y="4475644"/>
            <a:chExt cx="1257335" cy="1800000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07063" y="4475644"/>
              <a:ext cx="1257335" cy="1800000"/>
            </a:xfrm>
            <a:prstGeom prst="rect">
              <a:avLst/>
            </a:prstGeom>
          </p:spPr>
        </p:pic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9974" y="6016832"/>
              <a:ext cx="256938" cy="256938"/>
            </a:xfrm>
            <a:prstGeom prst="rect">
              <a:avLst/>
            </a:prstGeom>
          </p:spPr>
        </p:pic>
      </p:grpSp>
      <p:grpSp>
        <p:nvGrpSpPr>
          <p:cNvPr id="90" name="11"/>
          <p:cNvGrpSpPr/>
          <p:nvPr/>
        </p:nvGrpSpPr>
        <p:grpSpPr>
          <a:xfrm>
            <a:off x="3372545" y="4706630"/>
            <a:ext cx="1285369" cy="1800000"/>
            <a:chOff x="4778437" y="4702631"/>
            <a:chExt cx="1285369" cy="1800000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15"/>
            <a:stretch/>
          </p:blipFill>
          <p:spPr>
            <a:xfrm>
              <a:off x="4778437" y="4702631"/>
              <a:ext cx="1285369" cy="1800000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1996" y="6245693"/>
              <a:ext cx="256938" cy="256938"/>
            </a:xfrm>
            <a:prstGeom prst="rect">
              <a:avLst/>
            </a:prstGeom>
          </p:spPr>
        </p:pic>
      </p:grpSp>
      <p:grpSp>
        <p:nvGrpSpPr>
          <p:cNvPr id="10" name="14"/>
          <p:cNvGrpSpPr/>
          <p:nvPr/>
        </p:nvGrpSpPr>
        <p:grpSpPr>
          <a:xfrm>
            <a:off x="5755689" y="3960696"/>
            <a:ext cx="1280695" cy="1800000"/>
            <a:chOff x="6048768" y="4227275"/>
            <a:chExt cx="1280695" cy="1800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48768" y="4227275"/>
              <a:ext cx="1280695" cy="1800000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768" y="5763453"/>
              <a:ext cx="256938" cy="256938"/>
            </a:xfrm>
            <a:prstGeom prst="rect">
              <a:avLst/>
            </a:prstGeom>
          </p:spPr>
        </p:pic>
      </p:grpSp>
      <p:grpSp>
        <p:nvGrpSpPr>
          <p:cNvPr id="11" name="15"/>
          <p:cNvGrpSpPr/>
          <p:nvPr/>
        </p:nvGrpSpPr>
        <p:grpSpPr>
          <a:xfrm>
            <a:off x="6066495" y="4279208"/>
            <a:ext cx="1287440" cy="1803308"/>
            <a:chOff x="6289112" y="4441418"/>
            <a:chExt cx="1287440" cy="180330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91183" y="4441418"/>
              <a:ext cx="1285369" cy="1800000"/>
            </a:xfrm>
            <a:prstGeom prst="rect">
              <a:avLst/>
            </a:prstGeom>
          </p:spPr>
        </p:pic>
        <p:pic>
          <p:nvPicPr>
            <p:cNvPr id="106" name="Рисунок 105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9112" y="5987788"/>
              <a:ext cx="256938" cy="256938"/>
            </a:xfrm>
            <a:prstGeom prst="rect">
              <a:avLst/>
            </a:prstGeom>
          </p:spPr>
        </p:pic>
      </p:grpSp>
      <p:grpSp>
        <p:nvGrpSpPr>
          <p:cNvPr id="12" name="16"/>
          <p:cNvGrpSpPr/>
          <p:nvPr/>
        </p:nvGrpSpPr>
        <p:grpSpPr>
          <a:xfrm>
            <a:off x="6403667" y="4725343"/>
            <a:ext cx="1302371" cy="1800000"/>
            <a:chOff x="6543979" y="4741028"/>
            <a:chExt cx="1302371" cy="1800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43979" y="4741028"/>
              <a:ext cx="1302371" cy="180000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3979" y="6278046"/>
              <a:ext cx="256938" cy="256938"/>
            </a:xfrm>
            <a:prstGeom prst="rect">
              <a:avLst/>
            </a:prstGeom>
          </p:spPr>
        </p:pic>
      </p:grpSp>
      <p:sp>
        <p:nvSpPr>
          <p:cNvPr id="107" name="2011"/>
          <p:cNvSpPr txBox="1"/>
          <p:nvPr/>
        </p:nvSpPr>
        <p:spPr>
          <a:xfrm>
            <a:off x="196311" y="1582016"/>
            <a:ext cx="75682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2011 </a:t>
            </a:r>
            <a:endParaRPr lang="ru-RU" sz="2000" cap="all" dirty="0" smtClean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8" name="2012"/>
          <p:cNvSpPr txBox="1"/>
          <p:nvPr/>
        </p:nvSpPr>
        <p:spPr>
          <a:xfrm>
            <a:off x="2784740" y="1582016"/>
            <a:ext cx="75682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2012 </a:t>
            </a:r>
            <a:endParaRPr lang="ru-RU" sz="2000" cap="all" dirty="0" smtClean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2013"/>
          <p:cNvSpPr txBox="1"/>
          <p:nvPr/>
        </p:nvSpPr>
        <p:spPr>
          <a:xfrm>
            <a:off x="6109691" y="1582016"/>
            <a:ext cx="75682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2013</a:t>
            </a:r>
            <a:endParaRPr lang="ru-RU" sz="2000" cap="all" dirty="0" smtClean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0" name="2014"/>
          <p:cNvSpPr txBox="1"/>
          <p:nvPr/>
        </p:nvSpPr>
        <p:spPr>
          <a:xfrm>
            <a:off x="1822721" y="4334874"/>
            <a:ext cx="75682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2014 </a:t>
            </a:r>
            <a:endParaRPr lang="ru-RU" sz="2000" cap="all" dirty="0" smtClean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1" name="2015"/>
          <p:cNvSpPr txBox="1"/>
          <p:nvPr/>
        </p:nvSpPr>
        <p:spPr>
          <a:xfrm>
            <a:off x="4999844" y="4334874"/>
            <a:ext cx="75682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2015 </a:t>
            </a:r>
            <a:endParaRPr lang="ru-RU" sz="2000" cap="all" dirty="0" smtClean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76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75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25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75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25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75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>
                      <p:stCondLst>
                        <p:cond delay="0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8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2" fill="hold">
                      <p:stCondLst>
                        <p:cond delay="0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5" fill="hold">
                      <p:stCondLst>
                        <p:cond delay="0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6" fill="hold">
                      <p:stCondLst>
                        <p:cond delay="0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1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1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1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7" fill="hold">
                      <p:stCondLst>
                        <p:cond delay="0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" presetClass="exit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1" presetClass="exit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1" presetClass="exit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1" presetClass="exit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" presetClass="exit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8" fill="hold">
                      <p:stCondLst>
                        <p:cond delay="0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1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1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1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1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0" presetID="1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6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9" fill="hold">
                      <p:stCondLst>
                        <p:cond delay="0"/>
                      </p:stCondLst>
                      <p:childTnLst>
                        <p:par>
                          <p:cTn id="770" fill="hold">
                            <p:stCondLst>
                              <p:cond delay="0"/>
                            </p:stCondLst>
                            <p:childTnLst>
                              <p:par>
                                <p:cTn id="7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1" presetClass="exit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1" presetClass="exit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1" presetClass="exit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1" presetClass="exit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1" presetClass="exit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0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0" fill="hold">
                      <p:stCondLst>
                        <p:cond delay="0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4" presetID="1" presetClass="entr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0" presetID="1" presetClass="entr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1" presetClass="entr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presetID="1" presetClass="entr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1" presetClass="entr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5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1" fill="hold">
                      <p:stCondLst>
                        <p:cond delay="0"/>
                      </p:stCondLst>
                      <p:childTnLst>
                        <p:par>
                          <p:cTn id="852" fill="hold">
                            <p:stCondLst>
                              <p:cond delay="0"/>
                            </p:stCondLst>
                            <p:childTnLst>
                              <p:par>
                                <p:cTn id="8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5" presetID="1" presetClass="exit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1" presetID="1" presetClass="exit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9" presetID="1" presetClass="exit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presetID="1" presetClass="exit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3" presetID="1" presetClass="exit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89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2" fill="hold">
                      <p:stCondLst>
                        <p:cond delay="0"/>
                      </p:stCondLst>
                      <p:childTnLst>
                        <p:par>
                          <p:cTn id="893" fill="hold">
                            <p:stCondLst>
                              <p:cond delay="0"/>
                            </p:stCondLst>
                            <p:childTnLst>
                              <p:par>
                                <p:cTn id="8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6" presetID="1" presetClass="entr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2" presetID="1" presetClass="entr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0" presetID="1" presetClass="entr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6" presetID="1" presetClass="entr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4" presetID="1" presetClass="entr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3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3" fill="hold">
                      <p:stCondLst>
                        <p:cond delay="0"/>
                      </p:stCondLst>
                      <p:childTnLst>
                        <p:par>
                          <p:cTn id="934" fill="hold">
                            <p:stCondLst>
                              <p:cond delay="0"/>
                            </p:stCondLst>
                            <p:childTnLst>
                              <p:par>
                                <p:cTn id="9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7" presetID="1" presetClass="exit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3" presetID="1" presetClass="exit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1" presetID="1" presetClass="exit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7" presetID="1" presetClass="exit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5" presetID="1" presetClass="exit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9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4" fill="hold">
                      <p:stCondLst>
                        <p:cond delay="0"/>
                      </p:stCondLst>
                      <p:childTnLst>
                        <p:par>
                          <p:cTn id="975" fill="hold">
                            <p:stCondLst>
                              <p:cond delay="0"/>
                            </p:stCondLst>
                            <p:childTnLst>
                              <p:par>
                                <p:cTn id="9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8" presetID="1" presetClass="entr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4" presetID="1" presetClass="entr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2" presetID="1" presetClass="entr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8" presetID="1" presetClass="entr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6" presetID="1" presetClass="entr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5" fill="hold">
                      <p:stCondLst>
                        <p:cond delay="0"/>
                      </p:stCondLst>
                      <p:childTnLst>
                        <p:par>
                          <p:cTn id="1016" fill="hold">
                            <p:stCondLst>
                              <p:cond delay="0"/>
                            </p:stCondLst>
                            <p:childTnLst>
                              <p:par>
                                <p:cTn id="10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9" presetID="1" presetClass="exit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5" presetID="1" presetClass="exit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3" presetID="1" presetClass="exit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9" presetID="1" presetClass="exit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7" presetID="1" presetClass="exit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6" fill="hold">
                      <p:stCondLst>
                        <p:cond delay="0"/>
                      </p:stCondLst>
                      <p:childTnLst>
                        <p:par>
                          <p:cTn id="1057" fill="hold">
                            <p:stCondLst>
                              <p:cond delay="0"/>
                            </p:stCondLst>
                            <p:childTnLst>
                              <p:par>
                                <p:cTn id="10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0" presetID="1" presetClass="entr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6" presetID="1" presetClass="entr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4" presetID="1" presetClass="entr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0" presetID="1" presetClass="entr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8" presetID="1" presetClass="entr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9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7" fill="hold">
                      <p:stCondLst>
                        <p:cond delay="0"/>
                      </p:stCondLst>
                      <p:childTnLst>
                        <p:par>
                          <p:cTn id="1098" fill="hold">
                            <p:stCondLst>
                              <p:cond delay="0"/>
                            </p:stCondLst>
                            <p:childTnLst>
                              <p:par>
                                <p:cTn id="10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1" presetID="1" presetClass="exit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7" presetID="1" presetClass="exit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5" presetID="1" presetClass="exit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1" presetID="1" presetClass="exit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9" presetID="1" presetClass="exit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1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8" fill="hold">
                      <p:stCondLst>
                        <p:cond delay="0"/>
                      </p:stCondLst>
                      <p:childTnLst>
                        <p:par>
                          <p:cTn id="1139" fill="hold">
                            <p:stCondLst>
                              <p:cond delay="0"/>
                            </p:stCondLst>
                            <p:childTnLst>
                              <p:par>
                                <p:cTn id="1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2" presetID="1" presetClass="entr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8" presetID="1" presetClass="entr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6" presetID="1" presetClass="entr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2" presetID="1" presetClass="entr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0" presetID="1" presetClass="entr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7" grpId="0"/>
      <p:bldP spid="107" grpId="1"/>
      <p:bldP spid="107" grpId="2"/>
      <p:bldP spid="107" grpId="3"/>
      <p:bldP spid="107" grpId="4"/>
      <p:bldP spid="107" grpId="5"/>
      <p:bldP spid="107" grpId="6"/>
      <p:bldP spid="107" grpId="9"/>
      <p:bldP spid="107" grpId="10"/>
      <p:bldP spid="107" grpId="11"/>
      <p:bldP spid="107" grpId="12"/>
      <p:bldP spid="107" grpId="15"/>
      <p:bldP spid="107" grpId="16"/>
      <p:bldP spid="107" grpId="17"/>
      <p:bldP spid="107" grpId="18"/>
      <p:bldP spid="107" grpId="19"/>
      <p:bldP spid="107" grpId="20"/>
      <p:bldP spid="107" grpId="21"/>
      <p:bldP spid="107" grpId="22"/>
      <p:bldP spid="107" grpId="23"/>
      <p:bldP spid="107" grpId="24"/>
      <p:bldP spid="107" grpId="25"/>
      <p:bldP spid="107" grpId="26"/>
      <p:bldP spid="107" grpId="27"/>
      <p:bldP spid="107" grpId="28"/>
      <p:bldP spid="107" grpId="29"/>
      <p:bldP spid="107" grpId="30"/>
      <p:bldP spid="108" grpId="0"/>
      <p:bldP spid="108" grpId="1"/>
      <p:bldP spid="108" grpId="2"/>
      <p:bldP spid="108" grpId="3"/>
      <p:bldP spid="108" grpId="4"/>
      <p:bldP spid="108" grpId="5"/>
      <p:bldP spid="108" grpId="6"/>
      <p:bldP spid="108" grpId="9"/>
      <p:bldP spid="108" grpId="10"/>
      <p:bldP spid="108" grpId="11"/>
      <p:bldP spid="108" grpId="12"/>
      <p:bldP spid="108" grpId="15"/>
      <p:bldP spid="108" grpId="16"/>
      <p:bldP spid="108" grpId="17"/>
      <p:bldP spid="108" grpId="18"/>
      <p:bldP spid="108" grpId="19"/>
      <p:bldP spid="108" grpId="20"/>
      <p:bldP spid="108" grpId="21"/>
      <p:bldP spid="108" grpId="22"/>
      <p:bldP spid="108" grpId="23"/>
      <p:bldP spid="108" grpId="24"/>
      <p:bldP spid="108" grpId="25"/>
      <p:bldP spid="108" grpId="26"/>
      <p:bldP spid="108" grpId="27"/>
      <p:bldP spid="108" grpId="28"/>
      <p:bldP spid="108" grpId="29"/>
      <p:bldP spid="108" grpId="30"/>
      <p:bldP spid="109" grpId="0"/>
      <p:bldP spid="109" grpId="1"/>
      <p:bldP spid="109" grpId="2"/>
      <p:bldP spid="109" grpId="3"/>
      <p:bldP spid="109" grpId="4"/>
      <p:bldP spid="109" grpId="5"/>
      <p:bldP spid="109" grpId="6"/>
      <p:bldP spid="109" grpId="9"/>
      <p:bldP spid="109" grpId="10"/>
      <p:bldP spid="109" grpId="11"/>
      <p:bldP spid="109" grpId="12"/>
      <p:bldP spid="109" grpId="15"/>
      <p:bldP spid="109" grpId="16"/>
      <p:bldP spid="109" grpId="17"/>
      <p:bldP spid="109" grpId="18"/>
      <p:bldP spid="109" grpId="19"/>
      <p:bldP spid="109" grpId="20"/>
      <p:bldP spid="109" grpId="21"/>
      <p:bldP spid="109" grpId="22"/>
      <p:bldP spid="109" grpId="23"/>
      <p:bldP spid="109" grpId="24"/>
      <p:bldP spid="109" grpId="25"/>
      <p:bldP spid="109" grpId="26"/>
      <p:bldP spid="109" grpId="27"/>
      <p:bldP spid="109" grpId="28"/>
      <p:bldP spid="109" grpId="29"/>
      <p:bldP spid="109" grpId="30"/>
      <p:bldP spid="110" grpId="0"/>
      <p:bldP spid="110" grpId="1"/>
      <p:bldP spid="110" grpId="2"/>
      <p:bldP spid="110" grpId="3"/>
      <p:bldP spid="110" grpId="4"/>
      <p:bldP spid="110" grpId="5"/>
      <p:bldP spid="110" grpId="6"/>
      <p:bldP spid="110" grpId="9"/>
      <p:bldP spid="110" grpId="10"/>
      <p:bldP spid="110" grpId="11"/>
      <p:bldP spid="110" grpId="12"/>
      <p:bldP spid="110" grpId="15"/>
      <p:bldP spid="110" grpId="16"/>
      <p:bldP spid="110" grpId="17"/>
      <p:bldP spid="110" grpId="18"/>
      <p:bldP spid="110" grpId="19"/>
      <p:bldP spid="110" grpId="20"/>
      <p:bldP spid="110" grpId="21"/>
      <p:bldP spid="110" grpId="22"/>
      <p:bldP spid="110" grpId="23"/>
      <p:bldP spid="110" grpId="24"/>
      <p:bldP spid="110" grpId="25"/>
      <p:bldP spid="110" grpId="26"/>
      <p:bldP spid="110" grpId="27"/>
      <p:bldP spid="110" grpId="28"/>
      <p:bldP spid="110" grpId="29"/>
      <p:bldP spid="110" grpId="30"/>
      <p:bldP spid="111" grpId="0"/>
      <p:bldP spid="111" grpId="1"/>
      <p:bldP spid="111" grpId="2"/>
      <p:bldP spid="111" grpId="3"/>
      <p:bldP spid="111" grpId="4"/>
      <p:bldP spid="111" grpId="5"/>
      <p:bldP spid="111" grpId="6"/>
      <p:bldP spid="111" grpId="9"/>
      <p:bldP spid="111" grpId="10"/>
      <p:bldP spid="111" grpId="11"/>
      <p:bldP spid="111" grpId="12"/>
      <p:bldP spid="111" grpId="15"/>
      <p:bldP spid="111" grpId="16"/>
      <p:bldP spid="111" grpId="17"/>
      <p:bldP spid="111" grpId="18"/>
      <p:bldP spid="111" grpId="19"/>
      <p:bldP spid="111" grpId="20"/>
      <p:bldP spid="111" grpId="21"/>
      <p:bldP spid="111" grpId="22"/>
      <p:bldP spid="111" grpId="23"/>
      <p:bldP spid="111" grpId="24"/>
      <p:bldP spid="111" grpId="25"/>
      <p:bldP spid="111" grpId="26"/>
      <p:bldP spid="111" grpId="27"/>
      <p:bldP spid="111" grpId="28"/>
      <p:bldP spid="111" grpId="29"/>
      <p:bldP spid="111" grpId="3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9114" y="1746431"/>
            <a:ext cx="3080396" cy="4320000"/>
          </a:xfrm>
          <a:prstGeom prst="rect">
            <a:avLst/>
          </a:prstGeom>
        </p:spPr>
      </p:pic>
      <p:pic>
        <p:nvPicPr>
          <p:cNvPr id="40" name="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5649" y="1772057"/>
            <a:ext cx="3031516" cy="4320000"/>
          </a:xfrm>
          <a:prstGeom prst="rect">
            <a:avLst/>
          </a:prstGeom>
        </p:spPr>
      </p:pic>
      <p:pic>
        <p:nvPicPr>
          <p:cNvPr id="41" name="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0107" y="1746431"/>
            <a:ext cx="3045132" cy="43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06613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КРАЕВЫЕ ПРЕЗИДЕНТСКИЕ СОСТЯЗАНИЯ</a:t>
            </a:r>
            <a:endParaRPr lang="ru-RU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98260" y="6299162"/>
            <a:ext cx="504000" cy="504000"/>
            <a:chOff x="1057251" y="4651057"/>
            <a:chExt cx="504000" cy="50400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057251" y="4651057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9251" y="4723057"/>
              <a:ext cx="360000" cy="36000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 rot="10800000">
            <a:off x="1294652" y="6309376"/>
            <a:ext cx="504000" cy="504000"/>
            <a:chOff x="1172077" y="6021288"/>
            <a:chExt cx="504000" cy="5040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172077" y="6021288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9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504" y="6031501"/>
              <a:ext cx="483573" cy="483573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101868" y="6299163"/>
            <a:ext cx="504000" cy="504000"/>
            <a:chOff x="1172077" y="6021288"/>
            <a:chExt cx="504000" cy="504000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172077" y="6021288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9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504" y="6031501"/>
              <a:ext cx="483573" cy="483573"/>
            </a:xfrm>
            <a:prstGeom prst="rect">
              <a:avLst/>
            </a:prstGeom>
          </p:spPr>
        </p:pic>
      </p:grpSp>
      <p:pic>
        <p:nvPicPr>
          <p:cNvPr id="34" name="1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825" y="1759245"/>
            <a:ext cx="3001685" cy="4320000"/>
          </a:xfrm>
          <a:prstGeom prst="rect">
            <a:avLst/>
          </a:prstGeom>
        </p:spPr>
      </p:pic>
      <p:pic>
        <p:nvPicPr>
          <p:cNvPr id="35" name="2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825" y="1759244"/>
            <a:ext cx="3001822" cy="4320000"/>
          </a:xfrm>
          <a:prstGeom prst="rect">
            <a:avLst/>
          </a:prstGeom>
        </p:spPr>
      </p:pic>
      <p:grpSp>
        <p:nvGrpSpPr>
          <p:cNvPr id="13" name="Группа 4"/>
          <p:cNvGrpSpPr/>
          <p:nvPr/>
        </p:nvGrpSpPr>
        <p:grpSpPr>
          <a:xfrm>
            <a:off x="3854794" y="3791965"/>
            <a:ext cx="1515758" cy="2160000"/>
            <a:chOff x="3854794" y="3791965"/>
            <a:chExt cx="1515758" cy="2160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54794" y="3791965"/>
              <a:ext cx="1515758" cy="2160000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0552" y="5575535"/>
              <a:ext cx="360000" cy="36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14" name="Группа 5"/>
          <p:cNvGrpSpPr/>
          <p:nvPr/>
        </p:nvGrpSpPr>
        <p:grpSpPr>
          <a:xfrm>
            <a:off x="6486488" y="3791965"/>
            <a:ext cx="1522566" cy="2160000"/>
            <a:chOff x="6486488" y="3791965"/>
            <a:chExt cx="1522566" cy="2160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6488" y="3791965"/>
              <a:ext cx="1522566" cy="216000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9054" y="5575535"/>
              <a:ext cx="360000" cy="36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12" name="Группа 3"/>
          <p:cNvGrpSpPr/>
          <p:nvPr/>
        </p:nvGrpSpPr>
        <p:grpSpPr>
          <a:xfrm>
            <a:off x="1198660" y="3787299"/>
            <a:ext cx="1540198" cy="2160000"/>
            <a:chOff x="1198660" y="3787299"/>
            <a:chExt cx="1540198" cy="216000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8660" y="3787299"/>
              <a:ext cx="1540198" cy="2160000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8858" y="5575535"/>
              <a:ext cx="360000" cy="36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10" name="Группа 1"/>
          <p:cNvGrpSpPr/>
          <p:nvPr/>
        </p:nvGrpSpPr>
        <p:grpSpPr>
          <a:xfrm>
            <a:off x="2411760" y="1431072"/>
            <a:ext cx="1500843" cy="2160000"/>
            <a:chOff x="2411760" y="1431072"/>
            <a:chExt cx="1500843" cy="2160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11760" y="1431072"/>
              <a:ext cx="1500843" cy="2160000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2603" y="3190817"/>
              <a:ext cx="360000" cy="36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11" name="Группа 2"/>
          <p:cNvGrpSpPr/>
          <p:nvPr/>
        </p:nvGrpSpPr>
        <p:grpSpPr>
          <a:xfrm>
            <a:off x="5266500" y="1431072"/>
            <a:ext cx="1500911" cy="2160000"/>
            <a:chOff x="5266500" y="1431072"/>
            <a:chExt cx="1500911" cy="216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66500" y="1431072"/>
              <a:ext cx="1500911" cy="216000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7411" y="3231072"/>
              <a:ext cx="360000" cy="36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</p:spTree>
    <p:extLst>
      <p:ext uri="{BB962C8B-B14F-4D97-AF65-F5344CB8AC3E}">
        <p14:creationId xmlns:p14="http://schemas.microsoft.com/office/powerpoint/2010/main" val="15886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06613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Обобщение опыта</a:t>
            </a:r>
            <a:endParaRPr lang="ru-RU" b="1" cap="all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1"/>
          <p:cNvSpPr txBox="1"/>
          <p:nvPr/>
        </p:nvSpPr>
        <p:spPr>
          <a:xfrm>
            <a:off x="665196" y="1268760"/>
            <a:ext cx="7813609" cy="8771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7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В 2007 году </a:t>
            </a:r>
            <a:r>
              <a:rPr lang="ru-RU" sz="17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на методическом объединении учителей давала </a:t>
            </a:r>
          </a:p>
          <a:p>
            <a:r>
              <a:rPr lang="ru-RU" sz="17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    открытый урок – соревнование «Мы на Олимпиаде», где был отмечен </a:t>
            </a:r>
          </a:p>
          <a:p>
            <a:r>
              <a:rPr lang="ru-RU" sz="17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    высокий уровень подготовки учащихся.</a:t>
            </a:r>
          </a:p>
        </p:txBody>
      </p:sp>
      <p:sp>
        <p:nvSpPr>
          <p:cNvPr id="10" name="1"/>
          <p:cNvSpPr txBox="1"/>
          <p:nvPr/>
        </p:nvSpPr>
        <p:spPr>
          <a:xfrm>
            <a:off x="670826" y="3157098"/>
            <a:ext cx="7813609" cy="8771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7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В </a:t>
            </a:r>
            <a:r>
              <a:rPr lang="ru-RU" sz="17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феврале 2016 </a:t>
            </a:r>
            <a:r>
              <a:rPr lang="ru-RU" sz="17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года на семинаре для директоров и </a:t>
            </a:r>
            <a:r>
              <a:rPr lang="ru-RU" sz="17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заместителей</a:t>
            </a:r>
          </a:p>
          <a:p>
            <a:r>
              <a:rPr lang="ru-RU" sz="17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    </a:t>
            </a:r>
            <a:r>
              <a:rPr lang="ru-RU" sz="17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директоров района провела обобщающий урок по теме: </a:t>
            </a:r>
            <a:endParaRPr lang="ru-RU" sz="1700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ru-RU" sz="17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   «волейбол. Передача мяча во встречных колоннах».</a:t>
            </a:r>
          </a:p>
        </p:txBody>
      </p:sp>
      <p:sp>
        <p:nvSpPr>
          <p:cNvPr id="11" name="1"/>
          <p:cNvSpPr txBox="1"/>
          <p:nvPr/>
        </p:nvSpPr>
        <p:spPr>
          <a:xfrm>
            <a:off x="665194" y="2332304"/>
            <a:ext cx="7813609" cy="6155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7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В 2015 </a:t>
            </a:r>
            <a:r>
              <a:rPr lang="ru-RU" sz="17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году </a:t>
            </a:r>
            <a:r>
              <a:rPr lang="ru-RU" sz="17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на методическом объединении учителей выступила </a:t>
            </a:r>
            <a:r>
              <a:rPr lang="ru-RU" sz="17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с</a:t>
            </a:r>
          </a:p>
          <a:p>
            <a:r>
              <a:rPr lang="ru-RU" sz="17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    </a:t>
            </a:r>
            <a:r>
              <a:rPr lang="ru-RU" sz="17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презентацией по теме «Подготовка и </a:t>
            </a:r>
            <a:r>
              <a:rPr lang="ru-RU" sz="17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сдача норм </a:t>
            </a:r>
            <a:r>
              <a:rPr lang="ru-RU" sz="17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гто</a:t>
            </a:r>
            <a:r>
              <a:rPr lang="ru-RU" sz="17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».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98260" y="6299162"/>
            <a:ext cx="504000" cy="504000"/>
            <a:chOff x="1057251" y="4651057"/>
            <a:chExt cx="504000" cy="5040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057251" y="4651057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9251" y="4723057"/>
              <a:ext cx="360000" cy="360000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 rot="10800000">
            <a:off x="1294652" y="6309376"/>
            <a:ext cx="504000" cy="504000"/>
            <a:chOff x="1172077" y="6021288"/>
            <a:chExt cx="504000" cy="50400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172077" y="6021288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6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504" y="6031501"/>
              <a:ext cx="483573" cy="483573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101868" y="6299163"/>
            <a:ext cx="504000" cy="504000"/>
            <a:chOff x="1172077" y="6021288"/>
            <a:chExt cx="504000" cy="50400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172077" y="6021288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6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504" y="6031501"/>
              <a:ext cx="483573" cy="4835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545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uiExpand="1" build="p"/>
      <p:bldP spid="1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457201" y="188640"/>
            <a:ext cx="8229600" cy="85010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</a:pPr>
            <a:r>
              <a:rPr lang="ru-RU" b="1" cap="all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Внеурочная деятельность </a:t>
            </a:r>
          </a:p>
        </p:txBody>
      </p:sp>
      <p:sp>
        <p:nvSpPr>
          <p:cNvPr id="44" name="1"/>
          <p:cNvSpPr txBox="1"/>
          <p:nvPr/>
        </p:nvSpPr>
        <p:spPr>
          <a:xfrm>
            <a:off x="347510" y="1161853"/>
            <a:ext cx="84489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С 2015 года 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являюсь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руководителем спортивного клуба «Юность»</a:t>
            </a:r>
          </a:p>
        </p:txBody>
      </p:sp>
      <p:grpSp>
        <p:nvGrpSpPr>
          <p:cNvPr id="29" name="КНОПКА"/>
          <p:cNvGrpSpPr/>
          <p:nvPr/>
        </p:nvGrpSpPr>
        <p:grpSpPr>
          <a:xfrm>
            <a:off x="698260" y="6299162"/>
            <a:ext cx="504000" cy="504000"/>
            <a:chOff x="1057251" y="4651057"/>
            <a:chExt cx="504000" cy="504000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057251" y="4651057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9251" y="4723057"/>
              <a:ext cx="360000" cy="360000"/>
            </a:xfrm>
            <a:prstGeom prst="rect">
              <a:avLst/>
            </a:prstGeom>
          </p:spPr>
        </p:pic>
      </p:grpSp>
      <p:grpSp>
        <p:nvGrpSpPr>
          <p:cNvPr id="32" name="КНОПКА"/>
          <p:cNvGrpSpPr/>
          <p:nvPr/>
        </p:nvGrpSpPr>
        <p:grpSpPr>
          <a:xfrm rot="10800000">
            <a:off x="1294652" y="6309376"/>
            <a:ext cx="504000" cy="504000"/>
            <a:chOff x="1172077" y="6021288"/>
            <a:chExt cx="504000" cy="504000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172077" y="6021288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6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504" y="6031501"/>
              <a:ext cx="483573" cy="483573"/>
            </a:xfrm>
            <a:prstGeom prst="rect">
              <a:avLst/>
            </a:prstGeom>
          </p:spPr>
        </p:pic>
      </p:grpSp>
      <p:grpSp>
        <p:nvGrpSpPr>
          <p:cNvPr id="35" name="КНОПКА"/>
          <p:cNvGrpSpPr/>
          <p:nvPr/>
        </p:nvGrpSpPr>
        <p:grpSpPr>
          <a:xfrm>
            <a:off x="101868" y="6299163"/>
            <a:ext cx="504000" cy="504000"/>
            <a:chOff x="1172077" y="6021288"/>
            <a:chExt cx="504000" cy="50400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1172077" y="6021288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6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504" y="6031501"/>
              <a:ext cx="483573" cy="483573"/>
            </a:xfrm>
            <a:prstGeom prst="rect">
              <a:avLst/>
            </a:prstGeom>
          </p:spPr>
        </p:pic>
      </p:grpSp>
      <p:pic>
        <p:nvPicPr>
          <p:cNvPr id="17" name="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8532" y="1404981"/>
            <a:ext cx="3021923" cy="4320000"/>
          </a:xfrm>
          <a:prstGeom prst="rect">
            <a:avLst/>
          </a:prstGeom>
        </p:spPr>
      </p:pic>
      <p:pic>
        <p:nvPicPr>
          <p:cNvPr id="18" name="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2073" y="1379019"/>
            <a:ext cx="2999476" cy="4320000"/>
          </a:xfrm>
          <a:prstGeom prst="rect">
            <a:avLst/>
          </a:prstGeom>
        </p:spPr>
      </p:pic>
      <p:pic>
        <p:nvPicPr>
          <p:cNvPr id="16" name="7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5614" y="1379530"/>
            <a:ext cx="2999476" cy="4320000"/>
          </a:xfrm>
          <a:prstGeom prst="rect">
            <a:avLst/>
          </a:prstGeom>
        </p:spPr>
      </p:pic>
      <p:pic>
        <p:nvPicPr>
          <p:cNvPr id="53" name="6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0726" y="1400965"/>
            <a:ext cx="3045132" cy="4320000"/>
          </a:xfrm>
          <a:prstGeom prst="rect">
            <a:avLst/>
          </a:prstGeom>
        </p:spPr>
      </p:pic>
      <p:pic>
        <p:nvPicPr>
          <p:cNvPr id="49" name="5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3158" y="1379019"/>
            <a:ext cx="3097691" cy="4320000"/>
          </a:xfrm>
          <a:prstGeom prst="rect">
            <a:avLst/>
          </a:prstGeom>
        </p:spPr>
      </p:pic>
      <p:pic>
        <p:nvPicPr>
          <p:cNvPr id="45" name="4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2764" y="1379019"/>
            <a:ext cx="3067827" cy="432000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6861" y="1379019"/>
            <a:ext cx="2987467" cy="4320000"/>
          </a:xfrm>
          <a:prstGeom prst="rect">
            <a:avLst/>
          </a:prstGeom>
        </p:spPr>
      </p:pic>
      <p:pic>
        <p:nvPicPr>
          <p:cNvPr id="14" name="2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0"/>
          <a:stretch/>
        </p:blipFill>
        <p:spPr>
          <a:xfrm>
            <a:off x="3201256" y="1379019"/>
            <a:ext cx="2742213" cy="4320000"/>
          </a:xfrm>
          <a:prstGeom prst="rect">
            <a:avLst/>
          </a:prstGeom>
        </p:spPr>
      </p:pic>
      <p:pic>
        <p:nvPicPr>
          <p:cNvPr id="15" name="1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7586" y="1389357"/>
            <a:ext cx="3046742" cy="4320000"/>
          </a:xfrm>
          <a:prstGeom prst="rect">
            <a:avLst/>
          </a:prstGeom>
        </p:spPr>
      </p:pic>
      <p:grpSp>
        <p:nvGrpSpPr>
          <p:cNvPr id="23" name="Группа 5"/>
          <p:cNvGrpSpPr/>
          <p:nvPr/>
        </p:nvGrpSpPr>
        <p:grpSpPr>
          <a:xfrm>
            <a:off x="7211763" y="1659409"/>
            <a:ext cx="1548846" cy="2160000"/>
            <a:chOff x="7211763" y="1659409"/>
            <a:chExt cx="1548846" cy="2160000"/>
          </a:xfrm>
        </p:grpSpPr>
        <p:pic>
          <p:nvPicPr>
            <p:cNvPr id="65" name="М5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11763" y="1659409"/>
              <a:ext cx="1548846" cy="2160000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0609" y="3454885"/>
              <a:ext cx="360000" cy="36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24" name="Группа 6"/>
          <p:cNvGrpSpPr/>
          <p:nvPr/>
        </p:nvGrpSpPr>
        <p:grpSpPr>
          <a:xfrm>
            <a:off x="1129158" y="3916044"/>
            <a:ext cx="1522557" cy="2160000"/>
            <a:chOff x="1129158" y="3916044"/>
            <a:chExt cx="1522557" cy="2160000"/>
          </a:xfrm>
        </p:grpSpPr>
        <p:pic>
          <p:nvPicPr>
            <p:cNvPr id="55" name="м6"/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9158" y="3916044"/>
              <a:ext cx="1522557" cy="2160000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1715" y="5715036"/>
              <a:ext cx="360000" cy="36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20" name="Группа 2"/>
          <p:cNvGrpSpPr/>
          <p:nvPr/>
        </p:nvGrpSpPr>
        <p:grpSpPr>
          <a:xfrm>
            <a:off x="2144818" y="1659409"/>
            <a:ext cx="1371107" cy="2160000"/>
            <a:chOff x="2144818" y="1659409"/>
            <a:chExt cx="1371107" cy="2160000"/>
          </a:xfrm>
        </p:grpSpPr>
        <p:pic>
          <p:nvPicPr>
            <p:cNvPr id="58" name="М2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00"/>
            <a:stretch/>
          </p:blipFill>
          <p:spPr>
            <a:xfrm>
              <a:off x="2144818" y="1659409"/>
              <a:ext cx="1371107" cy="2160000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3750" y="3454885"/>
              <a:ext cx="360000" cy="360000"/>
            </a:xfrm>
            <a:prstGeom prst="rect">
              <a:avLst/>
            </a:prstGeom>
          </p:spPr>
        </p:pic>
      </p:grpSp>
      <p:grpSp>
        <p:nvGrpSpPr>
          <p:cNvPr id="21" name="Группа 3"/>
          <p:cNvGrpSpPr/>
          <p:nvPr/>
        </p:nvGrpSpPr>
        <p:grpSpPr>
          <a:xfrm>
            <a:off x="3744666" y="1655618"/>
            <a:ext cx="1493734" cy="2160000"/>
            <a:chOff x="3744666" y="1655618"/>
            <a:chExt cx="1493734" cy="2160000"/>
          </a:xfrm>
        </p:grpSpPr>
        <p:pic>
          <p:nvPicPr>
            <p:cNvPr id="60" name="М3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44666" y="1655618"/>
              <a:ext cx="1493734" cy="2160000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2173" y="3454885"/>
              <a:ext cx="360000" cy="36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22" name="Группа 4"/>
          <p:cNvGrpSpPr/>
          <p:nvPr/>
        </p:nvGrpSpPr>
        <p:grpSpPr>
          <a:xfrm>
            <a:off x="5458125" y="1659409"/>
            <a:ext cx="1535069" cy="2160000"/>
            <a:chOff x="5458125" y="1659409"/>
            <a:chExt cx="1535069" cy="2160000"/>
          </a:xfrm>
        </p:grpSpPr>
        <p:pic>
          <p:nvPicPr>
            <p:cNvPr id="64" name="М4"/>
            <p:cNvPicPr>
              <a:picLocks noChangeAspect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58125" y="1659409"/>
              <a:ext cx="1533913" cy="2160000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3194" y="3454885"/>
              <a:ext cx="360000" cy="36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27" name="Группа 9"/>
          <p:cNvGrpSpPr/>
          <p:nvPr/>
        </p:nvGrpSpPr>
        <p:grpSpPr>
          <a:xfrm>
            <a:off x="6279372" y="3916044"/>
            <a:ext cx="1510962" cy="2160000"/>
            <a:chOff x="6279372" y="3916044"/>
            <a:chExt cx="1510962" cy="2160000"/>
          </a:xfrm>
        </p:grpSpPr>
        <p:pic>
          <p:nvPicPr>
            <p:cNvPr id="63" name="М9"/>
            <p:cNvPicPr>
              <a:picLocks noChangeAspect="1"/>
            </p:cNvPicPr>
            <p:nvPr/>
          </p:nvPicPr>
          <p:blipFill rotWithShape="1"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79372" y="3916044"/>
              <a:ext cx="1510962" cy="2160000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0334" y="5715036"/>
              <a:ext cx="360000" cy="36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26" name="Группа 8"/>
          <p:cNvGrpSpPr/>
          <p:nvPr/>
        </p:nvGrpSpPr>
        <p:grpSpPr>
          <a:xfrm>
            <a:off x="4572001" y="3916044"/>
            <a:ext cx="1499738" cy="2160000"/>
            <a:chOff x="4572001" y="3916044"/>
            <a:chExt cx="1499738" cy="2160000"/>
          </a:xfrm>
        </p:grpSpPr>
        <p:pic>
          <p:nvPicPr>
            <p:cNvPr id="62" name="М8"/>
            <p:cNvPicPr>
              <a:picLocks noChangeAspect="1"/>
            </p:cNvPicPr>
            <p:nvPr/>
          </p:nvPicPr>
          <p:blipFill rotWithShape="1"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2001" y="3916044"/>
              <a:ext cx="1499738" cy="2160000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1739" y="5715036"/>
              <a:ext cx="360000" cy="36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25" name="Группа7"/>
          <p:cNvGrpSpPr/>
          <p:nvPr/>
        </p:nvGrpSpPr>
        <p:grpSpPr>
          <a:xfrm>
            <a:off x="2864630" y="3916044"/>
            <a:ext cx="1499738" cy="2160000"/>
            <a:chOff x="2864630" y="3916044"/>
            <a:chExt cx="1499738" cy="2160000"/>
          </a:xfrm>
        </p:grpSpPr>
        <p:pic>
          <p:nvPicPr>
            <p:cNvPr id="61" name="М7"/>
            <p:cNvPicPr>
              <a:picLocks noChangeAspect="1"/>
            </p:cNvPicPr>
            <p:nvPr/>
          </p:nvPicPr>
          <p:blipFill rotWithShape="1"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64630" y="3916044"/>
              <a:ext cx="1499738" cy="2160000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4368" y="5715161"/>
              <a:ext cx="360000" cy="36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19" name="Группа 1"/>
          <p:cNvGrpSpPr/>
          <p:nvPr/>
        </p:nvGrpSpPr>
        <p:grpSpPr>
          <a:xfrm>
            <a:off x="392707" y="1659409"/>
            <a:ext cx="1524607" cy="2160000"/>
            <a:chOff x="392707" y="1659409"/>
            <a:chExt cx="1524607" cy="2160000"/>
          </a:xfrm>
        </p:grpSpPr>
        <p:pic>
          <p:nvPicPr>
            <p:cNvPr id="57" name="М1"/>
            <p:cNvPicPr>
              <a:picLocks noChangeAspect="1"/>
            </p:cNvPicPr>
            <p:nvPr/>
          </p:nvPicPr>
          <p:blipFill rotWithShape="1"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707" y="1659409"/>
              <a:ext cx="1523371" cy="2160000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7314" y="3455618"/>
              <a:ext cx="360000" cy="36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4" grpId="2"/>
      <p:bldP spid="44" grpId="3"/>
      <p:bldP spid="44" grpId="4"/>
      <p:bldP spid="44" grpId="5"/>
      <p:bldP spid="44" grpId="6"/>
      <p:bldP spid="44" grpId="7"/>
      <p:bldP spid="44" grpId="8"/>
      <p:bldP spid="44" grpId="9"/>
      <p:bldP spid="44" grpId="10"/>
      <p:bldP spid="44" grpId="11"/>
      <p:bldP spid="44" grpId="12"/>
      <p:bldP spid="44" grpId="13"/>
      <p:bldP spid="44" grpId="14"/>
      <p:bldP spid="44" grpId="15"/>
      <p:bldP spid="44" grpId="16"/>
      <p:bldP spid="44" grpId="17"/>
      <p:bldP spid="44" grpId="18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000" b="1" cap="all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Работа в качестве классного руководителя</a:t>
            </a:r>
          </a:p>
        </p:txBody>
      </p:sp>
      <p:sp>
        <p:nvSpPr>
          <p:cNvPr id="17" name="ТЕКСТ"/>
          <p:cNvSpPr txBox="1"/>
          <p:nvPr/>
        </p:nvSpPr>
        <p:spPr>
          <a:xfrm>
            <a:off x="449172" y="1399709"/>
            <a:ext cx="8227284" cy="5078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Создаю  условия для развития познавательных интересов, </a:t>
            </a:r>
            <a:r>
              <a:rPr lang="ru-RU" sz="16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расширения</a:t>
            </a:r>
            <a:endParaRPr lang="ru-RU" sz="1600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ea typeface="+mj-ea"/>
              <a:cs typeface="+mj-cs"/>
            </a:endParaRPr>
          </a:p>
          <a:p>
            <a:r>
              <a:rPr lang="ru-RU" sz="16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 </a:t>
            </a:r>
            <a:r>
              <a:rPr lang="ru-RU" sz="16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кругозора учащихся (участие в олимпиадах, конкурсах, смотрах, викторинах</a:t>
            </a:r>
            <a:r>
              <a:rPr lang="ru-RU" sz="16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,</a:t>
            </a:r>
          </a:p>
          <a:p>
            <a:r>
              <a:rPr lang="ru-RU" sz="16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 </a:t>
            </a:r>
            <a:r>
              <a:rPr lang="ru-RU" sz="16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посещение </a:t>
            </a:r>
            <a:r>
              <a:rPr lang="ru-RU" sz="16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кружков, организация </a:t>
            </a:r>
            <a:r>
              <a:rPr lang="ru-RU" sz="16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экскурсий, </a:t>
            </a:r>
            <a:r>
              <a:rPr lang="ru-RU" sz="16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походы на </a:t>
            </a:r>
            <a:r>
              <a:rPr lang="ru-RU" sz="16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выставки и т.д</a:t>
            </a:r>
            <a:r>
              <a:rPr lang="ru-RU" sz="16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.);</a:t>
            </a:r>
          </a:p>
          <a:p>
            <a:endParaRPr lang="ru-RU" sz="1600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способствую </a:t>
            </a:r>
            <a:r>
              <a:rPr lang="ru-RU" sz="16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благоприятному микроклимату в классе, </a:t>
            </a:r>
            <a:r>
              <a:rPr lang="ru-RU" sz="16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формирую </a:t>
            </a:r>
          </a:p>
          <a:p>
            <a:r>
              <a:rPr lang="ru-RU" sz="16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межличностные </a:t>
            </a:r>
            <a:r>
              <a:rPr lang="ru-RU" sz="16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отношения учащихся, </a:t>
            </a:r>
            <a:r>
              <a:rPr lang="ru-RU" sz="16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корректирую </a:t>
            </a:r>
            <a:r>
              <a:rPr lang="ru-RU" sz="16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и </a:t>
            </a:r>
            <a:r>
              <a:rPr lang="ru-RU" sz="16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регулирую </a:t>
            </a:r>
            <a:r>
              <a:rPr lang="ru-RU" sz="16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их</a:t>
            </a:r>
            <a:r>
              <a:rPr lang="ru-RU" sz="16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;</a:t>
            </a:r>
          </a:p>
          <a:p>
            <a:endParaRPr lang="ru-RU" sz="1600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забочусь </a:t>
            </a:r>
            <a:r>
              <a:rPr lang="ru-RU" sz="16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о здоровье учеников, </a:t>
            </a:r>
            <a:r>
              <a:rPr lang="ru-RU" sz="16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вовлекаю </a:t>
            </a:r>
            <a:r>
              <a:rPr lang="ru-RU" sz="16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их в физкультурную, </a:t>
            </a:r>
            <a:r>
              <a:rPr lang="ru-RU" sz="16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спортивную</a:t>
            </a:r>
          </a:p>
          <a:p>
            <a:r>
              <a:rPr lang="ru-RU" sz="16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 </a:t>
            </a:r>
            <a:r>
              <a:rPr lang="ru-RU" sz="16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деятельность</a:t>
            </a:r>
            <a:r>
              <a:rPr lang="ru-RU" sz="16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;</a:t>
            </a:r>
          </a:p>
          <a:p>
            <a:endParaRPr lang="ru-RU" sz="1600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организую и провожу родительские собрания. </a:t>
            </a:r>
            <a:endParaRPr lang="ru-RU" sz="1600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r>
              <a:rPr lang="ru-RU" sz="16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Работаю </a:t>
            </a:r>
            <a:r>
              <a:rPr lang="ru-RU" sz="16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 </a:t>
            </a:r>
            <a:r>
              <a:rPr lang="ru-RU" sz="16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родителями </a:t>
            </a:r>
            <a:r>
              <a:rPr lang="ru-RU" sz="16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индивидуально, </a:t>
            </a:r>
            <a:endParaRPr lang="ru-RU" sz="1600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r>
              <a:rPr lang="ru-RU" sz="16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привлекаю </a:t>
            </a:r>
            <a:r>
              <a:rPr lang="ru-RU" sz="16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родителей к организации </a:t>
            </a:r>
            <a:endParaRPr lang="ru-RU" sz="1600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r>
              <a:rPr lang="ru-RU" sz="16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внеклассной деятельности;</a:t>
            </a:r>
            <a:endParaRPr lang="ru-RU" sz="1600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endParaRPr lang="ru-RU" sz="1600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провожу </a:t>
            </a:r>
            <a:r>
              <a:rPr lang="ru-RU" sz="16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тематические </a:t>
            </a:r>
            <a:endParaRPr lang="ru-RU" sz="1600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ea typeface="+mj-ea"/>
              <a:cs typeface="+mj-cs"/>
            </a:endParaRPr>
          </a:p>
          <a:p>
            <a:r>
              <a:rPr lang="ru-RU" sz="16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классные </a:t>
            </a:r>
            <a:r>
              <a:rPr lang="ru-RU" sz="16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часы, собрания, </a:t>
            </a:r>
          </a:p>
          <a:p>
            <a:r>
              <a:rPr lang="ru-RU" sz="16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j-ea"/>
                <a:cs typeface="+mj-cs"/>
              </a:rPr>
              <a:t>беседы с учащимися</a:t>
            </a:r>
            <a:endParaRPr lang="ru-RU" sz="1600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ea typeface="+mj-ea"/>
              <a:cs typeface="+mj-cs"/>
            </a:endParaRPr>
          </a:p>
          <a:p>
            <a:endParaRPr lang="ru-RU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Calibri" pitchFamily="34" charset="0"/>
            </a:endParaRPr>
          </a:p>
        </p:txBody>
      </p:sp>
      <p:pic>
        <p:nvPicPr>
          <p:cNvPr id="34" name="Б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901" y="1533510"/>
            <a:ext cx="3106076" cy="4320000"/>
          </a:xfrm>
          <a:prstGeom prst="rect">
            <a:avLst/>
          </a:prstGeom>
        </p:spPr>
      </p:pic>
      <p:pic>
        <p:nvPicPr>
          <p:cNvPr id="33" name="Б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901" y="1489615"/>
            <a:ext cx="3061577" cy="4320000"/>
          </a:xfrm>
          <a:prstGeom prst="rect">
            <a:avLst/>
          </a:prstGeom>
        </p:spPr>
      </p:pic>
      <p:pic>
        <p:nvPicPr>
          <p:cNvPr id="22" name="Б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253" y="1523296"/>
            <a:ext cx="3023236" cy="4320000"/>
          </a:xfrm>
          <a:prstGeom prst="rect">
            <a:avLst/>
          </a:prstGeom>
        </p:spPr>
      </p:pic>
      <p:pic>
        <p:nvPicPr>
          <p:cNvPr id="32" name="Б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608" y="1523296"/>
            <a:ext cx="3015431" cy="4320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698260" y="6299162"/>
            <a:ext cx="504000" cy="504000"/>
            <a:chOff x="1057251" y="4651057"/>
            <a:chExt cx="504000" cy="50400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057251" y="4651057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9251" y="4723057"/>
              <a:ext cx="360000" cy="36000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 rot="10800000">
            <a:off x="1294652" y="6309376"/>
            <a:ext cx="504000" cy="504000"/>
            <a:chOff x="1172077" y="6021288"/>
            <a:chExt cx="504000" cy="5040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172077" y="6021288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10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504" y="6031501"/>
              <a:ext cx="483573" cy="483573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101868" y="6299163"/>
            <a:ext cx="504000" cy="504000"/>
            <a:chOff x="1172077" y="6021288"/>
            <a:chExt cx="504000" cy="504000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172077" y="6021288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10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504" y="6031501"/>
              <a:ext cx="483573" cy="483573"/>
            </a:xfrm>
            <a:prstGeom prst="rect">
              <a:avLst/>
            </a:prstGeom>
          </p:spPr>
        </p:pic>
      </p:grpSp>
      <p:grpSp>
        <p:nvGrpSpPr>
          <p:cNvPr id="13" name="3"/>
          <p:cNvGrpSpPr/>
          <p:nvPr/>
        </p:nvGrpSpPr>
        <p:grpSpPr>
          <a:xfrm>
            <a:off x="5571560" y="3587199"/>
            <a:ext cx="1535962" cy="2160000"/>
            <a:chOff x="5571560" y="3587199"/>
            <a:chExt cx="1535962" cy="216000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1560" y="3587199"/>
              <a:ext cx="1530789" cy="2160000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7522" y="3587199"/>
              <a:ext cx="360000" cy="36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11" name="1"/>
          <p:cNvGrpSpPr/>
          <p:nvPr/>
        </p:nvGrpSpPr>
        <p:grpSpPr>
          <a:xfrm>
            <a:off x="4294036" y="4571162"/>
            <a:ext cx="1511618" cy="2160000"/>
            <a:chOff x="4294036" y="4571162"/>
            <a:chExt cx="1511618" cy="21600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4036" y="4571162"/>
              <a:ext cx="1511618" cy="2160000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3090" y="6371162"/>
              <a:ext cx="360000" cy="36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12" name="2"/>
          <p:cNvGrpSpPr/>
          <p:nvPr/>
        </p:nvGrpSpPr>
        <p:grpSpPr>
          <a:xfrm>
            <a:off x="7390467" y="3587199"/>
            <a:ext cx="1507716" cy="2160000"/>
            <a:chOff x="7390467" y="3587199"/>
            <a:chExt cx="1507716" cy="216000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0467" y="3587199"/>
              <a:ext cx="1507716" cy="216000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8183" y="3587199"/>
              <a:ext cx="360000" cy="36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14" name="4"/>
          <p:cNvGrpSpPr/>
          <p:nvPr/>
        </p:nvGrpSpPr>
        <p:grpSpPr>
          <a:xfrm>
            <a:off x="6613948" y="4571162"/>
            <a:ext cx="1553038" cy="2160000"/>
            <a:chOff x="6613948" y="4571162"/>
            <a:chExt cx="1553038" cy="2160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3948" y="4571162"/>
              <a:ext cx="1553038" cy="2160000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1831" y="6371162"/>
              <a:ext cx="360000" cy="36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</p:spTree>
    <p:extLst>
      <p:ext uri="{BB962C8B-B14F-4D97-AF65-F5344CB8AC3E}">
        <p14:creationId xmlns:p14="http://schemas.microsoft.com/office/powerpoint/2010/main" val="3361231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8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7" grpId="0" build="p"/>
      <p:bldP spid="17" grpId="1" build="allAtOnce"/>
      <p:bldP spid="17" grpId="2" build="allAtOnce"/>
      <p:bldP spid="17" grpId="3" build="allAtOnce"/>
      <p:bldP spid="17" grpId="4" build="allAtOnce"/>
      <p:bldP spid="17" grpId="5" build="allAtOnce"/>
      <p:bldP spid="17" grpId="6" build="allAtOnce"/>
      <p:bldP spid="17" grpId="7" build="allAtOnce"/>
      <p:bldP spid="17" grpId="8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830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b="1" cap="all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98260" y="6299162"/>
            <a:ext cx="504000" cy="504000"/>
            <a:chOff x="1057251" y="4651057"/>
            <a:chExt cx="504000" cy="50400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057251" y="4651057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9251" y="4723057"/>
              <a:ext cx="360000" cy="36000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 rot="10800000">
            <a:off x="1294652" y="6309376"/>
            <a:ext cx="504000" cy="504000"/>
            <a:chOff x="1172077" y="6021288"/>
            <a:chExt cx="504000" cy="5040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172077" y="6021288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6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504" y="6031501"/>
              <a:ext cx="483573" cy="483573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101868" y="6299163"/>
            <a:ext cx="504000" cy="504000"/>
            <a:chOff x="1172077" y="6021288"/>
            <a:chExt cx="504000" cy="504000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172077" y="6021288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6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504" y="6031501"/>
              <a:ext cx="483573" cy="4835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9304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85010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Содержание</a:t>
            </a:r>
            <a:endParaRPr lang="ru-RU" b="1" cap="all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412808" y="1729037"/>
            <a:ext cx="3997944" cy="504056"/>
          </a:xfrm>
          <a:prstGeom prst="roundRect">
            <a:avLst/>
          </a:prstGeom>
          <a:solidFill>
            <a:srgbClr val="072C7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ОБЩИЕ СВЕДЕНИЯ</a:t>
            </a:r>
            <a:endParaRPr lang="ru-RU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Скругленный прямоугольник 15">
            <a:hlinkClick r:id="rId5" action="ppaction://hlinksldjump"/>
          </p:cNvPr>
          <p:cNvSpPr/>
          <p:nvPr/>
        </p:nvSpPr>
        <p:spPr>
          <a:xfrm>
            <a:off x="412355" y="2371253"/>
            <a:ext cx="3997944" cy="504056"/>
          </a:xfrm>
          <a:prstGeom prst="roundRect">
            <a:avLst/>
          </a:prstGeom>
          <a:solidFill>
            <a:srgbClr val="072C7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ПОВЫШЕНИЕ КВАЛИФИКАЦИИ</a:t>
            </a:r>
            <a:endParaRPr lang="ru-RU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Скругленный прямоугольник 18">
            <a:hlinkClick r:id="rId6" action="ppaction://hlinksldjump"/>
          </p:cNvPr>
          <p:cNvSpPr/>
          <p:nvPr/>
        </p:nvSpPr>
        <p:spPr>
          <a:xfrm>
            <a:off x="409513" y="3013469"/>
            <a:ext cx="3997944" cy="504056"/>
          </a:xfrm>
          <a:prstGeom prst="roundRect">
            <a:avLst/>
          </a:prstGeom>
          <a:solidFill>
            <a:srgbClr val="072C7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БЛАГОДАРСТВЕННЫЕ ПИСЬМА, ПОЧЕТНЫЕ ГРАМОТЫ И ДИПЛОМЫ</a:t>
            </a:r>
            <a:endParaRPr lang="ru-RU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Скругленный прямоугольник 21">
            <a:hlinkClick r:id="rId7" action="ppaction://hlinksldjump"/>
          </p:cNvPr>
          <p:cNvSpPr/>
          <p:nvPr/>
        </p:nvSpPr>
        <p:spPr>
          <a:xfrm>
            <a:off x="409958" y="3650880"/>
            <a:ext cx="3997944" cy="504056"/>
          </a:xfrm>
          <a:prstGeom prst="roundRect">
            <a:avLst/>
          </a:prstGeom>
          <a:solidFill>
            <a:srgbClr val="072C7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НАГРАДЫ</a:t>
            </a:r>
            <a:endParaRPr lang="ru-RU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Скругленный прямоугольник 24">
            <a:hlinkClick r:id="rId8" action="ppaction://hlinksldjump"/>
          </p:cNvPr>
          <p:cNvSpPr/>
          <p:nvPr/>
        </p:nvSpPr>
        <p:spPr>
          <a:xfrm>
            <a:off x="415803" y="4293096"/>
            <a:ext cx="3997944" cy="504056"/>
          </a:xfrm>
          <a:prstGeom prst="roundRect">
            <a:avLst/>
          </a:prstGeom>
          <a:solidFill>
            <a:srgbClr val="072C7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ПУБЛИКАЦИИ</a:t>
            </a:r>
            <a:endParaRPr lang="ru-RU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Скругленный прямоугольник 27">
            <a:hlinkClick r:id="rId9" action="ppaction://hlinksldjump"/>
          </p:cNvPr>
          <p:cNvSpPr/>
          <p:nvPr/>
        </p:nvSpPr>
        <p:spPr>
          <a:xfrm>
            <a:off x="4663689" y="2093996"/>
            <a:ext cx="3997944" cy="504056"/>
          </a:xfrm>
          <a:prstGeom prst="roundRect">
            <a:avLst/>
          </a:prstGeom>
          <a:solidFill>
            <a:srgbClr val="072C7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РЕЗУЛЬТАТЫ ПЕДАГОГИЧЕСКОЙ ДЕЯТЕЛЬНОСТИ</a:t>
            </a:r>
            <a:endParaRPr lang="ru-RU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Скругленный прямоугольник 30">
            <a:hlinkClick r:id="rId10" action="ppaction://hlinksldjump"/>
          </p:cNvPr>
          <p:cNvSpPr/>
          <p:nvPr/>
        </p:nvSpPr>
        <p:spPr>
          <a:xfrm>
            <a:off x="4648009" y="2720560"/>
            <a:ext cx="3997944" cy="504056"/>
          </a:xfrm>
          <a:prstGeom prst="roundRect">
            <a:avLst/>
          </a:prstGeom>
          <a:solidFill>
            <a:srgbClr val="072C7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ОБОБЩЕНИЕ ОПЫТА</a:t>
            </a:r>
            <a:endParaRPr lang="ru-RU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Скругленный прямоугольник 33">
            <a:hlinkClick r:id="rId11" action="ppaction://hlinksldjump"/>
          </p:cNvPr>
          <p:cNvSpPr/>
          <p:nvPr/>
        </p:nvSpPr>
        <p:spPr>
          <a:xfrm>
            <a:off x="4647556" y="3362776"/>
            <a:ext cx="3997944" cy="504056"/>
          </a:xfrm>
          <a:prstGeom prst="roundRect">
            <a:avLst/>
          </a:prstGeom>
          <a:solidFill>
            <a:srgbClr val="072C7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ВНЕУРОЧНАЯ ДЕЯТЕЛЬНОСТЬ </a:t>
            </a:r>
          </a:p>
        </p:txBody>
      </p:sp>
      <p:sp>
        <p:nvSpPr>
          <p:cNvPr id="37" name="Скругленный прямоугольник 36">
            <a:hlinkClick r:id="rId12" action="ppaction://hlinksldjump"/>
          </p:cNvPr>
          <p:cNvSpPr/>
          <p:nvPr/>
        </p:nvSpPr>
        <p:spPr>
          <a:xfrm>
            <a:off x="4644714" y="4004992"/>
            <a:ext cx="3997944" cy="504056"/>
          </a:xfrm>
          <a:prstGeom prst="roundRect">
            <a:avLst/>
          </a:prstGeom>
          <a:solidFill>
            <a:srgbClr val="072C7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РАБОТА В КАЧЕСТВЕ КЛАССНОГО РУКОВОДИТЕЛЯ</a:t>
            </a:r>
            <a:endParaRPr lang="ru-RU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698260" y="6299162"/>
            <a:ext cx="504000" cy="504000"/>
            <a:chOff x="1057251" y="4651057"/>
            <a:chExt cx="504000" cy="504000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1057251" y="4651057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9251" y="4723057"/>
              <a:ext cx="360000" cy="360000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 rot="10800000">
            <a:off x="1294652" y="6309376"/>
            <a:ext cx="504000" cy="504000"/>
            <a:chOff x="1172077" y="6021288"/>
            <a:chExt cx="504000" cy="504000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1172077" y="6021288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15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504" y="6031501"/>
              <a:ext cx="483573" cy="48357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101868" y="6299163"/>
            <a:ext cx="504000" cy="504000"/>
            <a:chOff x="1172077" y="6021288"/>
            <a:chExt cx="504000" cy="50400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1172077" y="6021288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15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504" y="6031501"/>
              <a:ext cx="483573" cy="4835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603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0596" y="1196752"/>
            <a:ext cx="5483892" cy="36317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Ярмак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Людмила Юрьевна – 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учитель</a:t>
            </a:r>
          </a:p>
          <a:p>
            <a:pPr>
              <a:spcBef>
                <a:spcPts val="0"/>
              </a:spcBef>
            </a:pP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физической культуры</a:t>
            </a:r>
          </a:p>
          <a:p>
            <a:pPr>
              <a:spcBef>
                <a:spcPts val="1200"/>
              </a:spcBef>
            </a:pP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Образование - 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среднее специальное.</a:t>
            </a:r>
            <a:r>
              <a:rPr lang="ru-RU" sz="20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endParaRPr lang="ru-RU" sz="2000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Окончила Спасское  </a:t>
            </a:r>
            <a:r>
              <a:rPr lang="ru-RU" sz="20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педагогическое  </a:t>
            </a:r>
            <a:endParaRPr lang="ru-RU" sz="2000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училище в </a:t>
            </a:r>
            <a:r>
              <a:rPr lang="ru-RU" sz="20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1986 году, 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по специальности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«</a:t>
            </a:r>
            <a:r>
              <a:rPr lang="ru-RU" sz="20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Физическая 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культура»</a:t>
            </a:r>
          </a:p>
          <a:p>
            <a:pPr>
              <a:spcBef>
                <a:spcPts val="0"/>
              </a:spcBef>
            </a:pP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квалификация </a:t>
            </a:r>
            <a:r>
              <a:rPr lang="ru-RU" sz="20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учитель 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физической</a:t>
            </a:r>
          </a:p>
          <a:p>
            <a:pPr>
              <a:spcBef>
                <a:spcPts val="0"/>
              </a:spcBef>
            </a:pP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культуры</a:t>
            </a:r>
            <a:endParaRPr lang="ru-RU" sz="2000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>
              <a:spcBef>
                <a:spcPts val="1200"/>
              </a:spcBef>
            </a:pP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Квалификационная категория - 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высшая</a:t>
            </a:r>
          </a:p>
          <a:p>
            <a:pPr>
              <a:spcBef>
                <a:spcPts val="0"/>
              </a:spcBef>
            </a:pPr>
            <a:endParaRPr lang="ru-RU" sz="2000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1026" name="диплом" descr="C:\Users\User\Desktop\САМОПРЕЗЕНТАЦИЯ\МОИ ГРАМОТЫ\диплом об образовании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632450" cy="3713162"/>
          </a:xfrm>
          <a:prstGeom prst="rect">
            <a:avLst/>
          </a:prstGeom>
          <a:ln w="190500" cap="sq">
            <a:solidFill>
              <a:schemeClr val="tx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фото" descr="C:\Users\User\Desktop\САМОПРЕЗЕНТАЦИЯ\ЛЮДА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8258" y="1124744"/>
            <a:ext cx="2480340" cy="341997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206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45233" y="4686452"/>
            <a:ext cx="4402831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Стаж работы: 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общий - </a:t>
            </a:r>
            <a:r>
              <a:rPr lang="ru-RU" sz="20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30 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лет;</a:t>
            </a:r>
            <a:endParaRPr lang="ru-RU" sz="2000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>
              <a:spcBef>
                <a:spcPts val="0"/>
              </a:spcBef>
            </a:pP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педагогической </a:t>
            </a:r>
            <a:r>
              <a:rPr lang="ru-RU" sz="20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работы 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ru-RU" sz="20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- 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30 лет;</a:t>
            </a:r>
            <a:endParaRPr lang="ru-RU" sz="2000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>
              <a:spcBef>
                <a:spcPts val="0"/>
              </a:spcBef>
            </a:pP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в </a:t>
            </a:r>
            <a:r>
              <a:rPr lang="ru-RU" sz="20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данной должности -  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30 лет; </a:t>
            </a:r>
          </a:p>
          <a:p>
            <a:pPr>
              <a:spcBef>
                <a:spcPts val="0"/>
              </a:spcBef>
            </a:pP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в </a:t>
            </a:r>
            <a:r>
              <a:rPr lang="ru-RU" sz="20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данном 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учреждении - 30 лет</a:t>
            </a:r>
            <a:r>
              <a:rPr lang="ru-RU" sz="20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.</a:t>
            </a:r>
            <a:endParaRPr lang="ru-RU" sz="2000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98260" y="6299162"/>
            <a:ext cx="504000" cy="504000"/>
            <a:chOff x="1057251" y="4651057"/>
            <a:chExt cx="504000" cy="504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057251" y="4651057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9251" y="4723057"/>
              <a:ext cx="360000" cy="360000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 rot="10800000">
            <a:off x="1294652" y="6309376"/>
            <a:ext cx="504000" cy="504000"/>
            <a:chOff x="1172077" y="6021288"/>
            <a:chExt cx="504000" cy="5040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172077" y="6021288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9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504" y="6031501"/>
              <a:ext cx="483573" cy="483573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101868" y="6299163"/>
            <a:ext cx="504000" cy="504000"/>
            <a:chOff x="1172077" y="6021288"/>
            <a:chExt cx="504000" cy="50400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172077" y="6021288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9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504" y="6031501"/>
              <a:ext cx="483573" cy="483573"/>
            </a:xfrm>
            <a:prstGeom prst="rect">
              <a:avLst/>
            </a:prstGeom>
          </p:spPr>
        </p:pic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609601" y="188640"/>
            <a:ext cx="8229600" cy="85010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Общие сведения</a:t>
            </a:r>
            <a:endParaRPr lang="ru-RU" b="1" cap="all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436097" y="4537514"/>
            <a:ext cx="2532021" cy="1735393"/>
            <a:chOff x="5436097" y="4537514"/>
            <a:chExt cx="2532021" cy="1735393"/>
          </a:xfrm>
        </p:grpSpPr>
        <p:pic>
          <p:nvPicPr>
            <p:cNvPr id="1028" name="корочка" descr="C:\Users\User\Desktop\САМОПРЕЗЕНТАЦИЯ\МОИ ГРАМОТЫ\sssr-sred-prof-1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7" y="4537514"/>
              <a:ext cx="2520280" cy="173539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8118" y="5912907"/>
              <a:ext cx="360000" cy="36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</p:spTree>
    <p:extLst>
      <p:ext uri="{BB962C8B-B14F-4D97-AF65-F5344CB8AC3E}">
        <p14:creationId xmlns:p14="http://schemas.microsoft.com/office/powerpoint/2010/main" val="3067665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build="allAtOnce"/>
      <p:bldP spid="2" grpId="2" build="allAtOnce"/>
      <p:bldP spid="15" grpId="0" uiExpand="1" build="p"/>
      <p:bldP spid="15" grpId="1" build="allAtOnce"/>
      <p:bldP spid="15" grpId="2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/>
          <p:cNvSpPr txBox="1"/>
          <p:nvPr/>
        </p:nvSpPr>
        <p:spPr>
          <a:xfrm>
            <a:off x="281245" y="1124744"/>
            <a:ext cx="7813609" cy="6155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17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2002 г. - </a:t>
            </a:r>
            <a:r>
              <a:rPr lang="ru-RU" sz="17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в ПИППКРО по  теме: « Влияние углубленного изучения</a:t>
            </a:r>
          </a:p>
          <a:p>
            <a:r>
              <a:rPr lang="ru-RU" sz="17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     физической культуры на развитие личности»</a:t>
            </a:r>
          </a:p>
        </p:txBody>
      </p:sp>
      <p:sp>
        <p:nvSpPr>
          <p:cNvPr id="10" name="2"/>
          <p:cNvSpPr txBox="1"/>
          <p:nvPr/>
        </p:nvSpPr>
        <p:spPr>
          <a:xfrm>
            <a:off x="274623" y="1818437"/>
            <a:ext cx="7819674" cy="8771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17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2007 г. - </a:t>
            </a:r>
            <a:r>
              <a:rPr lang="ru-RU" sz="17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в </a:t>
            </a:r>
            <a:r>
              <a:rPr lang="ru-RU" sz="17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ПИППКРО </a:t>
            </a:r>
            <a:r>
              <a:rPr lang="ru-RU" sz="17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по  теме: « Формирование </a:t>
            </a:r>
            <a:r>
              <a:rPr lang="ru-RU" sz="17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профессионально-</a:t>
            </a:r>
          </a:p>
          <a:p>
            <a:r>
              <a:rPr lang="ru-RU" sz="17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      педагогических навыков  </a:t>
            </a:r>
            <a:r>
              <a:rPr lang="ru-RU" sz="17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специалистов по физической культуре</a:t>
            </a:r>
            <a:r>
              <a:rPr lang="ru-RU" sz="17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,</a:t>
            </a:r>
          </a:p>
          <a:p>
            <a:r>
              <a:rPr lang="ru-RU" sz="17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     </a:t>
            </a:r>
            <a:r>
              <a:rPr lang="ru-RU" sz="17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спорту и ОБЖ</a:t>
            </a:r>
            <a:r>
              <a:rPr lang="ru-RU" sz="17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»</a:t>
            </a:r>
          </a:p>
        </p:txBody>
      </p:sp>
      <p:sp>
        <p:nvSpPr>
          <p:cNvPr id="11" name="3"/>
          <p:cNvSpPr txBox="1"/>
          <p:nvPr/>
        </p:nvSpPr>
        <p:spPr>
          <a:xfrm>
            <a:off x="311892" y="2695600"/>
            <a:ext cx="7819674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17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2013 г. – </a:t>
            </a:r>
            <a:r>
              <a:rPr lang="ru-RU" sz="17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в ГОАУ ДПО ПК ИРО по теме: «Концептуальные и нормативно-</a:t>
            </a:r>
          </a:p>
          <a:p>
            <a:r>
              <a:rPr lang="ru-RU" sz="17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     правовые основы педагогической профессиональной </a:t>
            </a:r>
          </a:p>
          <a:p>
            <a:r>
              <a:rPr lang="ru-RU" sz="17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     деятельности», «Психолого-педагогические и технологические</a:t>
            </a:r>
          </a:p>
          <a:p>
            <a:r>
              <a:rPr lang="ru-RU" sz="17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     основы  профессиональной деятельности работников </a:t>
            </a:r>
          </a:p>
          <a:p>
            <a:r>
              <a:rPr lang="ru-RU" sz="17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     образования», «</a:t>
            </a:r>
            <a:r>
              <a:rPr lang="ru-RU" sz="17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Частно</a:t>
            </a:r>
            <a:r>
              <a:rPr lang="ru-RU" sz="17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-методические аспекты профессиональной</a:t>
            </a:r>
          </a:p>
          <a:p>
            <a:r>
              <a:rPr lang="ru-RU" sz="17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     педагогической деятельности»</a:t>
            </a:r>
          </a:p>
        </p:txBody>
      </p:sp>
      <p:sp>
        <p:nvSpPr>
          <p:cNvPr id="12" name="4"/>
          <p:cNvSpPr txBox="1"/>
          <p:nvPr/>
        </p:nvSpPr>
        <p:spPr>
          <a:xfrm>
            <a:off x="311766" y="4373740"/>
            <a:ext cx="7819674" cy="8771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17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2015 г. – </a:t>
            </a:r>
            <a:r>
              <a:rPr lang="ru-RU" sz="17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в ГОАУ ДПО ПК ИРО по теме: « Портфолио в системе оценки</a:t>
            </a:r>
          </a:p>
          <a:p>
            <a:r>
              <a:rPr lang="ru-RU" sz="17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     образовательных результатов учащихся по предмету «Физическая</a:t>
            </a:r>
          </a:p>
          <a:p>
            <a:r>
              <a:rPr lang="ru-RU" sz="17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     культура». ГТО как составляющая портфолио учащихся»</a:t>
            </a:r>
          </a:p>
        </p:txBody>
      </p:sp>
      <p:sp>
        <p:nvSpPr>
          <p:cNvPr id="13" name="5"/>
          <p:cNvSpPr txBox="1"/>
          <p:nvPr/>
        </p:nvSpPr>
        <p:spPr>
          <a:xfrm>
            <a:off x="281245" y="5297703"/>
            <a:ext cx="7819674" cy="8771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17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2015 г. </a:t>
            </a:r>
            <a:r>
              <a:rPr lang="ru-RU" sz="17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– в ДВФУ по теме: «Актуальные вопросы внедрения</a:t>
            </a:r>
          </a:p>
          <a:p>
            <a:r>
              <a:rPr lang="ru-RU" sz="17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      федерального государственного образовательного стандарта </a:t>
            </a:r>
          </a:p>
          <a:p>
            <a:r>
              <a:rPr lang="ru-RU" sz="17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     основного общего образования в современной школе» </a:t>
            </a:r>
            <a:endParaRPr lang="ru-RU" sz="1700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2002" descr="C:\Users\User\Desktop\САМОПРЕЗЕНТАЦИЯ\МОИ ГРАМОТЫ\ПОВЫШЕНИЕ КВАЛИФИКАЦИИ 2002_1 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8535" y="1731884"/>
            <a:ext cx="5400600" cy="384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2007" descr="C:\Users\User\Desktop\САМОПРЕЗЕНТАЦИЯ\МОИ ГРАМОТЫ\ПОВЫШЕНИЕ КВАЛИФИКАЦИИ 2007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9686" y="1731884"/>
            <a:ext cx="5468184" cy="384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2013" descr="C:\Users\User\Desktop\САМОПРЕЗЕНТАЦИЯ\МОИ ГРАМОТЫ\ПОВЫШЕНИЕ КВАЛИФИКАЦИИ 2013 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8535" y="1731884"/>
            <a:ext cx="5400600" cy="390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2015 1" descr="C:\Users\User\Desktop\САМОПРЕЗЕНТАЦИЯ\МОИ ГРАМОТЫ\ПОВЫШЕНИЕ КВАЛИФИКАЦИИ 2015 (2)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7352" y="1740297"/>
            <a:ext cx="5448442" cy="383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2015 2" descr="C:\Users\User\Desktop\САМОПРЕЗЕНТАЦИЯ\МОИ ГРАМОТЫ\ПОВЫШЕНИЕ КВАЛИФИКАЦИИ 2015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221" y="1740297"/>
            <a:ext cx="5431914" cy="381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2002" descr="C:\Users\User\Desktop\САМОПРЕЗЕНТАЦИЯ\МОИ ГРАМОТЫ\magnifying-glass-search-the-document-on-blue-button_153441890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67" b="98000" l="2667" r="96000">
                        <a14:foregroundMark x1="19333" y1="14667" x2="22000" y2="15333"/>
                        <a14:foregroundMark x1="96000" y1="14000" x2="96000" y2="14000"/>
                        <a14:foregroundMark x1="22667" y1="18667" x2="22667" y2="18667"/>
                        <a14:foregroundMark x1="81333" y1="18667" x2="81333" y2="18667"/>
                        <a14:foregroundMark x1="83333" y1="83333" x2="81333" y2="83333"/>
                        <a14:foregroundMark x1="16000" y1="85333" x2="16000" y2="85333"/>
                        <a14:foregroundMark x1="16000" y1="51333" x2="16000" y2="51333"/>
                        <a14:foregroundMark x1="40000" y1="42667" x2="40000" y2="42667"/>
                        <a14:foregroundMark x1="44667" y1="33333" x2="44667" y2="33333"/>
                        <a14:foregroundMark x1="48667" y1="34667" x2="48667" y2="34667"/>
                        <a14:foregroundMark x1="53333" y1="38000" x2="53333" y2="38000"/>
                        <a14:foregroundMark x1="56000" y1="43333" x2="56000" y2="43333"/>
                        <a14:foregroundMark x1="56000" y1="54000" x2="56000" y2="54000"/>
                        <a14:foregroundMark x1="52000" y1="58000" x2="52000" y2="58000"/>
                        <a14:foregroundMark x1="41333" y1="60000" x2="41333" y2="60000"/>
                        <a14:foregroundMark x1="34667" y1="57333" x2="33333" y2="56000"/>
                        <a14:foregroundMark x1="33333" y1="55333" x2="32667" y2="54000"/>
                        <a14:foregroundMark x1="28667" y1="58667" x2="28667" y2="58667"/>
                        <a14:foregroundMark x1="61333" y1="62667" x2="61333" y2="61333"/>
                        <a14:foregroundMark x1="64667" y1="51333" x2="64000" y2="50667"/>
                        <a14:foregroundMark x1="64667" y1="40667" x2="64667" y2="40667"/>
                        <a14:foregroundMark x1="60667" y1="28667" x2="60667" y2="28667"/>
                        <a14:foregroundMark x1="62667" y1="22667" x2="62667" y2="22667"/>
                        <a14:foregroundMark x1="56000" y1="22000" x2="56000" y2="22000"/>
                        <a14:foregroundMark x1="38000" y1="20667" x2="38000" y2="20667"/>
                        <a14:foregroundMark x1="74667" y1="20667" x2="74667" y2="21333"/>
                        <a14:foregroundMark x1="80667" y1="79333" x2="80667" y2="79333"/>
                        <a14:foregroundMark x1="72000" y1="69333" x2="72000" y2="69333"/>
                        <a14:foregroundMark x1="74000" y1="64000" x2="74000" y2="64000"/>
                        <a14:foregroundMark x1="74667" y1="50667" x2="74667" y2="50667"/>
                        <a14:foregroundMark x1="76667" y1="28667" x2="76667" y2="28667"/>
                        <a14:foregroundMark x1="80000" y1="32667" x2="80000" y2="32667"/>
                        <a14:foregroundMark x1="80000" y1="43333" x2="80000" y2="44000"/>
                        <a14:foregroundMark x1="79333" y1="64000" x2="79333" y2="64000"/>
                        <a14:foregroundMark x1="79333" y1="76000" x2="79333" y2="76000"/>
                        <a14:foregroundMark x1="38000" y1="70667" x2="38000" y2="70667"/>
                        <a14:foregroundMark x1="38667" y1="66667" x2="39333" y2="67333"/>
                        <a14:foregroundMark x1="41333" y1="71333" x2="41333" y2="71333"/>
                        <a14:foregroundMark x1="44667" y1="71333" x2="45333" y2="71333"/>
                        <a14:foregroundMark x1="48000" y1="71333" x2="51333" y2="71333"/>
                        <a14:foregroundMark x1="53333" y1="71333" x2="53333" y2="71333"/>
                        <a14:foregroundMark x1="46000" y1="76667" x2="46000" y2="76667"/>
                        <a14:foregroundMark x1="50667" y1="77333" x2="51333" y2="77333"/>
                        <a14:foregroundMark x1="39333" y1="6667" x2="39333" y2="6667"/>
                        <a14:foregroundMark x1="64000" y1="8000" x2="64000" y2="8000"/>
                        <a14:foregroundMark x1="70000" y1="7333" x2="70000" y2="7333"/>
                        <a14:foregroundMark x1="87333" y1="10667" x2="87333" y2="10667"/>
                        <a14:foregroundMark x1="92000" y1="15333" x2="92000" y2="15333"/>
                        <a14:foregroundMark x1="92667" y1="37333" x2="92667" y2="37333"/>
                        <a14:foregroundMark x1="92667" y1="57333" x2="92667" y2="57333"/>
                        <a14:foregroundMark x1="92000" y1="88000" x2="92000" y2="88000"/>
                        <a14:foregroundMark x1="88000" y1="89333" x2="88000" y2="89333"/>
                        <a14:foregroundMark x1="58000" y1="96000" x2="58000" y2="96000"/>
                        <a14:foregroundMark x1="66000" y1="95333" x2="66000" y2="95333"/>
                        <a14:foregroundMark x1="66667" y1="93333" x2="66667" y2="93333"/>
                        <a14:foregroundMark x1="43333" y1="93333" x2="43333" y2="93333"/>
                        <a14:foregroundMark x1="16667" y1="92000" x2="16667" y2="92000"/>
                        <a14:foregroundMark x1="7333" y1="82000" x2="7333" y2="82000"/>
                        <a14:foregroundMark x1="6000" y1="50000" x2="6000" y2="50000"/>
                        <a14:foregroundMark x1="4667" y1="39333" x2="4667" y2="39333"/>
                        <a14:foregroundMark x1="5333" y1="14000" x2="5333" y2="14000"/>
                        <a14:foregroundMark x1="11333" y1="6667" x2="11333" y2="6667"/>
                        <a14:foregroundMark x1="16000" y1="5333" x2="16000" y2="5333"/>
                        <a14:foregroundMark x1="26667" y1="4667" x2="26667" y2="4667"/>
                        <a14:foregroundMark x1="37333" y1="4667" x2="37333" y2="4667"/>
                        <a14:foregroundMark x1="46667" y1="4667" x2="46667" y2="4667"/>
                        <a14:foregroundMark x1="75333" y1="4667" x2="75333" y2="4667"/>
                        <a14:foregroundMark x1="81333" y1="4667" x2="81333" y2="4667"/>
                        <a14:foregroundMark x1="89333" y1="7333" x2="89333" y2="7333"/>
                        <a14:foregroundMark x1="64667" y1="4000" x2="64667" y2="4000"/>
                        <a14:foregroundMark x1="59333" y1="8000" x2="59333" y2="8000"/>
                        <a14:foregroundMark x1="31333" y1="8000" x2="31333" y2="8000"/>
                        <a14:foregroundMark x1="46000" y1="6667" x2="46000" y2="6667"/>
                        <a14:foregroundMark x1="13333" y1="10000" x2="13333" y2="10000"/>
                        <a14:foregroundMark x1="7333" y1="36667" x2="7333" y2="36667"/>
                        <a14:foregroundMark x1="7333" y1="66000" x2="7333" y2="66000"/>
                        <a14:foregroundMark x1="24667" y1="93333" x2="25333" y2="93333"/>
                        <a14:foregroundMark x1="12667" y1="94667" x2="12667" y2="94667"/>
                        <a14:foregroundMark x1="30000" y1="95333" x2="30000" y2="95333"/>
                        <a14:foregroundMark x1="62667" y1="76667" x2="62667" y2="76667"/>
                        <a14:foregroundMark x1="56667" y1="28000" x2="56667" y2="28000"/>
                        <a14:foregroundMark x1="52000" y1="93333" x2="52000" y2="93333"/>
                        <a14:foregroundMark x1="54000" y1="95333" x2="54000" y2="9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9750" y="1193881"/>
            <a:ext cx="546416" cy="546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15 2" descr="C:\Users\User\Desktop\САМОПРЕЗЕНТАЦИЯ\МОИ ГРАМОТЫ\magnifying-glass-search-the-document-on-blue-button_153441890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67" b="98000" l="2667" r="96000">
                        <a14:foregroundMark x1="19333" y1="14667" x2="22000" y2="15333"/>
                        <a14:foregroundMark x1="96000" y1="14000" x2="96000" y2="14000"/>
                        <a14:foregroundMark x1="22667" y1="18667" x2="22667" y2="18667"/>
                        <a14:foregroundMark x1="81333" y1="18667" x2="81333" y2="18667"/>
                        <a14:foregroundMark x1="83333" y1="83333" x2="81333" y2="83333"/>
                        <a14:foregroundMark x1="16000" y1="85333" x2="16000" y2="85333"/>
                        <a14:foregroundMark x1="16000" y1="51333" x2="16000" y2="51333"/>
                        <a14:foregroundMark x1="40000" y1="42667" x2="40000" y2="42667"/>
                        <a14:foregroundMark x1="44667" y1="33333" x2="44667" y2="33333"/>
                        <a14:foregroundMark x1="48667" y1="34667" x2="48667" y2="34667"/>
                        <a14:foregroundMark x1="53333" y1="38000" x2="53333" y2="38000"/>
                        <a14:foregroundMark x1="56000" y1="43333" x2="56000" y2="43333"/>
                        <a14:foregroundMark x1="56000" y1="54000" x2="56000" y2="54000"/>
                        <a14:foregroundMark x1="52000" y1="58000" x2="52000" y2="58000"/>
                        <a14:foregroundMark x1="41333" y1="60000" x2="41333" y2="60000"/>
                        <a14:foregroundMark x1="34667" y1="57333" x2="33333" y2="56000"/>
                        <a14:foregroundMark x1="33333" y1="55333" x2="32667" y2="54000"/>
                        <a14:foregroundMark x1="28667" y1="58667" x2="28667" y2="58667"/>
                        <a14:foregroundMark x1="61333" y1="62667" x2="61333" y2="61333"/>
                        <a14:foregroundMark x1="64667" y1="51333" x2="64000" y2="50667"/>
                        <a14:foregroundMark x1="64667" y1="40667" x2="64667" y2="40667"/>
                        <a14:foregroundMark x1="60667" y1="28667" x2="60667" y2="28667"/>
                        <a14:foregroundMark x1="62667" y1="22667" x2="62667" y2="22667"/>
                        <a14:foregroundMark x1="56000" y1="22000" x2="56000" y2="22000"/>
                        <a14:foregroundMark x1="38000" y1="20667" x2="38000" y2="20667"/>
                        <a14:foregroundMark x1="74667" y1="20667" x2="74667" y2="21333"/>
                        <a14:foregroundMark x1="80667" y1="79333" x2="80667" y2="79333"/>
                        <a14:foregroundMark x1="72000" y1="69333" x2="72000" y2="69333"/>
                        <a14:foregroundMark x1="74000" y1="64000" x2="74000" y2="64000"/>
                        <a14:foregroundMark x1="74667" y1="50667" x2="74667" y2="50667"/>
                        <a14:foregroundMark x1="76667" y1="28667" x2="76667" y2="28667"/>
                        <a14:foregroundMark x1="80000" y1="32667" x2="80000" y2="32667"/>
                        <a14:foregroundMark x1="80000" y1="43333" x2="80000" y2="44000"/>
                        <a14:foregroundMark x1="79333" y1="64000" x2="79333" y2="64000"/>
                        <a14:foregroundMark x1="79333" y1="76000" x2="79333" y2="76000"/>
                        <a14:foregroundMark x1="38000" y1="70667" x2="38000" y2="70667"/>
                        <a14:foregroundMark x1="38667" y1="66667" x2="39333" y2="67333"/>
                        <a14:foregroundMark x1="41333" y1="71333" x2="41333" y2="71333"/>
                        <a14:foregroundMark x1="44667" y1="71333" x2="45333" y2="71333"/>
                        <a14:foregroundMark x1="48000" y1="71333" x2="51333" y2="71333"/>
                        <a14:foregroundMark x1="53333" y1="71333" x2="53333" y2="71333"/>
                        <a14:foregroundMark x1="46000" y1="76667" x2="46000" y2="76667"/>
                        <a14:foregroundMark x1="50667" y1="77333" x2="51333" y2="77333"/>
                        <a14:foregroundMark x1="39333" y1="6667" x2="39333" y2="6667"/>
                        <a14:foregroundMark x1="64000" y1="8000" x2="64000" y2="8000"/>
                        <a14:foregroundMark x1="70000" y1="7333" x2="70000" y2="7333"/>
                        <a14:foregroundMark x1="87333" y1="10667" x2="87333" y2="10667"/>
                        <a14:foregroundMark x1="92000" y1="15333" x2="92000" y2="15333"/>
                        <a14:foregroundMark x1="92667" y1="37333" x2="92667" y2="37333"/>
                        <a14:foregroundMark x1="92667" y1="57333" x2="92667" y2="57333"/>
                        <a14:foregroundMark x1="92000" y1="88000" x2="92000" y2="88000"/>
                        <a14:foregroundMark x1="88000" y1="89333" x2="88000" y2="89333"/>
                        <a14:foregroundMark x1="58000" y1="96000" x2="58000" y2="96000"/>
                        <a14:foregroundMark x1="66000" y1="95333" x2="66000" y2="95333"/>
                        <a14:foregroundMark x1="66667" y1="93333" x2="66667" y2="93333"/>
                        <a14:foregroundMark x1="43333" y1="93333" x2="43333" y2="93333"/>
                        <a14:foregroundMark x1="16667" y1="92000" x2="16667" y2="92000"/>
                        <a14:foregroundMark x1="7333" y1="82000" x2="7333" y2="82000"/>
                        <a14:foregroundMark x1="6000" y1="50000" x2="6000" y2="50000"/>
                        <a14:foregroundMark x1="4667" y1="39333" x2="4667" y2="39333"/>
                        <a14:foregroundMark x1="5333" y1="14000" x2="5333" y2="14000"/>
                        <a14:foregroundMark x1="11333" y1="6667" x2="11333" y2="6667"/>
                        <a14:foregroundMark x1="16000" y1="5333" x2="16000" y2="5333"/>
                        <a14:foregroundMark x1="26667" y1="4667" x2="26667" y2="4667"/>
                        <a14:foregroundMark x1="37333" y1="4667" x2="37333" y2="4667"/>
                        <a14:foregroundMark x1="46667" y1="4667" x2="46667" y2="4667"/>
                        <a14:foregroundMark x1="75333" y1="4667" x2="75333" y2="4667"/>
                        <a14:foregroundMark x1="81333" y1="4667" x2="81333" y2="4667"/>
                        <a14:foregroundMark x1="89333" y1="7333" x2="89333" y2="7333"/>
                        <a14:foregroundMark x1="64667" y1="4000" x2="64667" y2="4000"/>
                        <a14:foregroundMark x1="59333" y1="8000" x2="59333" y2="8000"/>
                        <a14:foregroundMark x1="31333" y1="8000" x2="31333" y2="8000"/>
                        <a14:foregroundMark x1="46000" y1="6667" x2="46000" y2="6667"/>
                        <a14:foregroundMark x1="13333" y1="10000" x2="13333" y2="10000"/>
                        <a14:foregroundMark x1="7333" y1="36667" x2="7333" y2="36667"/>
                        <a14:foregroundMark x1="7333" y1="66000" x2="7333" y2="66000"/>
                        <a14:foregroundMark x1="24667" y1="93333" x2="25333" y2="93333"/>
                        <a14:foregroundMark x1="12667" y1="94667" x2="12667" y2="94667"/>
                        <a14:foregroundMark x1="30000" y1="95333" x2="30000" y2="95333"/>
                        <a14:foregroundMark x1="62667" y1="76667" x2="62667" y2="76667"/>
                        <a14:foregroundMark x1="56667" y1="28000" x2="56667" y2="28000"/>
                        <a14:foregroundMark x1="52000" y1="93333" x2="52000" y2="93333"/>
                        <a14:foregroundMark x1="54000" y1="95333" x2="54000" y2="9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3655" y="5393561"/>
            <a:ext cx="546416" cy="546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007" descr="C:\Users\User\Desktop\САМОПРЕЗЕНТАЦИЯ\МОИ ГРАМОТЫ\magnifying-glass-search-the-document-on-blue-button_153441890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67" b="98000" l="2667" r="96000">
                        <a14:foregroundMark x1="19333" y1="14667" x2="22000" y2="15333"/>
                        <a14:foregroundMark x1="96000" y1="14000" x2="96000" y2="14000"/>
                        <a14:foregroundMark x1="22667" y1="18667" x2="22667" y2="18667"/>
                        <a14:foregroundMark x1="81333" y1="18667" x2="81333" y2="18667"/>
                        <a14:foregroundMark x1="83333" y1="83333" x2="81333" y2="83333"/>
                        <a14:foregroundMark x1="16000" y1="85333" x2="16000" y2="85333"/>
                        <a14:foregroundMark x1="16000" y1="51333" x2="16000" y2="51333"/>
                        <a14:foregroundMark x1="40000" y1="42667" x2="40000" y2="42667"/>
                        <a14:foregroundMark x1="44667" y1="33333" x2="44667" y2="33333"/>
                        <a14:foregroundMark x1="48667" y1="34667" x2="48667" y2="34667"/>
                        <a14:foregroundMark x1="53333" y1="38000" x2="53333" y2="38000"/>
                        <a14:foregroundMark x1="56000" y1="43333" x2="56000" y2="43333"/>
                        <a14:foregroundMark x1="56000" y1="54000" x2="56000" y2="54000"/>
                        <a14:foregroundMark x1="52000" y1="58000" x2="52000" y2="58000"/>
                        <a14:foregroundMark x1="41333" y1="60000" x2="41333" y2="60000"/>
                        <a14:foregroundMark x1="34667" y1="57333" x2="33333" y2="56000"/>
                        <a14:foregroundMark x1="33333" y1="55333" x2="32667" y2="54000"/>
                        <a14:foregroundMark x1="28667" y1="58667" x2="28667" y2="58667"/>
                        <a14:foregroundMark x1="61333" y1="62667" x2="61333" y2="61333"/>
                        <a14:foregroundMark x1="64667" y1="51333" x2="64000" y2="50667"/>
                        <a14:foregroundMark x1="64667" y1="40667" x2="64667" y2="40667"/>
                        <a14:foregroundMark x1="60667" y1="28667" x2="60667" y2="28667"/>
                        <a14:foregroundMark x1="62667" y1="22667" x2="62667" y2="22667"/>
                        <a14:foregroundMark x1="56000" y1="22000" x2="56000" y2="22000"/>
                        <a14:foregroundMark x1="38000" y1="20667" x2="38000" y2="20667"/>
                        <a14:foregroundMark x1="74667" y1="20667" x2="74667" y2="21333"/>
                        <a14:foregroundMark x1="80667" y1="79333" x2="80667" y2="79333"/>
                        <a14:foregroundMark x1="72000" y1="69333" x2="72000" y2="69333"/>
                        <a14:foregroundMark x1="74000" y1="64000" x2="74000" y2="64000"/>
                        <a14:foregroundMark x1="74667" y1="50667" x2="74667" y2="50667"/>
                        <a14:foregroundMark x1="76667" y1="28667" x2="76667" y2="28667"/>
                        <a14:foregroundMark x1="80000" y1="32667" x2="80000" y2="32667"/>
                        <a14:foregroundMark x1="80000" y1="43333" x2="80000" y2="44000"/>
                        <a14:foregroundMark x1="79333" y1="64000" x2="79333" y2="64000"/>
                        <a14:foregroundMark x1="79333" y1="76000" x2="79333" y2="76000"/>
                        <a14:foregroundMark x1="38000" y1="70667" x2="38000" y2="70667"/>
                        <a14:foregroundMark x1="38667" y1="66667" x2="39333" y2="67333"/>
                        <a14:foregroundMark x1="41333" y1="71333" x2="41333" y2="71333"/>
                        <a14:foregroundMark x1="44667" y1="71333" x2="45333" y2="71333"/>
                        <a14:foregroundMark x1="48000" y1="71333" x2="51333" y2="71333"/>
                        <a14:foregroundMark x1="53333" y1="71333" x2="53333" y2="71333"/>
                        <a14:foregroundMark x1="46000" y1="76667" x2="46000" y2="76667"/>
                        <a14:foregroundMark x1="50667" y1="77333" x2="51333" y2="77333"/>
                        <a14:foregroundMark x1="39333" y1="6667" x2="39333" y2="6667"/>
                        <a14:foregroundMark x1="64000" y1="8000" x2="64000" y2="8000"/>
                        <a14:foregroundMark x1="70000" y1="7333" x2="70000" y2="7333"/>
                        <a14:foregroundMark x1="87333" y1="10667" x2="87333" y2="10667"/>
                        <a14:foregroundMark x1="92000" y1="15333" x2="92000" y2="15333"/>
                        <a14:foregroundMark x1="92667" y1="37333" x2="92667" y2="37333"/>
                        <a14:foregroundMark x1="92667" y1="57333" x2="92667" y2="57333"/>
                        <a14:foregroundMark x1="92000" y1="88000" x2="92000" y2="88000"/>
                        <a14:foregroundMark x1="88000" y1="89333" x2="88000" y2="89333"/>
                        <a14:foregroundMark x1="58000" y1="96000" x2="58000" y2="96000"/>
                        <a14:foregroundMark x1="66000" y1="95333" x2="66000" y2="95333"/>
                        <a14:foregroundMark x1="66667" y1="93333" x2="66667" y2="93333"/>
                        <a14:foregroundMark x1="43333" y1="93333" x2="43333" y2="93333"/>
                        <a14:foregroundMark x1="16667" y1="92000" x2="16667" y2="92000"/>
                        <a14:foregroundMark x1="7333" y1="82000" x2="7333" y2="82000"/>
                        <a14:foregroundMark x1="6000" y1="50000" x2="6000" y2="50000"/>
                        <a14:foregroundMark x1="4667" y1="39333" x2="4667" y2="39333"/>
                        <a14:foregroundMark x1="5333" y1="14000" x2="5333" y2="14000"/>
                        <a14:foregroundMark x1="11333" y1="6667" x2="11333" y2="6667"/>
                        <a14:foregroundMark x1="16000" y1="5333" x2="16000" y2="5333"/>
                        <a14:foregroundMark x1="26667" y1="4667" x2="26667" y2="4667"/>
                        <a14:foregroundMark x1="37333" y1="4667" x2="37333" y2="4667"/>
                        <a14:foregroundMark x1="46667" y1="4667" x2="46667" y2="4667"/>
                        <a14:foregroundMark x1="75333" y1="4667" x2="75333" y2="4667"/>
                        <a14:foregroundMark x1="81333" y1="4667" x2="81333" y2="4667"/>
                        <a14:foregroundMark x1="89333" y1="7333" x2="89333" y2="7333"/>
                        <a14:foregroundMark x1="64667" y1="4000" x2="64667" y2="4000"/>
                        <a14:foregroundMark x1="59333" y1="8000" x2="59333" y2="8000"/>
                        <a14:foregroundMark x1="31333" y1="8000" x2="31333" y2="8000"/>
                        <a14:foregroundMark x1="46000" y1="6667" x2="46000" y2="6667"/>
                        <a14:foregroundMark x1="13333" y1="10000" x2="13333" y2="10000"/>
                        <a14:foregroundMark x1="7333" y1="36667" x2="7333" y2="36667"/>
                        <a14:foregroundMark x1="7333" y1="66000" x2="7333" y2="66000"/>
                        <a14:foregroundMark x1="24667" y1="93333" x2="25333" y2="93333"/>
                        <a14:foregroundMark x1="12667" y1="94667" x2="12667" y2="94667"/>
                        <a14:foregroundMark x1="30000" y1="95333" x2="30000" y2="95333"/>
                        <a14:foregroundMark x1="62667" y1="76667" x2="62667" y2="76667"/>
                        <a14:foregroundMark x1="56667" y1="28000" x2="56667" y2="28000"/>
                        <a14:foregroundMark x1="52000" y1="93333" x2="52000" y2="93333"/>
                        <a14:foregroundMark x1="54000" y1="95333" x2="54000" y2="9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9750" y="1818437"/>
            <a:ext cx="546416" cy="546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13" descr="C:\Users\User\Desktop\САМОПРЕЗЕНТАЦИЯ\МОИ ГРАМОТЫ\magnifying-glass-search-the-document-on-blue-button_153441890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67" b="98000" l="2667" r="96000">
                        <a14:foregroundMark x1="19333" y1="14667" x2="22000" y2="15333"/>
                        <a14:foregroundMark x1="96000" y1="14000" x2="96000" y2="14000"/>
                        <a14:foregroundMark x1="22667" y1="18667" x2="22667" y2="18667"/>
                        <a14:foregroundMark x1="81333" y1="18667" x2="81333" y2="18667"/>
                        <a14:foregroundMark x1="83333" y1="83333" x2="81333" y2="83333"/>
                        <a14:foregroundMark x1="16000" y1="85333" x2="16000" y2="85333"/>
                        <a14:foregroundMark x1="16000" y1="51333" x2="16000" y2="51333"/>
                        <a14:foregroundMark x1="40000" y1="42667" x2="40000" y2="42667"/>
                        <a14:foregroundMark x1="44667" y1="33333" x2="44667" y2="33333"/>
                        <a14:foregroundMark x1="48667" y1="34667" x2="48667" y2="34667"/>
                        <a14:foregroundMark x1="53333" y1="38000" x2="53333" y2="38000"/>
                        <a14:foregroundMark x1="56000" y1="43333" x2="56000" y2="43333"/>
                        <a14:foregroundMark x1="56000" y1="54000" x2="56000" y2="54000"/>
                        <a14:foregroundMark x1="52000" y1="58000" x2="52000" y2="58000"/>
                        <a14:foregroundMark x1="41333" y1="60000" x2="41333" y2="60000"/>
                        <a14:foregroundMark x1="34667" y1="57333" x2="33333" y2="56000"/>
                        <a14:foregroundMark x1="33333" y1="55333" x2="32667" y2="54000"/>
                        <a14:foregroundMark x1="28667" y1="58667" x2="28667" y2="58667"/>
                        <a14:foregroundMark x1="61333" y1="62667" x2="61333" y2="61333"/>
                        <a14:foregroundMark x1="64667" y1="51333" x2="64000" y2="50667"/>
                        <a14:foregroundMark x1="64667" y1="40667" x2="64667" y2="40667"/>
                        <a14:foregroundMark x1="60667" y1="28667" x2="60667" y2="28667"/>
                        <a14:foregroundMark x1="62667" y1="22667" x2="62667" y2="22667"/>
                        <a14:foregroundMark x1="56000" y1="22000" x2="56000" y2="22000"/>
                        <a14:foregroundMark x1="38000" y1="20667" x2="38000" y2="20667"/>
                        <a14:foregroundMark x1="74667" y1="20667" x2="74667" y2="21333"/>
                        <a14:foregroundMark x1="80667" y1="79333" x2="80667" y2="79333"/>
                        <a14:foregroundMark x1="72000" y1="69333" x2="72000" y2="69333"/>
                        <a14:foregroundMark x1="74000" y1="64000" x2="74000" y2="64000"/>
                        <a14:foregroundMark x1="74667" y1="50667" x2="74667" y2="50667"/>
                        <a14:foregroundMark x1="76667" y1="28667" x2="76667" y2="28667"/>
                        <a14:foregroundMark x1="80000" y1="32667" x2="80000" y2="32667"/>
                        <a14:foregroundMark x1="80000" y1="43333" x2="80000" y2="44000"/>
                        <a14:foregroundMark x1="79333" y1="64000" x2="79333" y2="64000"/>
                        <a14:foregroundMark x1="79333" y1="76000" x2="79333" y2="76000"/>
                        <a14:foregroundMark x1="38000" y1="70667" x2="38000" y2="70667"/>
                        <a14:foregroundMark x1="38667" y1="66667" x2="39333" y2="67333"/>
                        <a14:foregroundMark x1="41333" y1="71333" x2="41333" y2="71333"/>
                        <a14:foregroundMark x1="44667" y1="71333" x2="45333" y2="71333"/>
                        <a14:foregroundMark x1="48000" y1="71333" x2="51333" y2="71333"/>
                        <a14:foregroundMark x1="53333" y1="71333" x2="53333" y2="71333"/>
                        <a14:foregroundMark x1="46000" y1="76667" x2="46000" y2="76667"/>
                        <a14:foregroundMark x1="50667" y1="77333" x2="51333" y2="77333"/>
                        <a14:foregroundMark x1="39333" y1="6667" x2="39333" y2="6667"/>
                        <a14:foregroundMark x1="64000" y1="8000" x2="64000" y2="8000"/>
                        <a14:foregroundMark x1="70000" y1="7333" x2="70000" y2="7333"/>
                        <a14:foregroundMark x1="87333" y1="10667" x2="87333" y2="10667"/>
                        <a14:foregroundMark x1="92000" y1="15333" x2="92000" y2="15333"/>
                        <a14:foregroundMark x1="92667" y1="37333" x2="92667" y2="37333"/>
                        <a14:foregroundMark x1="92667" y1="57333" x2="92667" y2="57333"/>
                        <a14:foregroundMark x1="92000" y1="88000" x2="92000" y2="88000"/>
                        <a14:foregroundMark x1="88000" y1="89333" x2="88000" y2="89333"/>
                        <a14:foregroundMark x1="58000" y1="96000" x2="58000" y2="96000"/>
                        <a14:foregroundMark x1="66000" y1="95333" x2="66000" y2="95333"/>
                        <a14:foregroundMark x1="66667" y1="93333" x2="66667" y2="93333"/>
                        <a14:foregroundMark x1="43333" y1="93333" x2="43333" y2="93333"/>
                        <a14:foregroundMark x1="16667" y1="92000" x2="16667" y2="92000"/>
                        <a14:foregroundMark x1="7333" y1="82000" x2="7333" y2="82000"/>
                        <a14:foregroundMark x1="6000" y1="50000" x2="6000" y2="50000"/>
                        <a14:foregroundMark x1="4667" y1="39333" x2="4667" y2="39333"/>
                        <a14:foregroundMark x1="5333" y1="14000" x2="5333" y2="14000"/>
                        <a14:foregroundMark x1="11333" y1="6667" x2="11333" y2="6667"/>
                        <a14:foregroundMark x1="16000" y1="5333" x2="16000" y2="5333"/>
                        <a14:foregroundMark x1="26667" y1="4667" x2="26667" y2="4667"/>
                        <a14:foregroundMark x1="37333" y1="4667" x2="37333" y2="4667"/>
                        <a14:foregroundMark x1="46667" y1="4667" x2="46667" y2="4667"/>
                        <a14:foregroundMark x1="75333" y1="4667" x2="75333" y2="4667"/>
                        <a14:foregroundMark x1="81333" y1="4667" x2="81333" y2="4667"/>
                        <a14:foregroundMark x1="89333" y1="7333" x2="89333" y2="7333"/>
                        <a14:foregroundMark x1="64667" y1="4000" x2="64667" y2="4000"/>
                        <a14:foregroundMark x1="59333" y1="8000" x2="59333" y2="8000"/>
                        <a14:foregroundMark x1="31333" y1="8000" x2="31333" y2="8000"/>
                        <a14:foregroundMark x1="46000" y1="6667" x2="46000" y2="6667"/>
                        <a14:foregroundMark x1="13333" y1="10000" x2="13333" y2="10000"/>
                        <a14:foregroundMark x1="7333" y1="36667" x2="7333" y2="36667"/>
                        <a14:foregroundMark x1="7333" y1="66000" x2="7333" y2="66000"/>
                        <a14:foregroundMark x1="24667" y1="93333" x2="25333" y2="93333"/>
                        <a14:foregroundMark x1="12667" y1="94667" x2="12667" y2="94667"/>
                        <a14:foregroundMark x1="30000" y1="95333" x2="30000" y2="95333"/>
                        <a14:foregroundMark x1="62667" y1="76667" x2="62667" y2="76667"/>
                        <a14:foregroundMark x1="56667" y1="28000" x2="56667" y2="28000"/>
                        <a14:foregroundMark x1="52000" y1="93333" x2="52000" y2="93333"/>
                        <a14:foregroundMark x1="54000" y1="95333" x2="54000" y2="9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9750" y="2751329"/>
            <a:ext cx="546416" cy="546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015 1" descr="C:\Users\User\Desktop\САМОПРЕЗЕНТАЦИЯ\МОИ ГРАМОТЫ\magnifying-glass-search-the-document-on-blue-button_153441890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67" b="98000" l="2667" r="96000">
                        <a14:foregroundMark x1="19333" y1="14667" x2="22000" y2="15333"/>
                        <a14:foregroundMark x1="96000" y1="14000" x2="96000" y2="14000"/>
                        <a14:foregroundMark x1="22667" y1="18667" x2="22667" y2="18667"/>
                        <a14:foregroundMark x1="81333" y1="18667" x2="81333" y2="18667"/>
                        <a14:foregroundMark x1="83333" y1="83333" x2="81333" y2="83333"/>
                        <a14:foregroundMark x1="16000" y1="85333" x2="16000" y2="85333"/>
                        <a14:foregroundMark x1="16000" y1="51333" x2="16000" y2="51333"/>
                        <a14:foregroundMark x1="40000" y1="42667" x2="40000" y2="42667"/>
                        <a14:foregroundMark x1="44667" y1="33333" x2="44667" y2="33333"/>
                        <a14:foregroundMark x1="48667" y1="34667" x2="48667" y2="34667"/>
                        <a14:foregroundMark x1="53333" y1="38000" x2="53333" y2="38000"/>
                        <a14:foregroundMark x1="56000" y1="43333" x2="56000" y2="43333"/>
                        <a14:foregroundMark x1="56000" y1="54000" x2="56000" y2="54000"/>
                        <a14:foregroundMark x1="52000" y1="58000" x2="52000" y2="58000"/>
                        <a14:foregroundMark x1="41333" y1="60000" x2="41333" y2="60000"/>
                        <a14:foregroundMark x1="34667" y1="57333" x2="33333" y2="56000"/>
                        <a14:foregroundMark x1="33333" y1="55333" x2="32667" y2="54000"/>
                        <a14:foregroundMark x1="28667" y1="58667" x2="28667" y2="58667"/>
                        <a14:foregroundMark x1="61333" y1="62667" x2="61333" y2="61333"/>
                        <a14:foregroundMark x1="64667" y1="51333" x2="64000" y2="50667"/>
                        <a14:foregroundMark x1="64667" y1="40667" x2="64667" y2="40667"/>
                        <a14:foregroundMark x1="60667" y1="28667" x2="60667" y2="28667"/>
                        <a14:foregroundMark x1="62667" y1="22667" x2="62667" y2="22667"/>
                        <a14:foregroundMark x1="56000" y1="22000" x2="56000" y2="22000"/>
                        <a14:foregroundMark x1="38000" y1="20667" x2="38000" y2="20667"/>
                        <a14:foregroundMark x1="74667" y1="20667" x2="74667" y2="21333"/>
                        <a14:foregroundMark x1="80667" y1="79333" x2="80667" y2="79333"/>
                        <a14:foregroundMark x1="72000" y1="69333" x2="72000" y2="69333"/>
                        <a14:foregroundMark x1="74000" y1="64000" x2="74000" y2="64000"/>
                        <a14:foregroundMark x1="74667" y1="50667" x2="74667" y2="50667"/>
                        <a14:foregroundMark x1="76667" y1="28667" x2="76667" y2="28667"/>
                        <a14:foregroundMark x1="80000" y1="32667" x2="80000" y2="32667"/>
                        <a14:foregroundMark x1="80000" y1="43333" x2="80000" y2="44000"/>
                        <a14:foregroundMark x1="79333" y1="64000" x2="79333" y2="64000"/>
                        <a14:foregroundMark x1="79333" y1="76000" x2="79333" y2="76000"/>
                        <a14:foregroundMark x1="38000" y1="70667" x2="38000" y2="70667"/>
                        <a14:foregroundMark x1="38667" y1="66667" x2="39333" y2="67333"/>
                        <a14:foregroundMark x1="41333" y1="71333" x2="41333" y2="71333"/>
                        <a14:foregroundMark x1="44667" y1="71333" x2="45333" y2="71333"/>
                        <a14:foregroundMark x1="48000" y1="71333" x2="51333" y2="71333"/>
                        <a14:foregroundMark x1="53333" y1="71333" x2="53333" y2="71333"/>
                        <a14:foregroundMark x1="46000" y1="76667" x2="46000" y2="76667"/>
                        <a14:foregroundMark x1="50667" y1="77333" x2="51333" y2="77333"/>
                        <a14:foregroundMark x1="39333" y1="6667" x2="39333" y2="6667"/>
                        <a14:foregroundMark x1="64000" y1="8000" x2="64000" y2="8000"/>
                        <a14:foregroundMark x1="70000" y1="7333" x2="70000" y2="7333"/>
                        <a14:foregroundMark x1="87333" y1="10667" x2="87333" y2="10667"/>
                        <a14:foregroundMark x1="92000" y1="15333" x2="92000" y2="15333"/>
                        <a14:foregroundMark x1="92667" y1="37333" x2="92667" y2="37333"/>
                        <a14:foregroundMark x1="92667" y1="57333" x2="92667" y2="57333"/>
                        <a14:foregroundMark x1="92000" y1="88000" x2="92000" y2="88000"/>
                        <a14:foregroundMark x1="88000" y1="89333" x2="88000" y2="89333"/>
                        <a14:foregroundMark x1="58000" y1="96000" x2="58000" y2="96000"/>
                        <a14:foregroundMark x1="66000" y1="95333" x2="66000" y2="95333"/>
                        <a14:foregroundMark x1="66667" y1="93333" x2="66667" y2="93333"/>
                        <a14:foregroundMark x1="43333" y1="93333" x2="43333" y2="93333"/>
                        <a14:foregroundMark x1="16667" y1="92000" x2="16667" y2="92000"/>
                        <a14:foregroundMark x1="7333" y1="82000" x2="7333" y2="82000"/>
                        <a14:foregroundMark x1="6000" y1="50000" x2="6000" y2="50000"/>
                        <a14:foregroundMark x1="4667" y1="39333" x2="4667" y2="39333"/>
                        <a14:foregroundMark x1="5333" y1="14000" x2="5333" y2="14000"/>
                        <a14:foregroundMark x1="11333" y1="6667" x2="11333" y2="6667"/>
                        <a14:foregroundMark x1="16000" y1="5333" x2="16000" y2="5333"/>
                        <a14:foregroundMark x1="26667" y1="4667" x2="26667" y2="4667"/>
                        <a14:foregroundMark x1="37333" y1="4667" x2="37333" y2="4667"/>
                        <a14:foregroundMark x1="46667" y1="4667" x2="46667" y2="4667"/>
                        <a14:foregroundMark x1="75333" y1="4667" x2="75333" y2="4667"/>
                        <a14:foregroundMark x1="81333" y1="4667" x2="81333" y2="4667"/>
                        <a14:foregroundMark x1="89333" y1="7333" x2="89333" y2="7333"/>
                        <a14:foregroundMark x1="64667" y1="4000" x2="64667" y2="4000"/>
                        <a14:foregroundMark x1="59333" y1="8000" x2="59333" y2="8000"/>
                        <a14:foregroundMark x1="31333" y1="8000" x2="31333" y2="8000"/>
                        <a14:foregroundMark x1="46000" y1="6667" x2="46000" y2="6667"/>
                        <a14:foregroundMark x1="13333" y1="10000" x2="13333" y2="10000"/>
                        <a14:foregroundMark x1="7333" y1="36667" x2="7333" y2="36667"/>
                        <a14:foregroundMark x1="7333" y1="66000" x2="7333" y2="66000"/>
                        <a14:foregroundMark x1="24667" y1="93333" x2="25333" y2="93333"/>
                        <a14:foregroundMark x1="12667" y1="94667" x2="12667" y2="94667"/>
                        <a14:foregroundMark x1="30000" y1="95333" x2="30000" y2="95333"/>
                        <a14:foregroundMark x1="62667" y1="76667" x2="62667" y2="76667"/>
                        <a14:foregroundMark x1="56667" y1="28000" x2="56667" y2="28000"/>
                        <a14:foregroundMark x1="52000" y1="93333" x2="52000" y2="93333"/>
                        <a14:foregroundMark x1="54000" y1="95333" x2="54000" y2="9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3655" y="4449237"/>
            <a:ext cx="546416" cy="546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85010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Повышение</a:t>
            </a:r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квалификации</a:t>
            </a:r>
            <a:endParaRPr lang="ru-RU" b="1" cap="all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698260" y="6299162"/>
            <a:ext cx="504000" cy="504000"/>
            <a:chOff x="1057251" y="4651057"/>
            <a:chExt cx="504000" cy="50400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057251" y="4651057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9251" y="4723057"/>
              <a:ext cx="360000" cy="360000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 rot="10800000">
            <a:off x="1294652" y="6309376"/>
            <a:ext cx="504000" cy="504000"/>
            <a:chOff x="1172077" y="6021288"/>
            <a:chExt cx="504000" cy="504000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1172077" y="6021288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15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504" y="6031501"/>
              <a:ext cx="483573" cy="483573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101868" y="6299163"/>
            <a:ext cx="504000" cy="504000"/>
            <a:chOff x="1172077" y="6021288"/>
            <a:chExt cx="504000" cy="504000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172077" y="6021288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15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504" y="6031501"/>
              <a:ext cx="483573" cy="4835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1118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75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2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62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825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8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7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27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75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8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9" fill="hold">
                      <p:stCondLst>
                        <p:cond delay="0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8" fill="hold">
                      <p:stCondLst>
                        <p:cond delay="0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allAtOnce"/>
      <p:bldP spid="2" grpId="2" build="allAtOnce"/>
      <p:bldP spid="2" grpId="3" build="allAtOnce"/>
      <p:bldP spid="2" grpId="4" build="allAtOnce"/>
      <p:bldP spid="2" grpId="5" build="allAtOnce"/>
      <p:bldP spid="2" grpId="6" build="allAtOnce"/>
      <p:bldP spid="2" grpId="8" build="allAtOnce"/>
      <p:bldP spid="2" grpId="9" build="allAtOnce"/>
      <p:bldP spid="2" grpId="10" build="allAtOnce"/>
      <p:bldP spid="2" grpId="11" build="allAtOnce"/>
      <p:bldP spid="10" grpId="0" build="p"/>
      <p:bldP spid="10" grpId="1" build="allAtOnce"/>
      <p:bldP spid="10" grpId="2" build="allAtOnce"/>
      <p:bldP spid="10" grpId="3" build="allAtOnce"/>
      <p:bldP spid="10" grpId="4" build="allAtOnce"/>
      <p:bldP spid="10" grpId="5" build="allAtOnce"/>
      <p:bldP spid="10" grpId="6" build="allAtOnce"/>
      <p:bldP spid="10" grpId="8" build="allAtOnce"/>
      <p:bldP spid="10" grpId="9" build="allAtOnce"/>
      <p:bldP spid="10" grpId="10" build="allAtOnce"/>
      <p:bldP spid="10" grpId="11" build="allAtOnce"/>
      <p:bldP spid="11" grpId="0" build="p"/>
      <p:bldP spid="11" grpId="1" build="allAtOnce"/>
      <p:bldP spid="11" grpId="2" build="allAtOnce"/>
      <p:bldP spid="11" grpId="3" build="allAtOnce"/>
      <p:bldP spid="11" grpId="4" build="allAtOnce"/>
      <p:bldP spid="11" grpId="5" build="allAtOnce"/>
      <p:bldP spid="11" grpId="6" build="allAtOnce"/>
      <p:bldP spid="11" grpId="8" build="allAtOnce"/>
      <p:bldP spid="11" grpId="9" build="allAtOnce"/>
      <p:bldP spid="11" grpId="10" build="allAtOnce"/>
      <p:bldP spid="11" grpId="11" build="allAtOnce"/>
      <p:bldP spid="12" grpId="0" build="p"/>
      <p:bldP spid="12" grpId="1" build="allAtOnce"/>
      <p:bldP spid="12" grpId="2" build="allAtOnce"/>
      <p:bldP spid="12" grpId="3" build="allAtOnce"/>
      <p:bldP spid="12" grpId="4" build="allAtOnce"/>
      <p:bldP spid="12" grpId="5" build="allAtOnce"/>
      <p:bldP spid="12" grpId="6" build="allAtOnce"/>
      <p:bldP spid="12" grpId="8" build="allAtOnce"/>
      <p:bldP spid="12" grpId="9" build="allAtOnce"/>
      <p:bldP spid="12" grpId="10" build="allAtOnce"/>
      <p:bldP spid="12" grpId="11" build="allAtOnce"/>
      <p:bldP spid="13" grpId="0" build="p"/>
      <p:bldP spid="13" grpId="1" build="allAtOnce"/>
      <p:bldP spid="13" grpId="2" build="allAtOnce"/>
      <p:bldP spid="13" grpId="3" build="allAtOnce"/>
      <p:bldP spid="13" grpId="4" build="allAtOnce"/>
      <p:bldP spid="13" grpId="5" build="allAtOnce"/>
      <p:bldP spid="13" grpId="6" build="allAtOnce"/>
      <p:bldP spid="13" grpId="8" build="allAtOnce"/>
      <p:bldP spid="13" grpId="9" build="allAtOnce"/>
      <p:bldP spid="13" grpId="10" build="allAtOnce"/>
      <p:bldP spid="13" grpId="1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159" y="1844823"/>
            <a:ext cx="3089139" cy="4248473"/>
          </a:xfrm>
          <a:prstGeom prst="rect">
            <a:avLst/>
          </a:prstGeom>
        </p:spPr>
      </p:pic>
      <p:pic>
        <p:nvPicPr>
          <p:cNvPr id="8" name="Рис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690" y="1820077"/>
            <a:ext cx="3107132" cy="4273219"/>
          </a:xfrm>
          <a:prstGeom prst="rect">
            <a:avLst/>
          </a:prstGeom>
        </p:spPr>
      </p:pic>
      <p:pic>
        <p:nvPicPr>
          <p:cNvPr id="4" name="Рис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129" y="1766967"/>
            <a:ext cx="3061169" cy="4358307"/>
          </a:xfrm>
          <a:prstGeom prst="rect">
            <a:avLst/>
          </a:prstGeom>
        </p:spPr>
      </p:pic>
      <p:pic>
        <p:nvPicPr>
          <p:cNvPr id="3" name="Рис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3159" y="1738809"/>
            <a:ext cx="3033848" cy="4386466"/>
          </a:xfrm>
          <a:prstGeom prst="rect">
            <a:avLst/>
          </a:prstGeom>
        </p:spPr>
      </p:pic>
      <p:pic>
        <p:nvPicPr>
          <p:cNvPr id="9" name="Рис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7"/>
          <a:stretch/>
        </p:blipFill>
        <p:spPr>
          <a:xfrm>
            <a:off x="3212172" y="1772816"/>
            <a:ext cx="3038623" cy="4352458"/>
          </a:xfrm>
          <a:prstGeom prst="rect">
            <a:avLst/>
          </a:prstGeom>
        </p:spPr>
      </p:pic>
      <p:pic>
        <p:nvPicPr>
          <p:cNvPr id="29" name="Рис 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6641" y="1788867"/>
            <a:ext cx="2974835" cy="4179527"/>
          </a:xfrm>
          <a:prstGeom prst="rect">
            <a:avLst/>
          </a:prstGeom>
        </p:spPr>
      </p:pic>
      <p:grpSp>
        <p:nvGrpSpPr>
          <p:cNvPr id="12" name="6"/>
          <p:cNvGrpSpPr/>
          <p:nvPr/>
        </p:nvGrpSpPr>
        <p:grpSpPr>
          <a:xfrm>
            <a:off x="6849429" y="3826026"/>
            <a:ext cx="1546984" cy="2161070"/>
            <a:chOff x="6913448" y="3755048"/>
            <a:chExt cx="1308811" cy="1800000"/>
          </a:xfrm>
        </p:grpSpPr>
        <p:pic>
          <p:nvPicPr>
            <p:cNvPr id="35" name="иконка 7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3448" y="3755048"/>
              <a:ext cx="1308811" cy="180000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3448" y="5296950"/>
              <a:ext cx="256938" cy="2569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3" name="5"/>
          <p:cNvGrpSpPr/>
          <p:nvPr/>
        </p:nvGrpSpPr>
        <p:grpSpPr>
          <a:xfrm>
            <a:off x="4536318" y="3826026"/>
            <a:ext cx="1546985" cy="2161070"/>
            <a:chOff x="4600338" y="3755048"/>
            <a:chExt cx="1308812" cy="1800000"/>
          </a:xfrm>
        </p:grpSpPr>
        <p:pic>
          <p:nvPicPr>
            <p:cNvPr id="34" name="иконка 6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0338" y="3755048"/>
              <a:ext cx="1308812" cy="1800000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8213" y="5296950"/>
              <a:ext cx="256938" cy="2569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5" name="4"/>
          <p:cNvGrpSpPr/>
          <p:nvPr/>
        </p:nvGrpSpPr>
        <p:grpSpPr>
          <a:xfrm>
            <a:off x="2267744" y="3860218"/>
            <a:ext cx="1494345" cy="2161070"/>
            <a:chOff x="2331764" y="3789240"/>
            <a:chExt cx="1264276" cy="1800000"/>
          </a:xfrm>
        </p:grpSpPr>
        <p:pic>
          <p:nvPicPr>
            <p:cNvPr id="33" name="иконка 5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764" y="3789240"/>
              <a:ext cx="1264276" cy="180000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764" y="5320881"/>
              <a:ext cx="256938" cy="2569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1" name="3"/>
          <p:cNvGrpSpPr/>
          <p:nvPr/>
        </p:nvGrpSpPr>
        <p:grpSpPr>
          <a:xfrm>
            <a:off x="5845996" y="1628801"/>
            <a:ext cx="1471500" cy="2164704"/>
            <a:chOff x="5845996" y="1720080"/>
            <a:chExt cx="1244949" cy="1803027"/>
          </a:xfrm>
        </p:grpSpPr>
        <p:pic>
          <p:nvPicPr>
            <p:cNvPr id="31" name="иконка 3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45996" y="1720080"/>
              <a:ext cx="1244949" cy="1800000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5996" y="3266169"/>
              <a:ext cx="256938" cy="2569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0" name="2"/>
          <p:cNvGrpSpPr/>
          <p:nvPr/>
        </p:nvGrpSpPr>
        <p:grpSpPr>
          <a:xfrm>
            <a:off x="3456338" y="1628801"/>
            <a:ext cx="1486190" cy="2167413"/>
            <a:chOff x="3456338" y="1720080"/>
            <a:chExt cx="1257377" cy="1805283"/>
          </a:xfrm>
        </p:grpSpPr>
        <p:pic>
          <p:nvPicPr>
            <p:cNvPr id="30" name="иконка 2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07"/>
            <a:stretch/>
          </p:blipFill>
          <p:spPr>
            <a:xfrm>
              <a:off x="3457064" y="1720080"/>
              <a:ext cx="1256651" cy="1800000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6338" y="3268425"/>
              <a:ext cx="256938" cy="2569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5" name="1"/>
          <p:cNvGrpSpPr/>
          <p:nvPr/>
        </p:nvGrpSpPr>
        <p:grpSpPr>
          <a:xfrm>
            <a:off x="1043608" y="1628800"/>
            <a:ext cx="1514319" cy="2161071"/>
            <a:chOff x="1043608" y="1720080"/>
            <a:chExt cx="1281175" cy="1800000"/>
          </a:xfrm>
        </p:grpSpPr>
        <p:pic>
          <p:nvPicPr>
            <p:cNvPr id="7" name="иконка 1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3608" y="1720080"/>
              <a:ext cx="1281175" cy="1800000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3608" y="3263142"/>
              <a:ext cx="256938" cy="2569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40" name="содержание"/>
          <p:cNvGrpSpPr/>
          <p:nvPr/>
        </p:nvGrpSpPr>
        <p:grpSpPr>
          <a:xfrm>
            <a:off x="698260" y="6299162"/>
            <a:ext cx="504000" cy="504000"/>
            <a:chOff x="1057251" y="4651057"/>
            <a:chExt cx="504000" cy="50400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1057251" y="4651057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8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9251" y="4723057"/>
              <a:ext cx="360000" cy="360000"/>
            </a:xfrm>
            <a:prstGeom prst="rect">
              <a:avLst/>
            </a:prstGeom>
          </p:spPr>
        </p:pic>
      </p:grpSp>
      <p:grpSp>
        <p:nvGrpSpPr>
          <p:cNvPr id="45" name="вперед"/>
          <p:cNvGrpSpPr/>
          <p:nvPr/>
        </p:nvGrpSpPr>
        <p:grpSpPr>
          <a:xfrm rot="10800000">
            <a:off x="1294652" y="6309376"/>
            <a:ext cx="504000" cy="504000"/>
            <a:chOff x="1172077" y="6021288"/>
            <a:chExt cx="504000" cy="50400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1172077" y="6021288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19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504" y="6031501"/>
              <a:ext cx="483573" cy="483573"/>
            </a:xfrm>
            <a:prstGeom prst="rect">
              <a:avLst/>
            </a:prstGeom>
          </p:spPr>
        </p:pic>
      </p:grpSp>
      <p:grpSp>
        <p:nvGrpSpPr>
          <p:cNvPr id="48" name="кнопка назад"/>
          <p:cNvGrpSpPr/>
          <p:nvPr/>
        </p:nvGrpSpPr>
        <p:grpSpPr>
          <a:xfrm>
            <a:off x="101868" y="6299163"/>
            <a:ext cx="504000" cy="504000"/>
            <a:chOff x="1172077" y="6021288"/>
            <a:chExt cx="504000" cy="504000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1172077" y="6021288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19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504" y="6031501"/>
              <a:ext cx="483573" cy="483573"/>
            </a:xfrm>
            <a:prstGeom prst="rect">
              <a:avLst/>
            </a:prstGeom>
          </p:spPr>
        </p:pic>
      </p:grp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3813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Благодарственные письма, почетные грамоты и дипломы</a:t>
            </a:r>
          </a:p>
        </p:txBody>
      </p:sp>
    </p:spTree>
    <p:extLst>
      <p:ext uri="{BB962C8B-B14F-4D97-AF65-F5344CB8AC3E}">
        <p14:creationId xmlns:p14="http://schemas.microsoft.com/office/powerpoint/2010/main" val="3798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85010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НАГРАДЫ</a:t>
            </a:r>
            <a:endParaRPr lang="ru-RU" b="1" cap="all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АЗВОРОТ" descr="C:\Users\User\Desktop\САМОПРЕЗЕНТАЦИЯ\МОИ ГРАМОТЫ\УДОСТОВЕРЕНИЕ_ МЕДАЛЬ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26" y="1483129"/>
            <a:ext cx="5340350" cy="384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"/>
          <p:cNvSpPr txBox="1"/>
          <p:nvPr/>
        </p:nvSpPr>
        <p:spPr>
          <a:xfrm>
            <a:off x="934855" y="1124744"/>
            <a:ext cx="7813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2005 г. – 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НАГРАЖДЕНА НАГРУДНЫМ ЗНАКОМ «Почетный</a:t>
            </a:r>
          </a:p>
          <a:p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работник образования Российской федерации» за заслуги </a:t>
            </a:r>
          </a:p>
          <a:p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в воспитании и образовании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698260" y="6299162"/>
            <a:ext cx="504000" cy="504000"/>
            <a:chOff x="1057251" y="4651057"/>
            <a:chExt cx="504000" cy="5040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057251" y="4651057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9251" y="4723057"/>
              <a:ext cx="360000" cy="36000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 rot="10800000">
            <a:off x="1294652" y="6309376"/>
            <a:ext cx="504000" cy="504000"/>
            <a:chOff x="1172077" y="6021288"/>
            <a:chExt cx="504000" cy="50400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172077" y="6021288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7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504" y="6031501"/>
              <a:ext cx="483573" cy="483573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101868" y="6299163"/>
            <a:ext cx="504000" cy="504000"/>
            <a:chOff x="1172077" y="6021288"/>
            <a:chExt cx="504000" cy="5040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172077" y="6021288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7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504" y="6031501"/>
              <a:ext cx="483573" cy="483573"/>
            </a:xfrm>
            <a:prstGeom prst="rect">
              <a:avLst/>
            </a:prstGeom>
          </p:spPr>
        </p:pic>
      </p:grpSp>
      <p:grpSp>
        <p:nvGrpSpPr>
          <p:cNvPr id="3" name="МЕДАЛЬ"/>
          <p:cNvGrpSpPr/>
          <p:nvPr/>
        </p:nvGrpSpPr>
        <p:grpSpPr>
          <a:xfrm>
            <a:off x="2459024" y="2420888"/>
            <a:ext cx="4105420" cy="3079065"/>
            <a:chOff x="2459024" y="2420888"/>
            <a:chExt cx="4105420" cy="3079065"/>
          </a:xfrm>
        </p:grpSpPr>
        <p:pic>
          <p:nvPicPr>
            <p:cNvPr id="4" name="Picture 2" descr="C:\Users\User\Desktop\САМОПРЕЗЕНТАЦИЯ\МОИ ГРАМОТЫ\IMG_6410.JP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9024" y="2420888"/>
              <a:ext cx="4105420" cy="307906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bg1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  <a:extLst/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4155" y="5115670"/>
              <a:ext cx="360000" cy="36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64964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uiExpand="1" build="p"/>
      <p:bldP spid="8" grpId="1" build="allAtOnce"/>
      <p:bldP spid="8" grpId="2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867" y="3267130"/>
            <a:ext cx="1537493" cy="216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2630"/>
            <a:ext cx="8229600" cy="85010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Публикации</a:t>
            </a:r>
            <a:endParaRPr lang="ru-RU" b="1" cap="all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1"/>
          <p:cNvSpPr txBox="1"/>
          <p:nvPr/>
        </p:nvSpPr>
        <p:spPr>
          <a:xfrm>
            <a:off x="353867" y="1124335"/>
            <a:ext cx="7314477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2014 г. – 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УЧАСТИЕ ВО Всероссийской конкурсной</a:t>
            </a:r>
          </a:p>
          <a:p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     работе «презентация к внеклассному </a:t>
            </a:r>
          </a:p>
          <a:p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     мероприятию по физической культуре </a:t>
            </a:r>
          </a:p>
          <a:p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     « зимние олимпийские игры. Сочи – 2014»</a:t>
            </a:r>
          </a:p>
          <a:p>
            <a:pPr marL="355600"/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Опыт своей работы публикую В интернете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698260" y="6299162"/>
            <a:ext cx="504000" cy="504000"/>
            <a:chOff x="1057251" y="4651057"/>
            <a:chExt cx="504000" cy="50400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057251" y="4651057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9251" y="4723057"/>
              <a:ext cx="360000" cy="360000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 rot="10800000">
            <a:off x="1294652" y="6309376"/>
            <a:ext cx="504000" cy="504000"/>
            <a:chOff x="1172077" y="6021288"/>
            <a:chExt cx="504000" cy="5040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172077" y="6021288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7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504" y="6031501"/>
              <a:ext cx="483573" cy="483573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01868" y="6299163"/>
            <a:ext cx="504000" cy="504000"/>
            <a:chOff x="1172077" y="6021288"/>
            <a:chExt cx="504000" cy="50400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172077" y="6021288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7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504" y="6031501"/>
              <a:ext cx="483573" cy="483573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9354" y="920532"/>
            <a:ext cx="2073365" cy="28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443" y="3945573"/>
            <a:ext cx="1537493" cy="216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183" y="3263885"/>
            <a:ext cx="1547436" cy="216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790" y="3969376"/>
            <a:ext cx="1537493" cy="216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780" y="3263885"/>
            <a:ext cx="1537493" cy="216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849" y="3851162"/>
            <a:ext cx="1781528" cy="2520000"/>
          </a:xfrm>
          <a:prstGeom prst="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6257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4" action="ppaction://hlinksldjump"/>
          </p:cNvPr>
          <p:cNvSpPr/>
          <p:nvPr/>
        </p:nvSpPr>
        <p:spPr>
          <a:xfrm>
            <a:off x="2541775" y="2443788"/>
            <a:ext cx="4752528" cy="504056"/>
          </a:xfrm>
          <a:prstGeom prst="roundRect">
            <a:avLst/>
          </a:prstGeom>
          <a:solidFill>
            <a:srgbClr val="022673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ОЛИМПИАДА ПО ФИЗИЧЕСКОЙ КУЛЬТУРЕ</a:t>
            </a:r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2544625" y="3440450"/>
            <a:ext cx="4752528" cy="504056"/>
          </a:xfrm>
          <a:prstGeom prst="roundRect">
            <a:avLst/>
          </a:prstGeom>
          <a:solidFill>
            <a:srgbClr val="022673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РАЙОННЫЕ ПРЕЗИДЕНТСКИЕ СОСТЯЗАНИЯ</a:t>
            </a:r>
          </a:p>
        </p:txBody>
      </p:sp>
      <p:sp>
        <p:nvSpPr>
          <p:cNvPr id="19" name="Скругленный прямоугольник 18">
            <a:hlinkClick r:id="rId6" action="ppaction://hlinksldjump"/>
          </p:cNvPr>
          <p:cNvSpPr/>
          <p:nvPr/>
        </p:nvSpPr>
        <p:spPr>
          <a:xfrm>
            <a:off x="2555776" y="4437112"/>
            <a:ext cx="4752528" cy="504056"/>
          </a:xfrm>
          <a:prstGeom prst="roundRect">
            <a:avLst/>
          </a:prstGeom>
          <a:solidFill>
            <a:srgbClr val="022673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КРАЕВЫЕ ПРЕЗИДЕНТСКИЕ СОСТЯЗАНИЯ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28215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</a:pPr>
            <a:r>
              <a:rPr lang="ru-RU" b="1" cap="all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Результаты педагогической </a:t>
            </a:r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деятельности</a:t>
            </a:r>
            <a:endParaRPr lang="ru-RU" b="1" cap="all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698260" y="6299162"/>
            <a:ext cx="504000" cy="504000"/>
            <a:chOff x="1057251" y="4651057"/>
            <a:chExt cx="504000" cy="5040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057251" y="4651057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9251" y="4723057"/>
              <a:ext cx="360000" cy="360000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 rot="10800000">
            <a:off x="1294652" y="6309376"/>
            <a:ext cx="504000" cy="504000"/>
            <a:chOff x="1172077" y="6021288"/>
            <a:chExt cx="504000" cy="504000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172077" y="6021288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9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504" y="6031501"/>
              <a:ext cx="483573" cy="48357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01868" y="6299163"/>
            <a:ext cx="504000" cy="504000"/>
            <a:chOff x="1172077" y="6021288"/>
            <a:chExt cx="504000" cy="504000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172077" y="6021288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9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504" y="6031501"/>
              <a:ext cx="483573" cy="4835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513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698260" y="6299162"/>
            <a:ext cx="504000" cy="504000"/>
            <a:chOff x="1057251" y="4651057"/>
            <a:chExt cx="504000" cy="5040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057251" y="4651057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9251" y="4723057"/>
              <a:ext cx="360000" cy="36000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 rot="10800000">
            <a:off x="1294652" y="6309376"/>
            <a:ext cx="504000" cy="504000"/>
            <a:chOff x="1172077" y="6021288"/>
            <a:chExt cx="504000" cy="50400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172077" y="6021288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6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504" y="6031501"/>
              <a:ext cx="483573" cy="483573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101868" y="6299163"/>
            <a:ext cx="504000" cy="504000"/>
            <a:chOff x="1172077" y="6021288"/>
            <a:chExt cx="504000" cy="5040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172077" y="6021288"/>
              <a:ext cx="504000" cy="504000"/>
            </a:xfrm>
            <a:prstGeom prst="roundRect">
              <a:avLst/>
            </a:prstGeom>
            <a:solidFill>
              <a:srgbClr val="02267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6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504" y="6031501"/>
              <a:ext cx="483573" cy="483573"/>
            </a:xfrm>
            <a:prstGeom prst="rect">
              <a:avLst/>
            </a:prstGeom>
          </p:spPr>
        </p:pic>
      </p:grpSp>
      <p:sp>
        <p:nvSpPr>
          <p:cNvPr id="14" name="1"/>
          <p:cNvSpPr txBox="1"/>
          <p:nvPr/>
        </p:nvSpPr>
        <p:spPr>
          <a:xfrm>
            <a:off x="-108520" y="1066666"/>
            <a:ext cx="5625961" cy="51706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>
              <a:buFont typeface="Wingdings" pitchFamily="2" charset="2"/>
              <a:buChar char="q"/>
            </a:pPr>
            <a:endParaRPr lang="ru-RU" sz="20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  <a:p>
            <a:pPr marL="882650" indent="-342900">
              <a:buFont typeface="Wingdings" panose="05000000000000000000" pitchFamily="2" charset="2"/>
              <a:buChar char="q"/>
            </a:pP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2013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гОД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indent="1079500"/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2-место  Блинов </a:t>
            </a:r>
            <a:r>
              <a:rPr lang="ru-RU" sz="20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михаил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8кл.</a:t>
            </a:r>
          </a:p>
          <a:p>
            <a:pPr indent="1079500"/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3-место  </a:t>
            </a:r>
            <a:r>
              <a:rPr lang="ru-RU" sz="20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семенов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евгений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 8 </a:t>
            </a:r>
            <a:r>
              <a:rPr lang="ru-RU" sz="20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кл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indent="1079500"/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2-место  </a:t>
            </a:r>
            <a:r>
              <a:rPr lang="ru-RU" sz="20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архипкин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максим 7 </a:t>
            </a:r>
            <a:r>
              <a:rPr lang="ru-RU" sz="20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кл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indent="1079500"/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2-место </a:t>
            </a:r>
            <a:r>
              <a:rPr lang="ru-RU" sz="20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линская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екатерина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8 </a:t>
            </a:r>
            <a:r>
              <a:rPr lang="ru-RU" sz="20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кл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indent="1079500"/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3-место </a:t>
            </a:r>
            <a:r>
              <a:rPr lang="ru-RU" sz="20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моисеенко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анастасия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8кл.</a:t>
            </a:r>
          </a:p>
          <a:p>
            <a:pPr indent="1079500"/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2-место </a:t>
            </a:r>
            <a:r>
              <a:rPr lang="ru-RU" sz="20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николаева</a:t>
            </a:r>
            <a:r>
              <a:rPr lang="ru-RU" sz="20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ирина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7кл.</a:t>
            </a:r>
          </a:p>
          <a:p>
            <a:pPr indent="1079500"/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3-место </a:t>
            </a:r>
            <a:r>
              <a:rPr lang="ru-RU" sz="20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максенкова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анна 7кл.</a:t>
            </a:r>
          </a:p>
          <a:p>
            <a:pPr marL="539750" indent="352425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2014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гОД</a:t>
            </a:r>
            <a:endParaRPr lang="ru-RU" sz="20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  <a:p>
            <a:pPr indent="1079500"/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2-место </a:t>
            </a:r>
            <a:r>
              <a:rPr lang="ru-RU" sz="20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горлов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иван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7кл.</a:t>
            </a:r>
          </a:p>
          <a:p>
            <a:pPr indent="1079500"/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1-место </a:t>
            </a:r>
            <a:r>
              <a:rPr lang="ru-RU" sz="20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чурсина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анстасия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7 </a:t>
            </a:r>
            <a:r>
              <a:rPr lang="ru-RU" sz="20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кл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indent="1079500"/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1-место </a:t>
            </a:r>
            <a:r>
              <a:rPr lang="ru-RU" sz="20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гончарук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елена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8кл.</a:t>
            </a:r>
          </a:p>
          <a:p>
            <a:pPr indent="1079500"/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2-место супряга </a:t>
            </a:r>
            <a:r>
              <a:rPr lang="ru-RU" sz="20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екатерина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7кл.</a:t>
            </a:r>
          </a:p>
          <a:p>
            <a:pPr indent="1079500"/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2-место </a:t>
            </a:r>
            <a:r>
              <a:rPr lang="ru-RU" sz="20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волкова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виктория 8 </a:t>
            </a:r>
            <a:r>
              <a:rPr lang="ru-RU" sz="20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кл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indent="1079500"/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3-место </a:t>
            </a:r>
            <a:r>
              <a:rPr lang="ru-RU" sz="20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николаева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ирина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8 </a:t>
            </a:r>
            <a:r>
              <a:rPr lang="ru-RU" sz="20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кл</a:t>
            </a:r>
            <a:endParaRPr lang="ru-RU" sz="2000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457201" y="116632"/>
            <a:ext cx="8229600" cy="128215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</a:pPr>
            <a:r>
              <a:rPr lang="ru-RU" b="1" cap="all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ОЛИМПИАДА ПО ФИЗИЧЕСКОЙ КУЛЬТУРЕ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9221" y="3647389"/>
            <a:ext cx="1877236" cy="288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398786"/>
            <a:ext cx="1890276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6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500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4810</TotalTime>
  <Words>1085</Words>
  <Application>Microsoft Office PowerPoint</Application>
  <PresentationFormat>Экран (4:3)</PresentationFormat>
  <Paragraphs>161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Тема Office</vt:lpstr>
      <vt:lpstr>ВИЗИТНАЯ КАРТОЧКА</vt:lpstr>
      <vt:lpstr>Содержание</vt:lpstr>
      <vt:lpstr>Общие сведения</vt:lpstr>
      <vt:lpstr>Повышение квалификации</vt:lpstr>
      <vt:lpstr>Благодарственные письма, почетные грамоты и дипломы</vt:lpstr>
      <vt:lpstr> НАГРАДЫ</vt:lpstr>
      <vt:lpstr>Публикации</vt:lpstr>
      <vt:lpstr>Результаты педагогической деятельности</vt:lpstr>
      <vt:lpstr>ОЛИМПИАДА ПО ФИЗИЧЕСКОЙ КУЛЬТУРЕ</vt:lpstr>
      <vt:lpstr>РАЙОННЫЕ ПРЕЗИДЕНТСКИЕ СОСТЯЗАНИЯ</vt:lpstr>
      <vt:lpstr>КРАЕВЫЕ ПРЕЗИДЕНТСКИЕ СОСТЯЗАНИЯ</vt:lpstr>
      <vt:lpstr>Обобщение опыта</vt:lpstr>
      <vt:lpstr>Внеурочная деятельность </vt:lpstr>
      <vt:lpstr> Работа в качестве классного руководителя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лекия</dc:title>
  <dc:creator>User</dc:creator>
  <cp:lastModifiedBy>User</cp:lastModifiedBy>
  <cp:revision>349</cp:revision>
  <dcterms:created xsi:type="dcterms:W3CDTF">2008-02-22T11:30:49Z</dcterms:created>
  <dcterms:modified xsi:type="dcterms:W3CDTF">2016-02-06T06:56:45Z</dcterms:modified>
</cp:coreProperties>
</file>