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sldIdLst>
    <p:sldId id="267" r:id="rId2"/>
    <p:sldId id="259" r:id="rId3"/>
    <p:sldId id="256" r:id="rId4"/>
    <p:sldId id="258" r:id="rId5"/>
    <p:sldId id="260" r:id="rId6"/>
    <p:sldId id="261" r:id="rId7"/>
    <p:sldId id="262" r:id="rId8"/>
    <p:sldId id="282" r:id="rId9"/>
    <p:sldId id="283" r:id="rId10"/>
    <p:sldId id="284" r:id="rId11"/>
    <p:sldId id="263" r:id="rId12"/>
    <p:sldId id="272" r:id="rId13"/>
    <p:sldId id="264" r:id="rId14"/>
    <p:sldId id="265" r:id="rId15"/>
    <p:sldId id="266" r:id="rId16"/>
    <p:sldId id="274" r:id="rId17"/>
    <p:sldId id="273" r:id="rId18"/>
    <p:sldId id="289" r:id="rId19"/>
    <p:sldId id="275" r:id="rId20"/>
    <p:sldId id="276" r:id="rId21"/>
    <p:sldId id="277" r:id="rId22"/>
    <p:sldId id="281" r:id="rId23"/>
    <p:sldId id="279" r:id="rId24"/>
    <p:sldId id="280" r:id="rId25"/>
    <p:sldId id="291" r:id="rId26"/>
    <p:sldId id="288" r:id="rId27"/>
  </p:sldIdLst>
  <p:sldSz cx="10693400" cy="7561263"/>
  <p:notesSz cx="6888163" cy="100203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5050"/>
    <a:srgbClr val="FF99FF"/>
    <a:srgbClr val="FF3399"/>
    <a:srgbClr val="FF0066"/>
    <a:srgbClr val="FF9966"/>
    <a:srgbClr val="F3F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42" y="-72"/>
      </p:cViewPr>
      <p:guideLst>
        <p:guide orient="horz" pos="2382"/>
        <p:guide pos="33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 smtClean="0"/>
              <a:t>Познавательное</a:t>
            </a:r>
            <a:r>
              <a:rPr lang="ru-RU" sz="2400" baseline="0" dirty="0" smtClean="0"/>
              <a:t> развитие</a:t>
            </a:r>
            <a:endParaRPr lang="ru-RU" sz="24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2014-2015 учебный год</c:v>
                </c:pt>
                <c:pt idx="1">
                  <c:v>2015-2016 учебный год</c:v>
                </c:pt>
                <c:pt idx="2">
                  <c:v>2016-2017 учебный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0.26</c:v>
                </c:pt>
                <c:pt idx="1">
                  <c:v>0.14000000000000001</c:v>
                </c:pt>
                <c:pt idx="2">
                  <c:v>0.06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2014-2015 учебный год</c:v>
                </c:pt>
                <c:pt idx="1">
                  <c:v>2015-2016 учебный год</c:v>
                </c:pt>
                <c:pt idx="2">
                  <c:v>2016-2017 учебный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0.46</c:v>
                </c:pt>
                <c:pt idx="1">
                  <c:v>0.42</c:v>
                </c:pt>
                <c:pt idx="2">
                  <c:v>0.4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2014-2015 учебный год</c:v>
                </c:pt>
                <c:pt idx="1">
                  <c:v>2015-2016 учебный год</c:v>
                </c:pt>
                <c:pt idx="2">
                  <c:v>2016-2017 учебный год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0.44</c:v>
                </c:pt>
                <c:pt idx="2">
                  <c:v>0.54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9380608"/>
        <c:axId val="159382144"/>
        <c:axId val="0"/>
      </c:bar3DChart>
      <c:catAx>
        <c:axId val="159380608"/>
        <c:scaling>
          <c:orientation val="minMax"/>
        </c:scaling>
        <c:delete val="0"/>
        <c:axPos val="b"/>
        <c:majorTickMark val="none"/>
        <c:minorTickMark val="none"/>
        <c:tickLblPos val="nextTo"/>
        <c:crossAx val="159382144"/>
        <c:crosses val="autoZero"/>
        <c:auto val="1"/>
        <c:lblAlgn val="ctr"/>
        <c:lblOffset val="100"/>
        <c:noMultiLvlLbl val="0"/>
      </c:catAx>
      <c:valAx>
        <c:axId val="15938214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5938060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EE99B-10AB-4C16-9831-365F0ECCC177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D360EC9-39E4-4131-A44D-71EC9F8B5352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Представления о различных сторонах изучаемого объекта.</a:t>
          </a:r>
          <a:endParaRPr lang="ru-RU" sz="1800" b="1" dirty="0">
            <a:solidFill>
              <a:schemeClr val="tx1"/>
            </a:solidFill>
          </a:endParaRPr>
        </a:p>
      </dgm:t>
    </dgm:pt>
    <dgm:pt modelId="{9A82E14F-CE4C-4778-A738-1E6509E14E60}" type="parTrans" cxnId="{9D27A1DE-1B67-4EF0-BA59-05101B74A2FE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431FAD00-4873-4554-B842-2C6874505A87}" type="sibTrans" cxnId="{9D27A1DE-1B67-4EF0-BA59-05101B74A2FE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ED3251D1-70FF-4496-989F-6C9E676FAD64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 Происходит обогащение памяти ребенка</a:t>
          </a:r>
          <a:endParaRPr lang="ru-RU" sz="1800" b="1" dirty="0">
            <a:solidFill>
              <a:schemeClr val="tx1"/>
            </a:solidFill>
          </a:endParaRPr>
        </a:p>
      </dgm:t>
    </dgm:pt>
    <dgm:pt modelId="{26F302D6-B17D-4A9A-86E7-5F5B3F5B7D09}" type="parTrans" cxnId="{95D66873-517D-42C8-A4B2-B5AD7ACEFA68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5CF1F296-4E0E-4688-AADB-7E14D14AE0C4}" type="sibTrans" cxnId="{95D66873-517D-42C8-A4B2-B5AD7ACEFA68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14076847-94E4-45DC-BB80-AD90A24A08AB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 Развивается речь ребенка</a:t>
          </a:r>
          <a:endParaRPr lang="ru-RU" sz="1800" b="1" dirty="0">
            <a:solidFill>
              <a:schemeClr val="tx1"/>
            </a:solidFill>
          </a:endParaRPr>
        </a:p>
      </dgm:t>
    </dgm:pt>
    <dgm:pt modelId="{D6B4CE7F-4EC6-44C3-907F-75CC7E6E0EEF}" type="parTrans" cxnId="{7430327D-802B-425A-9415-5BFE286CB789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AE45EABF-BF63-42C3-8612-8817EDC3B7D9}" type="sibTrans" cxnId="{7430327D-802B-425A-9415-5BFE286CB789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04846687-E4E8-4E66-89DA-FC4EF5C67805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 Происходит накопление фонда умственных приемов и операций.</a:t>
          </a:r>
          <a:endParaRPr lang="ru-RU" sz="1800" b="1" dirty="0">
            <a:solidFill>
              <a:schemeClr val="tx1"/>
            </a:solidFill>
          </a:endParaRPr>
        </a:p>
      </dgm:t>
    </dgm:pt>
    <dgm:pt modelId="{C9CC09E8-F3B1-4EAC-B9C8-61E11F14C85F}" type="parTrans" cxnId="{965B9DD5-7E5A-4D7E-B914-95A9D08592BE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7EC2B10A-890D-46E3-9064-169A48FB80ED}" type="sibTrans" cxnId="{965B9DD5-7E5A-4D7E-B914-95A9D08592BE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3522713D-A66B-4934-BA65-2E2E2160A730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Формирования самостоятельности целеполагания</a:t>
          </a:r>
          <a:endParaRPr lang="ru-RU" sz="1800" b="1" dirty="0">
            <a:solidFill>
              <a:schemeClr val="tx1"/>
            </a:solidFill>
          </a:endParaRPr>
        </a:p>
      </dgm:t>
    </dgm:pt>
    <dgm:pt modelId="{37D7F12F-3CEF-44F1-A2EF-4AE69A37FC04}" type="parTrans" cxnId="{EA274935-97F1-46E4-8B36-4DF0F9DDD7DD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19CD76BB-0B2D-4768-A2AA-71A7ED5C8ED6}" type="sibTrans" cxnId="{EA274935-97F1-46E4-8B36-4DF0F9DDD7DD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828302A3-333D-4A22-80AD-7EEA535DD1D7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Развивается эмоциональная сфера ребенка</a:t>
          </a:r>
          <a:endParaRPr lang="ru-RU" sz="1800" b="1" dirty="0">
            <a:solidFill>
              <a:schemeClr val="tx1"/>
            </a:solidFill>
          </a:endParaRPr>
        </a:p>
      </dgm:t>
    </dgm:pt>
    <dgm:pt modelId="{4648B43E-78A4-4912-8DA1-D2171844C20E}" type="parTrans" cxnId="{FC972867-7858-4A93-8C73-09B9C7F51CA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C857C73E-2BCE-4CDF-B4B9-723FD887FDB6}" type="sibTrans" cxnId="{FC972867-7858-4A93-8C73-09B9C7F51CA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ADF62F7B-7D8A-488F-BA7D-C00EA2AE06F0}" type="pres">
      <dgm:prSet presAssocID="{C14EE99B-10AB-4C16-9831-365F0ECCC17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0E9320-1E09-4F5E-B808-8DC30D4310E9}" type="pres">
      <dgm:prSet presAssocID="{0D360EC9-39E4-4131-A44D-71EC9F8B5352}" presName="circ1" presStyleLbl="vennNode1" presStyleIdx="0" presStyleCnt="6"/>
      <dgm:spPr/>
    </dgm:pt>
    <dgm:pt modelId="{0E09B1F1-A6B3-4939-A2E1-C500317A1796}" type="pres">
      <dgm:prSet presAssocID="{0D360EC9-39E4-4131-A44D-71EC9F8B535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8B636-6F3D-4334-9233-18CA5032EA11}" type="pres">
      <dgm:prSet presAssocID="{ED3251D1-70FF-4496-989F-6C9E676FAD64}" presName="circ2" presStyleLbl="vennNode1" presStyleIdx="1" presStyleCnt="6"/>
      <dgm:spPr/>
    </dgm:pt>
    <dgm:pt modelId="{96D2A224-6BB5-42C7-8512-63B2324691E5}" type="pres">
      <dgm:prSet presAssocID="{ED3251D1-70FF-4496-989F-6C9E676FAD6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74818-86F0-46CA-9CE1-C73B6A29964A}" type="pres">
      <dgm:prSet presAssocID="{14076847-94E4-45DC-BB80-AD90A24A08AB}" presName="circ3" presStyleLbl="vennNode1" presStyleIdx="2" presStyleCnt="6"/>
      <dgm:spPr/>
    </dgm:pt>
    <dgm:pt modelId="{2078E89F-B9F2-4745-B6C4-4499FB86AB36}" type="pres">
      <dgm:prSet presAssocID="{14076847-94E4-45DC-BB80-AD90A24A08A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1F965-B5CD-4339-95DF-BB3EB2A7083F}" type="pres">
      <dgm:prSet presAssocID="{04846687-E4E8-4E66-89DA-FC4EF5C67805}" presName="circ4" presStyleLbl="vennNode1" presStyleIdx="3" presStyleCnt="6"/>
      <dgm:spPr/>
    </dgm:pt>
    <dgm:pt modelId="{F8C7F77A-3E73-44DC-9F2B-8F45D84DA508}" type="pres">
      <dgm:prSet presAssocID="{04846687-E4E8-4E66-89DA-FC4EF5C6780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9F03E-E34F-409F-8228-2CF32C4347A6}" type="pres">
      <dgm:prSet presAssocID="{3522713D-A66B-4934-BA65-2E2E2160A730}" presName="circ5" presStyleLbl="vennNode1" presStyleIdx="4" presStyleCnt="6"/>
      <dgm:spPr/>
    </dgm:pt>
    <dgm:pt modelId="{646B9FA1-9FD3-4251-AF13-8F21E13D7BB0}" type="pres">
      <dgm:prSet presAssocID="{3522713D-A66B-4934-BA65-2E2E2160A730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6E097-447F-4CC4-A010-4CF69150870B}" type="pres">
      <dgm:prSet presAssocID="{828302A3-333D-4A22-80AD-7EEA535DD1D7}" presName="circ6" presStyleLbl="vennNode1" presStyleIdx="5" presStyleCnt="6"/>
      <dgm:spPr/>
    </dgm:pt>
    <dgm:pt modelId="{9FBCE761-BC8E-47D6-9724-14A57B55C45C}" type="pres">
      <dgm:prSet presAssocID="{828302A3-333D-4A22-80AD-7EEA535DD1D7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30327D-802B-425A-9415-5BFE286CB789}" srcId="{C14EE99B-10AB-4C16-9831-365F0ECCC177}" destId="{14076847-94E4-45DC-BB80-AD90A24A08AB}" srcOrd="2" destOrd="0" parTransId="{D6B4CE7F-4EC6-44C3-907F-75CC7E6E0EEF}" sibTransId="{AE45EABF-BF63-42C3-8612-8817EDC3B7D9}"/>
    <dgm:cxn modelId="{965B9DD5-7E5A-4D7E-B914-95A9D08592BE}" srcId="{C14EE99B-10AB-4C16-9831-365F0ECCC177}" destId="{04846687-E4E8-4E66-89DA-FC4EF5C67805}" srcOrd="3" destOrd="0" parTransId="{C9CC09E8-F3B1-4EAC-B9C8-61E11F14C85F}" sibTransId="{7EC2B10A-890D-46E3-9064-169A48FB80ED}"/>
    <dgm:cxn modelId="{EA274935-97F1-46E4-8B36-4DF0F9DDD7DD}" srcId="{C14EE99B-10AB-4C16-9831-365F0ECCC177}" destId="{3522713D-A66B-4934-BA65-2E2E2160A730}" srcOrd="4" destOrd="0" parTransId="{37D7F12F-3CEF-44F1-A2EF-4AE69A37FC04}" sibTransId="{19CD76BB-0B2D-4768-A2AA-71A7ED5C8ED6}"/>
    <dgm:cxn modelId="{95D66873-517D-42C8-A4B2-B5AD7ACEFA68}" srcId="{C14EE99B-10AB-4C16-9831-365F0ECCC177}" destId="{ED3251D1-70FF-4496-989F-6C9E676FAD64}" srcOrd="1" destOrd="0" parTransId="{26F302D6-B17D-4A9A-86E7-5F5B3F5B7D09}" sibTransId="{5CF1F296-4E0E-4688-AADB-7E14D14AE0C4}"/>
    <dgm:cxn modelId="{27177E46-7184-44E0-9B53-B69E0D167002}" type="presOf" srcId="{ED3251D1-70FF-4496-989F-6C9E676FAD64}" destId="{96D2A224-6BB5-42C7-8512-63B2324691E5}" srcOrd="0" destOrd="0" presId="urn:microsoft.com/office/officeart/2005/8/layout/venn1"/>
    <dgm:cxn modelId="{EDD86491-793B-436A-9BDD-BFBAC84CD593}" type="presOf" srcId="{828302A3-333D-4A22-80AD-7EEA535DD1D7}" destId="{9FBCE761-BC8E-47D6-9724-14A57B55C45C}" srcOrd="0" destOrd="0" presId="urn:microsoft.com/office/officeart/2005/8/layout/venn1"/>
    <dgm:cxn modelId="{4C7A0BE2-7085-4831-BD47-22B3CEBB621A}" type="presOf" srcId="{04846687-E4E8-4E66-89DA-FC4EF5C67805}" destId="{F8C7F77A-3E73-44DC-9F2B-8F45D84DA508}" srcOrd="0" destOrd="0" presId="urn:microsoft.com/office/officeart/2005/8/layout/venn1"/>
    <dgm:cxn modelId="{1360ED49-4A96-4568-976D-1CCF3C70F12D}" type="presOf" srcId="{C14EE99B-10AB-4C16-9831-365F0ECCC177}" destId="{ADF62F7B-7D8A-488F-BA7D-C00EA2AE06F0}" srcOrd="0" destOrd="0" presId="urn:microsoft.com/office/officeart/2005/8/layout/venn1"/>
    <dgm:cxn modelId="{FC972867-7858-4A93-8C73-09B9C7F51CA2}" srcId="{C14EE99B-10AB-4C16-9831-365F0ECCC177}" destId="{828302A3-333D-4A22-80AD-7EEA535DD1D7}" srcOrd="5" destOrd="0" parTransId="{4648B43E-78A4-4912-8DA1-D2171844C20E}" sibTransId="{C857C73E-2BCE-4CDF-B4B9-723FD887FDB6}"/>
    <dgm:cxn modelId="{15E9B9B4-C35C-466D-A9C4-D4DB21941FC8}" type="presOf" srcId="{0D360EC9-39E4-4131-A44D-71EC9F8B5352}" destId="{0E09B1F1-A6B3-4939-A2E1-C500317A1796}" srcOrd="0" destOrd="0" presId="urn:microsoft.com/office/officeart/2005/8/layout/venn1"/>
    <dgm:cxn modelId="{9D27A1DE-1B67-4EF0-BA59-05101B74A2FE}" srcId="{C14EE99B-10AB-4C16-9831-365F0ECCC177}" destId="{0D360EC9-39E4-4131-A44D-71EC9F8B5352}" srcOrd="0" destOrd="0" parTransId="{9A82E14F-CE4C-4778-A738-1E6509E14E60}" sibTransId="{431FAD00-4873-4554-B842-2C6874505A87}"/>
    <dgm:cxn modelId="{9273F6D6-1B3E-4E60-B56F-13BDB06F2F12}" type="presOf" srcId="{3522713D-A66B-4934-BA65-2E2E2160A730}" destId="{646B9FA1-9FD3-4251-AF13-8F21E13D7BB0}" srcOrd="0" destOrd="0" presId="urn:microsoft.com/office/officeart/2005/8/layout/venn1"/>
    <dgm:cxn modelId="{E89BBAD2-1D1B-4375-8E80-C8EBD1BC3E8F}" type="presOf" srcId="{14076847-94E4-45DC-BB80-AD90A24A08AB}" destId="{2078E89F-B9F2-4745-B6C4-4499FB86AB36}" srcOrd="0" destOrd="0" presId="urn:microsoft.com/office/officeart/2005/8/layout/venn1"/>
    <dgm:cxn modelId="{BAA4778B-9D39-4284-AA14-56DFE0EC27A7}" type="presParOf" srcId="{ADF62F7B-7D8A-488F-BA7D-C00EA2AE06F0}" destId="{5B0E9320-1E09-4F5E-B808-8DC30D4310E9}" srcOrd="0" destOrd="0" presId="urn:microsoft.com/office/officeart/2005/8/layout/venn1"/>
    <dgm:cxn modelId="{7EE13084-B24B-4AB1-A03F-73F215AC013C}" type="presParOf" srcId="{ADF62F7B-7D8A-488F-BA7D-C00EA2AE06F0}" destId="{0E09B1F1-A6B3-4939-A2E1-C500317A1796}" srcOrd="1" destOrd="0" presId="urn:microsoft.com/office/officeart/2005/8/layout/venn1"/>
    <dgm:cxn modelId="{CD2FB8C7-82DA-4042-8675-515255F0E6CB}" type="presParOf" srcId="{ADF62F7B-7D8A-488F-BA7D-C00EA2AE06F0}" destId="{0C88B636-6F3D-4334-9233-18CA5032EA11}" srcOrd="2" destOrd="0" presId="urn:microsoft.com/office/officeart/2005/8/layout/venn1"/>
    <dgm:cxn modelId="{13FDD42C-D807-473A-A88D-452284C17988}" type="presParOf" srcId="{ADF62F7B-7D8A-488F-BA7D-C00EA2AE06F0}" destId="{96D2A224-6BB5-42C7-8512-63B2324691E5}" srcOrd="3" destOrd="0" presId="urn:microsoft.com/office/officeart/2005/8/layout/venn1"/>
    <dgm:cxn modelId="{6F8F6707-1B8F-48EA-AF6F-8577B38B7C53}" type="presParOf" srcId="{ADF62F7B-7D8A-488F-BA7D-C00EA2AE06F0}" destId="{39174818-86F0-46CA-9CE1-C73B6A29964A}" srcOrd="4" destOrd="0" presId="urn:microsoft.com/office/officeart/2005/8/layout/venn1"/>
    <dgm:cxn modelId="{6D812651-E2E3-4F1D-9267-C7F1CA27F71E}" type="presParOf" srcId="{ADF62F7B-7D8A-488F-BA7D-C00EA2AE06F0}" destId="{2078E89F-B9F2-4745-B6C4-4499FB86AB36}" srcOrd="5" destOrd="0" presId="urn:microsoft.com/office/officeart/2005/8/layout/venn1"/>
    <dgm:cxn modelId="{15BCD28F-10D8-435C-880E-6F76CACAACFE}" type="presParOf" srcId="{ADF62F7B-7D8A-488F-BA7D-C00EA2AE06F0}" destId="{B211F965-B5CD-4339-95DF-BB3EB2A7083F}" srcOrd="6" destOrd="0" presId="urn:microsoft.com/office/officeart/2005/8/layout/venn1"/>
    <dgm:cxn modelId="{0F86E138-FD3A-45AB-A02D-2E7DE63E7B35}" type="presParOf" srcId="{ADF62F7B-7D8A-488F-BA7D-C00EA2AE06F0}" destId="{F8C7F77A-3E73-44DC-9F2B-8F45D84DA508}" srcOrd="7" destOrd="0" presId="urn:microsoft.com/office/officeart/2005/8/layout/venn1"/>
    <dgm:cxn modelId="{36FE6F0B-DDB3-497B-835B-076486BCB602}" type="presParOf" srcId="{ADF62F7B-7D8A-488F-BA7D-C00EA2AE06F0}" destId="{B909F03E-E34F-409F-8228-2CF32C4347A6}" srcOrd="8" destOrd="0" presId="urn:microsoft.com/office/officeart/2005/8/layout/venn1"/>
    <dgm:cxn modelId="{05DBE050-FB52-452C-BB82-D313CC136CB9}" type="presParOf" srcId="{ADF62F7B-7D8A-488F-BA7D-C00EA2AE06F0}" destId="{646B9FA1-9FD3-4251-AF13-8F21E13D7BB0}" srcOrd="9" destOrd="0" presId="urn:microsoft.com/office/officeart/2005/8/layout/venn1"/>
    <dgm:cxn modelId="{9E165250-A656-4DFC-AE78-AD857E7C89CF}" type="presParOf" srcId="{ADF62F7B-7D8A-488F-BA7D-C00EA2AE06F0}" destId="{A786E097-447F-4CC4-A010-4CF69150870B}" srcOrd="10" destOrd="0" presId="urn:microsoft.com/office/officeart/2005/8/layout/venn1"/>
    <dgm:cxn modelId="{9020CBB4-D385-42FE-A74E-D4D94C5381CD}" type="presParOf" srcId="{ADF62F7B-7D8A-488F-BA7D-C00EA2AE06F0}" destId="{9FBCE761-BC8E-47D6-9724-14A57B55C45C}" srcOrd="11" destOrd="0" presId="urn:microsoft.com/office/officeart/2005/8/layout/venn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E9320-1E09-4F5E-B808-8DC30D4310E9}">
      <dsp:nvSpPr>
        <dsp:cNvPr id="0" name=""/>
        <dsp:cNvSpPr/>
      </dsp:nvSpPr>
      <dsp:spPr>
        <a:xfrm>
          <a:off x="3934842" y="1309523"/>
          <a:ext cx="1754374" cy="175437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E09B1F1-A6B3-4939-A2E1-C500317A1796}">
      <dsp:nvSpPr>
        <dsp:cNvPr id="0" name=""/>
        <dsp:cNvSpPr/>
      </dsp:nvSpPr>
      <dsp:spPr>
        <a:xfrm>
          <a:off x="3715546" y="0"/>
          <a:ext cx="2192967" cy="119461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Представления о различных сторонах изучаемого объекта.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715546" y="0"/>
        <a:ext cx="2192967" cy="1194612"/>
      </dsp:txXfrm>
    </dsp:sp>
    <dsp:sp modelId="{0C88B636-6F3D-4334-9233-18CA5032EA11}">
      <dsp:nvSpPr>
        <dsp:cNvPr id="0" name=""/>
        <dsp:cNvSpPr/>
      </dsp:nvSpPr>
      <dsp:spPr>
        <a:xfrm>
          <a:off x="4504283" y="1638326"/>
          <a:ext cx="1754374" cy="175437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6D2A224-6BB5-42C7-8512-63B2324691E5}">
      <dsp:nvSpPr>
        <dsp:cNvPr id="0" name=""/>
        <dsp:cNvSpPr/>
      </dsp:nvSpPr>
      <dsp:spPr>
        <a:xfrm>
          <a:off x="6388773" y="1137726"/>
          <a:ext cx="2078202" cy="13083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 Происходит обогащение памяти ребенка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388773" y="1137726"/>
        <a:ext cx="2078202" cy="1308385"/>
      </dsp:txXfrm>
    </dsp:sp>
    <dsp:sp modelId="{39174818-86F0-46CA-9CE1-C73B6A29964A}">
      <dsp:nvSpPr>
        <dsp:cNvPr id="0" name=""/>
        <dsp:cNvSpPr/>
      </dsp:nvSpPr>
      <dsp:spPr>
        <a:xfrm>
          <a:off x="4504283" y="2295931"/>
          <a:ext cx="1754374" cy="175437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078E89F-B9F2-4745-B6C4-4499FB86AB36}">
      <dsp:nvSpPr>
        <dsp:cNvPr id="0" name=""/>
        <dsp:cNvSpPr/>
      </dsp:nvSpPr>
      <dsp:spPr>
        <a:xfrm>
          <a:off x="6388773" y="3088927"/>
          <a:ext cx="2078202" cy="14619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 Развивается речь ребенка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6388773" y="3088927"/>
        <a:ext cx="2078202" cy="1461978"/>
      </dsp:txXfrm>
    </dsp:sp>
    <dsp:sp modelId="{B211F965-B5CD-4339-95DF-BB3EB2A7083F}">
      <dsp:nvSpPr>
        <dsp:cNvPr id="0" name=""/>
        <dsp:cNvSpPr/>
      </dsp:nvSpPr>
      <dsp:spPr>
        <a:xfrm>
          <a:off x="3934842" y="2625303"/>
          <a:ext cx="1754374" cy="175437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8C7F77A-3E73-44DC-9F2B-8F45D84DA508}">
      <dsp:nvSpPr>
        <dsp:cNvPr id="0" name=""/>
        <dsp:cNvSpPr/>
      </dsp:nvSpPr>
      <dsp:spPr>
        <a:xfrm>
          <a:off x="3715546" y="4494019"/>
          <a:ext cx="2192967" cy="119461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 Происходит накопление фонда умственных приемов и операций.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3715546" y="4494019"/>
        <a:ext cx="2192967" cy="1194612"/>
      </dsp:txXfrm>
    </dsp:sp>
    <dsp:sp modelId="{B909F03E-E34F-409F-8228-2CF32C4347A6}">
      <dsp:nvSpPr>
        <dsp:cNvPr id="0" name=""/>
        <dsp:cNvSpPr/>
      </dsp:nvSpPr>
      <dsp:spPr>
        <a:xfrm>
          <a:off x="3365402" y="2295931"/>
          <a:ext cx="1754374" cy="175437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46B9FA1-9FD3-4251-AF13-8F21E13D7BB0}">
      <dsp:nvSpPr>
        <dsp:cNvPr id="0" name=""/>
        <dsp:cNvSpPr/>
      </dsp:nvSpPr>
      <dsp:spPr>
        <a:xfrm>
          <a:off x="1157083" y="3088927"/>
          <a:ext cx="2078202" cy="14619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Формирования самостоятельности целеполагания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157083" y="3088927"/>
        <a:ext cx="2078202" cy="1461978"/>
      </dsp:txXfrm>
    </dsp:sp>
    <dsp:sp modelId="{A786E097-447F-4CC4-A010-4CF69150870B}">
      <dsp:nvSpPr>
        <dsp:cNvPr id="0" name=""/>
        <dsp:cNvSpPr/>
      </dsp:nvSpPr>
      <dsp:spPr>
        <a:xfrm>
          <a:off x="3365402" y="1638326"/>
          <a:ext cx="1754374" cy="175437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FBCE761-BC8E-47D6-9724-14A57B55C45C}">
      <dsp:nvSpPr>
        <dsp:cNvPr id="0" name=""/>
        <dsp:cNvSpPr/>
      </dsp:nvSpPr>
      <dsp:spPr>
        <a:xfrm>
          <a:off x="1157083" y="1137726"/>
          <a:ext cx="2078202" cy="14619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Развивается эмоциональная сфера ребенка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1157083" y="1137726"/>
        <a:ext cx="2078202" cy="1461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672113"/>
            <a:ext cx="9089390" cy="4704786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9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5460912"/>
            <a:ext cx="7485380" cy="1344225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1512253"/>
            <a:ext cx="9089390" cy="2761961"/>
          </a:xfrm>
        </p:spPr>
        <p:txBody>
          <a:bodyPr anchor="b"/>
          <a:lstStyle>
            <a:lvl1pPr algn="ctr" defTabSz="1043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5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4486000"/>
            <a:ext cx="9089390" cy="1247958"/>
          </a:xfrm>
        </p:spPr>
        <p:txBody>
          <a:bodyPr anchor="t"/>
          <a:lstStyle>
            <a:lvl1pPr marL="0" indent="0" algn="ctr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257588" y="4326723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91507" y="4326723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24785" y="4326723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27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27736" y="1764294"/>
            <a:ext cx="4726483" cy="4990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4724775" cy="672112"/>
          </a:xfrm>
        </p:spPr>
        <p:txBody>
          <a:bodyPr anchor="b">
            <a:noAutofit/>
          </a:bodyPr>
          <a:lstStyle>
            <a:lvl1pPr marL="0" indent="0" algn="ctr">
              <a:buNone/>
              <a:defRPr sz="2700" b="0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5812" y="1764295"/>
            <a:ext cx="4726631" cy="672112"/>
          </a:xfrm>
        </p:spPr>
        <p:txBody>
          <a:bodyPr anchor="b">
            <a:noAutofit/>
          </a:bodyPr>
          <a:lstStyle>
            <a:lvl1pPr marL="0" indent="0" algn="ctr">
              <a:buNone/>
              <a:defRPr sz="2700" b="0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34670" y="2439767"/>
            <a:ext cx="4726483" cy="43149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464327" y="2439768"/>
            <a:ext cx="4726483" cy="43144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011" y="294049"/>
            <a:ext cx="3518055" cy="2310386"/>
          </a:xfrm>
        </p:spPr>
        <p:txBody>
          <a:bodyPr anchor="b"/>
          <a:lstStyle>
            <a:lvl1pPr algn="ctr">
              <a:lnSpc>
                <a:spcPct val="100000"/>
              </a:lnSpc>
              <a:defRPr sz="32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991" y="301051"/>
            <a:ext cx="5842384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8011" y="2688449"/>
            <a:ext cx="3518055" cy="40659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8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171" y="252042"/>
            <a:ext cx="6679661" cy="987165"/>
          </a:xfrm>
        </p:spPr>
        <p:txBody>
          <a:bodyPr anchor="b"/>
          <a:lstStyle>
            <a:lvl1pPr algn="ctr">
              <a:lnSpc>
                <a:spcPct val="100000"/>
              </a:lnSpc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70" y="1260210"/>
            <a:ext cx="7080663" cy="5006712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4171" y="6406070"/>
            <a:ext cx="6679661" cy="58809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0"/>
            <a:ext cx="9624060" cy="1764295"/>
          </a:xfrm>
          <a:prstGeom prst="rect">
            <a:avLst/>
          </a:prstGeom>
        </p:spPr>
        <p:txBody>
          <a:bodyPr vert="horz" lIns="104306" tIns="52153" rIns="104306" bIns="52153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1581" y="7008171"/>
            <a:ext cx="2439432" cy="402567"/>
          </a:xfrm>
          <a:prstGeom prst="rect">
            <a:avLst/>
          </a:prstGeom>
        </p:spPr>
        <p:txBody>
          <a:bodyPr vert="horz" lIns="104306" tIns="52153" rIns="52153" bIns="52153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CE729A7-7C43-4844-B8F1-042F17DD4ED6}" type="datetimeFigureOut">
              <a:rPr lang="ru-RU" smtClean="0"/>
              <a:t>19.07.2017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0857" y="7008171"/>
            <a:ext cx="3330549" cy="402567"/>
          </a:xfrm>
          <a:prstGeom prst="rect">
            <a:avLst/>
          </a:prstGeom>
        </p:spPr>
        <p:txBody>
          <a:bodyPr vert="horz" lIns="52153" tIns="52153" rIns="104306" bIns="52153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90889" y="7008171"/>
            <a:ext cx="657199" cy="402567"/>
          </a:xfrm>
          <a:prstGeom prst="rect">
            <a:avLst/>
          </a:prstGeom>
        </p:spPr>
        <p:txBody>
          <a:bodyPr vert="horz" lIns="31292" tIns="52153" rIns="52153" bIns="52153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8AF0D46-0ABC-4E5A-BEA2-5FBAB304E99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9890881" y="7165872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marL="0" algn="ctr" defTabSz="1043056" rtl="0" eaLnBrk="1" latinLnBrk="0" hangingPunct="1"/>
            <a:endParaRPr lang="en-US" sz="21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553" y="7165872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1043056" rtl="0" eaLnBrk="1" latinLnBrk="0" hangingPunct="1">
        <a:lnSpc>
          <a:spcPts val="6616"/>
        </a:lnSpc>
        <a:spcBef>
          <a:spcPct val="0"/>
        </a:spcBef>
        <a:buNone/>
        <a:defRPr sz="62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1667">
              <a:schemeClr val="bg1">
                <a:tint val="80000"/>
                <a:satMod val="250000"/>
              </a:schemeClr>
            </a:gs>
            <a:gs pos="50000">
              <a:srgbClr val="FF9966">
                <a:lumMod val="19000"/>
                <a:lumOff val="81000"/>
              </a:srgbClr>
            </a:gs>
            <a:gs pos="76000">
              <a:srgbClr val="F3FEB4"/>
            </a:gs>
            <a:gs pos="92000">
              <a:srgbClr val="00B0F0">
                <a:lumMod val="31000"/>
                <a:lumOff val="69000"/>
                <a:alpha val="7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-1"/>
            <a:ext cx="7362924" cy="4068663"/>
          </a:xfrm>
          <a:prstGeom prst="cloud">
            <a:avLst/>
          </a:prstGeom>
          <a:gradFill flip="none" rotWithShape="1">
            <a:gsLst>
              <a:gs pos="0">
                <a:srgbClr val="00B0F0">
                  <a:lumMod val="34000"/>
                  <a:lumOff val="66000"/>
                </a:srgbClr>
              </a:gs>
              <a:gs pos="50000">
                <a:schemeClr val="lt1">
                  <a:shade val="67500"/>
                  <a:satMod val="115000"/>
                  <a:lumMod val="24000"/>
                  <a:lumOff val="76000"/>
                </a:schemeClr>
              </a:gs>
              <a:gs pos="99583">
                <a:srgbClr val="00B0F0">
                  <a:lumMod val="33000"/>
                  <a:lumOff val="67000"/>
                </a:srgbClr>
              </a:gs>
              <a:gs pos="90000">
                <a:schemeClr val="lt1">
                  <a:shade val="100000"/>
                  <a:satMod val="115000"/>
                </a:schemeClr>
              </a:gs>
            </a:gsLst>
            <a:lin ang="3000000" scaled="0"/>
            <a:tileRect/>
          </a:gradFill>
          <a:ln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Обобщение опыта работы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«Детский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«Родничок» 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Застыловой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Елены Алексеевны 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2" name="Picture 8" descr="&amp;Pcy;&amp;iecy;&amp;rcy;&amp;scy;&amp;ocy;&amp;ncy;&amp;acy;&amp;lcy;&amp;softcy;&amp;ncy;&amp;ycy;&amp;jcy; &amp;scy;&amp;acy;&amp;jcy;&amp;tcy; - &amp;Vcy;&amp;icy;&amp;dcy;&amp;iecy;&amp;o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55" b="100000" l="1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26" b="2676"/>
          <a:stretch/>
        </p:blipFill>
        <p:spPr bwMode="auto">
          <a:xfrm>
            <a:off x="0" y="2476415"/>
            <a:ext cx="1069340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Kcy;&amp;lcy;&amp;icy;&amp;pcy;&amp;acy;&amp;rcy;&amp;tcy; &quot;&amp;Mcy;&amp;ocy;&amp;rcy;&amp;scy;&amp;kcy;&amp;ocy;&amp;jcy;&quot;.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33" r="24347"/>
          <a:stretch/>
        </p:blipFill>
        <p:spPr bwMode="auto">
          <a:xfrm>
            <a:off x="6858868" y="-13880"/>
            <a:ext cx="3792267" cy="38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6" t="19321" r="57197" b="61217"/>
          <a:stretch/>
        </p:blipFill>
        <p:spPr>
          <a:xfrm rot="5400000">
            <a:off x="7779957" y="309232"/>
            <a:ext cx="3126372" cy="2376265"/>
          </a:xfrm>
          <a:prstGeom prst="ellipse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1209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&amp;IEcy;&amp;shchcy;&amp;iecy; &amp;ncy;&amp;iecy;&amp;mcy;&amp;ncy;&amp;ocy;&amp;gcy;&amp;ocy; &amp;icy;&amp;ncy;&amp;tcy;&amp;iecy;&amp;rcy;&amp;iecy;&amp;scy;&amp;ncy;&amp;ycy;&amp;khcy; &amp;fcy;&amp;ocy;&amp;ncy;&amp;ocy;&amp;vcy; &quot; &amp;Ocy;&amp;bcy;&amp;rcy;&amp;acy;&amp;zcy;&amp;ocy;&amp;vcy;&amp;acy;&amp;tcy;&amp;iecy;&amp;lcy;&amp;softcy;&amp;ncy;&amp;ycy;&amp;jcy; &amp;pcy;&amp;ocy;&amp;rcy;&amp;tcy;&amp;acy;&amp;lcy; &amp;Mcy;&amp;icy;&amp;scy;&amp;tcy;&amp;iecy;&amp;rcy;&amp;Gcy;&amp;Icy;&amp;D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" y="18430"/>
            <a:ext cx="10679622" cy="756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/>
              <a:t>Здоровьесберегающие  технологии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12" y="1966265"/>
            <a:ext cx="7303305" cy="4104457"/>
          </a:xfrm>
          <a:prstGeom prst="rect">
            <a:avLst/>
          </a:prstGeom>
          <a:ln w="79375">
            <a:solidFill>
              <a:srgbClr val="FFFF00"/>
            </a:solidFill>
            <a:prstDash val="solid"/>
          </a:ln>
          <a:scene3d>
            <a:camera prst="orthographicFront">
              <a:rot lat="0" lon="0" rev="3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055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rstyle.org/uploads/posts/2010-01/1264447876_1256488385_23-kop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164"/>
            <a:ext cx="10693400" cy="76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-107801"/>
            <a:ext cx="9624060" cy="1044327"/>
          </a:xfrm>
        </p:spPr>
        <p:txBody>
          <a:bodyPr/>
          <a:lstStyle/>
          <a:p>
            <a:r>
              <a:rPr lang="ru-RU" dirty="0" smtClean="0"/>
              <a:t>Принципы: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0236" y="828303"/>
            <a:ext cx="8136904" cy="576064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соучастие </a:t>
            </a:r>
            <a:r>
              <a:rPr lang="ru-RU" b="1" dirty="0">
                <a:solidFill>
                  <a:schemeClr val="tx1"/>
                </a:solidFill>
              </a:rPr>
              <a:t>в </a:t>
            </a:r>
            <a:r>
              <a:rPr lang="ru-RU" b="1" dirty="0" smtClean="0">
                <a:solidFill>
                  <a:schemeClr val="tx1"/>
                </a:solidFill>
              </a:rPr>
              <a:t>деятельности;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•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создание </a:t>
            </a:r>
            <a:r>
              <a:rPr lang="ru-RU" b="1" dirty="0">
                <a:solidFill>
                  <a:schemeClr val="tx1"/>
                </a:solidFill>
              </a:rPr>
              <a:t>эмоционального положительного отношения и интереса детей к совместной деятельности;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•  признание </a:t>
            </a:r>
            <a:r>
              <a:rPr lang="ru-RU" b="1" dirty="0">
                <a:solidFill>
                  <a:schemeClr val="tx1"/>
                </a:solidFill>
              </a:rPr>
              <a:t>за ребенком права на существование собственного мнения;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•   стимулирования </a:t>
            </a:r>
            <a:r>
              <a:rPr lang="ru-RU" b="1" dirty="0">
                <a:solidFill>
                  <a:schemeClr val="tx1"/>
                </a:solidFill>
              </a:rPr>
              <a:t>ребенка к высказываниям;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•   использование </a:t>
            </a:r>
            <a:r>
              <a:rPr lang="ru-RU" b="1" dirty="0">
                <a:solidFill>
                  <a:schemeClr val="tx1"/>
                </a:solidFill>
              </a:rPr>
              <a:t>различных способов </a:t>
            </a:r>
            <a:r>
              <a:rPr lang="ru-RU" b="1" dirty="0" smtClean="0">
                <a:solidFill>
                  <a:schemeClr val="tx1"/>
                </a:solidFill>
              </a:rPr>
              <a:t>  выполнения </a:t>
            </a:r>
            <a:r>
              <a:rPr lang="ru-RU" b="1" dirty="0">
                <a:solidFill>
                  <a:schemeClr val="tx1"/>
                </a:solidFill>
              </a:rPr>
              <a:t>задания без боязни ошибиться;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•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включение </a:t>
            </a:r>
            <a:r>
              <a:rPr lang="ru-RU" b="1" dirty="0">
                <a:solidFill>
                  <a:schemeClr val="tx1"/>
                </a:solidFill>
              </a:rPr>
              <a:t>ребенка в творческую </a:t>
            </a:r>
            <a:r>
              <a:rPr lang="ru-RU" b="1" dirty="0" smtClean="0">
                <a:solidFill>
                  <a:schemeClr val="tx1"/>
                </a:solidFill>
              </a:rPr>
              <a:t>       деятельность </a:t>
            </a:r>
            <a:r>
              <a:rPr lang="ru-RU" b="1" dirty="0">
                <a:solidFill>
                  <a:schemeClr val="tx1"/>
                </a:solidFill>
              </a:rPr>
              <a:t>и развития его творческих способностей;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•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построения </a:t>
            </a:r>
            <a:r>
              <a:rPr lang="ru-RU" b="1" dirty="0">
                <a:solidFill>
                  <a:schemeClr val="tx1"/>
                </a:solidFill>
              </a:rPr>
              <a:t>обучения на игровых формах.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7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&amp;SHcy;&amp;kcy;&amp;ocy;&amp;lcy;&amp;softcy;&amp;ncy;&amp;ycy;&amp;jcy; &amp;kcy;&amp;lcy;&amp;icy;&amp;pcy;&amp;acy;&amp;rcy;&amp;tcy;. - &amp;Ncy;&amp;ucy;&amp;zhcy;&amp;ncy;&amp;ycy;&amp;iecy; &amp;vcy;&amp;iecy;&amp;shchcy;&amp;icy; - &amp;Kcy;&amp;lcy;&amp;icy;&amp;pcy;&amp;acy;&amp;rcy;&amp;tcy;&amp;ycy; PNG - &amp;Kcy;&amp;lcy;&amp;icy;&amp;pcy;&amp;acy;&amp;rcy;&amp;tcy;&amp;ycy; &amp;ucy; 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948" y="0"/>
            <a:ext cx="11522271" cy="69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r="13814"/>
          <a:stretch/>
        </p:blipFill>
        <p:spPr>
          <a:xfrm>
            <a:off x="1026220" y="662152"/>
            <a:ext cx="8280920" cy="527871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2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>
                <a:lumMod val="97000"/>
                <a:lumOff val="3000"/>
              </a:srgbClr>
            </a:gs>
            <a:gs pos="25000">
              <a:srgbClr val="21D6E0">
                <a:lumMod val="74000"/>
                <a:lumOff val="26000"/>
              </a:srgbClr>
            </a:gs>
            <a:gs pos="75000">
              <a:srgbClr val="0087E6">
                <a:alpha val="67000"/>
              </a:srgbClr>
            </a:gs>
            <a:gs pos="100000">
              <a:srgbClr val="005CBF">
                <a:alpha val="65000"/>
              </a:srgb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8148" y="1187540"/>
            <a:ext cx="9624060" cy="4537307"/>
          </a:xfrm>
          <a:noFill/>
        </p:spPr>
        <p:txBody>
          <a:bodyPr anchor="ctr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Знания, </a:t>
            </a: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полученные </a:t>
            </a:r>
            <a:r>
              <a:rPr lang="ru-RU" sz="48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из книг, </a:t>
            </a: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48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добытые самостоятельно, </a:t>
            </a:r>
            <a:br>
              <a:rPr lang="ru-RU" sz="48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</a:t>
            </a:r>
            <a:r>
              <a:rPr lang="ru-RU" sz="48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являются осознанными </a:t>
            </a: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48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прочными</a:t>
            </a: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800" b="1" i="1" spc="50" dirty="0" err="1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Л.С.Выгодский</a:t>
            </a:r>
            <a:r>
              <a:rPr lang="ru-RU" sz="4800" b="1" i="1" spc="50" dirty="0" smtClean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800" b="1" i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698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FF99FF">
                <a:alpha val="22000"/>
              </a:srgbClr>
            </a:gs>
            <a:gs pos="76000">
              <a:srgbClr val="FF3399">
                <a:alpha val="65000"/>
              </a:srgbClr>
            </a:gs>
            <a:gs pos="97500">
              <a:srgbClr val="FFFF00">
                <a:lumMod val="100000"/>
                <a:alpha val="73000"/>
              </a:srgbClr>
            </a:gs>
            <a:gs pos="100000">
              <a:srgbClr val="FFFF00">
                <a:lumMod val="100000"/>
                <a:alpha val="73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164" y="540383"/>
            <a:ext cx="9624060" cy="6479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 smtClean="0"/>
              <a:t>Достоинство применения экспериментирования заключается в следующим: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52360"/>
              </p:ext>
            </p:extLst>
          </p:nvPr>
        </p:nvGraphicFramePr>
        <p:xfrm>
          <a:off x="522164" y="1332359"/>
          <a:ext cx="962406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21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&amp;Mcy;&amp;iecy;&amp;tcy;&amp;ocy;&amp;dcy;&amp;icy;&amp;kcy;&amp;acy; &amp;dcy;&amp;iecy;&amp;tcy;&amp;scy;&amp;kcy;&amp;ocy;&amp;gcy;&amp;ocy; &amp;ecy;&amp;kcy;&amp;scy;&amp;pcy;&amp;iecy;&amp;rcy;&amp;icy;&amp;mcy;&amp;iecy;&amp;ncy;&amp;tcy;&amp;icy;&amp;rcy;&amp;ocy;&amp;vcy;&amp;acy;&amp;ncy;&amp;icy;&amp;ya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2" b="3018"/>
          <a:stretch/>
        </p:blipFill>
        <p:spPr bwMode="auto">
          <a:xfrm>
            <a:off x="2970436" y="338793"/>
            <a:ext cx="4680520" cy="682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140" y="252239"/>
            <a:ext cx="10153128" cy="936301"/>
          </a:xfrm>
        </p:spPr>
        <p:txBody>
          <a:bodyPr anchor="ctr"/>
          <a:lstStyle/>
          <a:p>
            <a:r>
              <a:rPr lang="ru-RU" sz="3600" dirty="0" smtClean="0"/>
              <a:t>Предметно-развивающая среда группы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1350256" y="1377982"/>
            <a:ext cx="7776864" cy="5498993"/>
          </a:xfrm>
          <a:ln>
            <a:solidFill>
              <a:srgbClr val="7030A0"/>
            </a:solidFill>
          </a:ln>
        </p:spPr>
      </p:pic>
      <p:sp>
        <p:nvSpPr>
          <p:cNvPr id="6" name="Блок-схема: узел 5"/>
          <p:cNvSpPr/>
          <p:nvPr/>
        </p:nvSpPr>
        <p:spPr>
          <a:xfrm>
            <a:off x="810196" y="1116335"/>
            <a:ext cx="792088" cy="72008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8875092" y="1044327"/>
            <a:ext cx="792088" cy="72008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954212" y="6660951"/>
            <a:ext cx="792088" cy="72008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8803084" y="6588943"/>
            <a:ext cx="792088" cy="72008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0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8148" y="252042"/>
            <a:ext cx="9577063" cy="987165"/>
          </a:xfrm>
        </p:spPr>
        <p:txBody>
          <a:bodyPr anchor="ctr"/>
          <a:lstStyle/>
          <a:p>
            <a:r>
              <a:rPr lang="ru-RU" sz="3600" smtClean="0"/>
              <a:t>Мини-лаборатория «ЭВРИКА»</a:t>
            </a:r>
            <a:endParaRPr lang="ru-RU" sz="36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0264"/>
          <a:stretch>
            <a:fillRect/>
          </a:stretch>
        </p:blipFill>
        <p:spPr>
          <a:xfrm>
            <a:off x="1314252" y="1260209"/>
            <a:ext cx="8147093" cy="5760781"/>
          </a:xfrm>
        </p:spPr>
      </p:pic>
    </p:spTree>
    <p:extLst>
      <p:ext uri="{BB962C8B-B14F-4D97-AF65-F5344CB8AC3E}">
        <p14:creationId xmlns:p14="http://schemas.microsoft.com/office/powerpoint/2010/main" val="15768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ve is &amp;kcy;&amp;acy;&amp;rcy;&amp;tcy;&amp;icy;&amp;ncy;&amp;kcy;&amp;icy; &quot; &amp;Lcy;&amp;yucy;&amp;bcy;&amp;ocy;&amp;vcy;&amp;soft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693401" cy="76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1" y="3492599"/>
            <a:ext cx="5283499" cy="394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9"/>
          <a:stretch/>
        </p:blipFill>
        <p:spPr>
          <a:xfrm>
            <a:off x="5011948" y="3492599"/>
            <a:ext cx="5519328" cy="386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&amp;Rcy;&amp;acy;&amp;scy;&amp;scy;&amp;acy;&amp;dcy;&amp;acy; &amp;ocy;&amp;dcy;&amp;ncy;&amp;ocy;&amp;lcy;&amp;iecy;&amp;tcy;&amp;ncy;&amp;icy;&amp;kcy;&amp;ocy;&amp;vcy;. &amp;Kcy;&amp;ucy;&amp;pcy;&amp;icy;&amp;tcy;&amp;softcy; &amp;rcy;&amp;acy;&amp;scy;&amp;scy;&amp;acy;&amp;dcy;&amp;ucy; &amp;ocy;&amp;dcy;&amp;ncy;&amp;ocy;&amp;lcy;&amp;iecy;&amp;tcy;&amp;ncy;&amp;icy;&amp;kcy;&amp;ocy;&amp;vcy; &amp;vcy; &amp;Ncy;&amp;icy;&amp;zhcy;&amp;ncy;&amp;iecy;&amp;mcy; &amp;Ncy;&amp;ocy;&amp;vcy;&amp;gcy;&amp;ocy;&amp;rcy;&amp;ocy;&amp;dcy;&amp;iecy;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86" b="96474" l="754" r="97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" y="540271"/>
            <a:ext cx="2088232" cy="208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75168" y="2592288"/>
            <a:ext cx="9624060" cy="972319"/>
          </a:xfrm>
        </p:spPr>
        <p:txBody>
          <a:bodyPr anchor="ctr"/>
          <a:lstStyle/>
          <a:p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Экологический проект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85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0"/>
            <a:ext cx="5418211" cy="3830433"/>
          </a:xfrm>
          <a:prstGeom prst="rect">
            <a:avLst/>
          </a:prstGeom>
        </p:spPr>
      </p:pic>
      <p:pic>
        <p:nvPicPr>
          <p:cNvPr id="1030" name="Picture 6" descr="http://www.forchel.ru/uploads/posts/2012-10/1350207166_vod-z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1925" r="14257" b="64083"/>
          <a:stretch/>
        </p:blipFill>
        <p:spPr bwMode="auto">
          <a:xfrm>
            <a:off x="5320981" y="1104"/>
            <a:ext cx="5426319" cy="382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1" y="3717914"/>
            <a:ext cx="5374881" cy="3843349"/>
          </a:xfrm>
          <a:prstGeom prst="rect">
            <a:avLst/>
          </a:prstGeom>
        </p:spPr>
      </p:pic>
      <p:pic>
        <p:nvPicPr>
          <p:cNvPr id="1032" name="Picture 8" descr="&amp;Kcy;&amp;acy;&amp;rcy;&amp;tcy;&amp;ocy;&amp;tcy;&amp;iecy;&amp;kcy;&amp;acy; &amp;ocy;&amp;pcy;&amp;ycy;&amp;tcy;&amp;ocy;&amp;vcy; &amp;dcy;&amp;lcy;&amp;yacy; &amp;scy;&amp;rcy;&amp;iecy;&amp;dcy;&amp;ncy;&amp;iecy;&amp;jcy; &amp;gcy;&amp;rcy;&amp;ucy;&amp;pcy;&amp;pcy;&amp;ycy; - &amp;Ocy;&amp;rcy;&amp;icy;&amp;gcy;&amp;acy;&amp;mcy;&amp;icy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1" r="13906" b="64128"/>
          <a:stretch/>
        </p:blipFill>
        <p:spPr bwMode="auto">
          <a:xfrm>
            <a:off x="5320980" y="3717913"/>
            <a:ext cx="5426320" cy="383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4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Kcy;&amp;ocy;&amp;rcy;&amp;ocy;&amp;tcy;&amp;kcy;&amp;icy;&amp;khcy; &amp;Dcy;&amp;acy;&amp;shcy;&amp;acy;, 6 &amp;lcy;&amp;iecy;&amp;tcy;, &quot;&amp;TScy;&amp;vcy;&amp;iecy;&amp;tcy;&amp;ucy;&amp;shchcy;&amp;icy;&amp;iecy; &amp;mcy;&amp;acy;&amp;kcy;&amp;icy;&quot; - &amp;Kcy;&amp;acy;&amp;rcy;&amp;tcy;&amp;icy;&amp;ncy;&amp;kcy;&amp;acy; 12662/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39"/>
            <a:ext cx="10675292" cy="75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951" y="828303"/>
            <a:ext cx="9089390" cy="4836628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4400" b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творческого поиска:</a:t>
            </a:r>
            <a:r>
              <a:rPr lang="ru-RU" sz="4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Детское </a:t>
            </a: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экспериментирование -как средство развития познавательной активности </a:t>
            </a: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ребёнка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&amp;Ncy;&amp;acy;&amp;ucy;&amp;chcy;&amp;ncy;&amp;ycy;&amp;iecy; &amp;ecy;&amp;kcy;&amp;scy;&amp;pcy;&amp;iecy;&amp;rcy;&amp;icy;&amp;mcy;&amp;iecy;&amp;ncy;&amp;tcy;&amp;ycy; &amp;vcy; &amp;dcy;&amp;ocy;&amp;mcy;&amp;acy;&amp;shcy;&amp;ncy;&amp;icy;&amp;khcy; &amp;ucy;&amp;scy;&amp;lcy;&amp;ocy;&amp;vcy;&amp;icy;&amp;yacy;&amp;khcy;. &amp;Vcy;&amp;ycy;&amp;pcy;&amp;ucy;&amp;scy;&amp;kcy; 1 (2010/CamRip). &amp;Scy;&amp;kcy;&amp;acy;&amp;chcy;&amp;acy;&amp;tcy;&amp;softcy; &amp;bcy;&amp;iecy;&amp;scy;&amp;pcy;&amp;lcy;&amp;acy;&amp;tcy;&amp;ncy;&amp;ocy; &amp;Ncy;&amp;acy;&amp;ucy;&amp;chcy;&amp;ncy;&amp;ycy;&amp;iecy; &amp;ecy;&amp;kcy;&amp;scy;&amp;pcy;&amp;iecy;&amp;rcy;&amp;icy;&amp;mcy;&amp;iecy;&amp;ncy;&amp;tcy;&amp;ycy; &amp;vcy; &amp;dcy;&amp;ocy;&amp;mcy;&amp;acy;&amp;shcy;&amp;ncy;&amp;icy;&amp;khcy; &amp;ucy;&amp;scy;&amp;lcy;&amp;ocy;&amp;vcy;&amp;icy;&amp;yacy;&amp;khcy;. &amp;Vcy;&amp;ycy;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0741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42" y="4716735"/>
            <a:ext cx="42862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agS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" y="10009"/>
            <a:ext cx="10681747" cy="75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324248"/>
            <a:ext cx="6048672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38" y="3726464"/>
            <a:ext cx="6478620" cy="364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SDC193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12" y="413866"/>
            <a:ext cx="3971536" cy="300672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DC1938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t="23326" r="11321"/>
          <a:stretch/>
        </p:blipFill>
        <p:spPr bwMode="auto">
          <a:xfrm>
            <a:off x="306140" y="4128371"/>
            <a:ext cx="3627399" cy="283717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9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45) - &amp;TScy;&amp;vcy;&amp;iecy;&amp;tcy;&amp;ycy; - &amp;Fcy;&amp;ocy;&amp;ncy;&amp;ycy; &amp;dcy;&amp;lcy;&amp;yacy; &amp;scy;&amp;acy;&amp;jcy;&amp;tcy;&amp;acy; - &amp;Kcy;&amp;acy;&amp;rcy;&amp;tcy;&amp;icy;&amp;ncy;&amp;kcy;&amp;icy; - Red-&amp;Kcy;ey - &amp;kcy;&amp;lcy;&amp;yucy;&amp;chcy;&amp;icy; , &amp;scy;&amp;ocy;&amp;fcy;&amp;tcy;, &amp;icy;&amp;gcy;&amp;rcy;&amp;ycy;, &amp;fcy;&amp;ocy;&amp;tcy;&amp;ocy;&amp;shcy;&amp;ocy;&amp;pcy;, &amp;vcy;&amp;scy;&amp;iecy; &amp;dcy;&amp;lcy;&amp;yacy; uc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9882"/>
            <a:ext cx="10693401" cy="76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3" t="22779" r="7587" b="49425"/>
          <a:stretch/>
        </p:blipFill>
        <p:spPr>
          <a:xfrm>
            <a:off x="2250356" y="3347788"/>
            <a:ext cx="8158608" cy="38892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276159"/>
            <a:ext cx="6696744" cy="37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&amp;Scy;&amp;kcy;&amp;acy;&amp;chcy;&amp;acy;&amp;tcy;&amp;softcy; &amp;bcy;&amp;iecy;&amp;scy;&amp;pcy;&amp;lcy;&amp;acy;&amp;tcy;&amp;ncy;&amp;ocy;: &amp;Pcy;&amp;icy;&amp;pcy;&amp;iecy;&amp;tcy;&amp;kcy;&amp;acy; - &amp;pcy;&amp;rcy;&amp;iecy;&amp;zcy;&amp;iecy;&amp;ncy;&amp;tcy;&amp;acy;&amp;tscy;&amp;icy;&amp;yacy; Microsoft Office PowerPoint. - 26 &amp;Dcy;&amp;iecy;&amp;kcy;&amp;acy;&amp;bcy;&amp;rcy;&amp;yacy; 2013 - Blog - Dota-f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" y="0"/>
            <a:ext cx="10729952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506975768"/>
              </p:ext>
            </p:extLst>
          </p:nvPr>
        </p:nvGraphicFramePr>
        <p:xfrm>
          <a:off x="12304" y="1692399"/>
          <a:ext cx="10729951" cy="586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3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Dcy;&amp;iecy;&amp;tcy;&amp;scy;&amp;kcy;&amp;icy;&amp;iecy; &amp;pcy;&amp;rcy;&amp;iecy;&amp;zcy;&amp;iecy;&amp;ncy;&amp;tcy;&amp;acy;&amp;tscy;&amp;icy;&amp;icy; &amp;Scy;&amp;kcy;&amp;acy;&amp;chcy;&amp;acy;&amp;tcy;&amp;softcy; - &amp;Kcy;&amp;acy;&amp;kcy; &amp;ncy;&amp;acy;&amp;pcy;&amp;icy;&amp;scy;&amp;acy;&amp;tcy;&amp;softcy; &amp;rcy;&amp;iecy;&amp;fcy;&amp;iecy;&amp;rcy;&amp;acy;&amp;tcy; &amp;ncy;&amp;acy; 5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98228" y="2844527"/>
            <a:ext cx="8447356" cy="388854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Процесс познания, освоение новых знаний очень важны для меня, поэтому я считаю, </a:t>
            </a:r>
            <a:r>
              <a:rPr lang="ru-RU" sz="2800" b="1" dirty="0" smtClean="0">
                <a:solidFill>
                  <a:schemeClr val="tx1"/>
                </a:solidFill>
              </a:rPr>
              <a:t>             что </a:t>
            </a:r>
            <a:r>
              <a:rPr lang="ru-RU" sz="2800" b="1" dirty="0">
                <a:solidFill>
                  <a:schemeClr val="tx1"/>
                </a:solidFill>
              </a:rPr>
              <a:t>в детском саду не должно быть четкой границы между обыденной жизнью </a:t>
            </a:r>
            <a:r>
              <a:rPr lang="ru-RU" sz="2800" b="1" dirty="0" smtClean="0">
                <a:solidFill>
                  <a:schemeClr val="tx1"/>
                </a:solidFill>
              </a:rPr>
              <a:t>                              и </a:t>
            </a:r>
            <a:r>
              <a:rPr lang="ru-RU" sz="2800" b="1" dirty="0">
                <a:solidFill>
                  <a:schemeClr val="tx1"/>
                </a:solidFill>
              </a:rPr>
              <a:t>экспериментированием, </a:t>
            </a:r>
            <a:r>
              <a:rPr lang="ru-RU" sz="2800" b="1" dirty="0" smtClean="0">
                <a:solidFill>
                  <a:schemeClr val="tx1"/>
                </a:solidFill>
              </a:rPr>
              <a:t>                                     ведь </a:t>
            </a:r>
            <a:r>
              <a:rPr lang="ru-RU" sz="2800" b="1" dirty="0">
                <a:solidFill>
                  <a:schemeClr val="tx1"/>
                </a:solidFill>
              </a:rPr>
              <a:t>экспериментирование не самоцель, </a:t>
            </a:r>
            <a:r>
              <a:rPr lang="ru-RU" sz="2800" b="1" dirty="0" smtClean="0">
                <a:solidFill>
                  <a:schemeClr val="tx1"/>
                </a:solidFill>
              </a:rPr>
              <a:t>                 а </a:t>
            </a:r>
            <a:r>
              <a:rPr lang="ru-RU" sz="2800" b="1" dirty="0">
                <a:solidFill>
                  <a:schemeClr val="tx1"/>
                </a:solidFill>
              </a:rPr>
              <a:t>только способ ознакомления детей </a:t>
            </a:r>
            <a:r>
              <a:rPr lang="ru-RU" sz="2800" b="1" dirty="0" smtClean="0">
                <a:solidFill>
                  <a:schemeClr val="tx1"/>
                </a:solidFill>
              </a:rPr>
              <a:t>                         с </a:t>
            </a:r>
            <a:r>
              <a:rPr lang="ru-RU" sz="2800" b="1" dirty="0">
                <a:solidFill>
                  <a:schemeClr val="tx1"/>
                </a:solidFill>
              </a:rPr>
              <a:t>миром, в котором им предстоит жить!</a:t>
            </a:r>
          </a:p>
          <a:p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3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&amp;Dcy;&amp;iecy;&amp;tcy;&amp;scy;&amp;kcy;&amp;icy;&amp;iecy; &amp;fcy;&amp;ocy;&amp;ncy;&amp;ycy; / Children's backgrounds &quot; ALLDAY - &amp;ncy;&amp;acy;&amp;rcy;&amp;ocy;&amp;dcy;&amp;ncy;&amp;ycy;&amp;jcy; &amp;scy;&amp;acy;&amp;jcy;&amp;tcy; &amp;ocy; &amp;dcy;&amp;icy;&amp;zcy;&amp;acy;&amp;jcy;&amp;n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0436" cy="75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66821" y="180231"/>
            <a:ext cx="5832648" cy="3384376"/>
          </a:xfrm>
        </p:spPr>
        <p:txBody>
          <a:bodyPr anchor="b"/>
          <a:lstStyle/>
          <a:p>
            <a:r>
              <a:rPr lang="ru-RU" b="1" dirty="0" smtClean="0">
                <a:effectLst/>
              </a:rPr>
              <a:t>«</a:t>
            </a:r>
            <a:r>
              <a:rPr lang="ru-RU" b="1" i="1" dirty="0">
                <a:effectLst/>
              </a:rPr>
              <a:t>Самое лучшее открытие – то, которое ребенок </a:t>
            </a:r>
            <a:r>
              <a:rPr lang="ru-RU" b="1" i="1" dirty="0" smtClean="0">
                <a:effectLst/>
              </a:rPr>
              <a:t/>
            </a:r>
            <a:br>
              <a:rPr lang="ru-RU" b="1" i="1" dirty="0" smtClean="0">
                <a:effectLst/>
              </a:rPr>
            </a:br>
            <a:r>
              <a:rPr lang="ru-RU" b="1" i="1" dirty="0" smtClean="0">
                <a:effectLst/>
              </a:rPr>
              <a:t>делает </a:t>
            </a:r>
            <a:r>
              <a:rPr lang="ru-RU" b="1" i="1" dirty="0">
                <a:effectLst/>
              </a:rPr>
              <a:t>сам</a:t>
            </a:r>
            <a:r>
              <a:rPr lang="ru-RU" b="1" i="1" dirty="0" smtClean="0">
                <a:effectLst/>
              </a:rPr>
              <a:t>»</a:t>
            </a:r>
            <a:br>
              <a:rPr lang="ru-RU" b="1" i="1" dirty="0" smtClean="0">
                <a:effectLst/>
              </a:rPr>
            </a:b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 У.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Эмерсон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" b="2855"/>
          <a:stretch>
            <a:fillRect/>
          </a:stretch>
        </p:blipFill>
        <p:spPr>
          <a:xfrm rot="5400000">
            <a:off x="-730498" y="1216868"/>
            <a:ext cx="7080250" cy="5006975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64" y="3780631"/>
            <a:ext cx="4320762" cy="3240572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vehe.ru/images/tyu-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" y="16044"/>
            <a:ext cx="10712397" cy="76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7916" y="828303"/>
            <a:ext cx="8280920" cy="5256584"/>
          </a:xfrm>
        </p:spPr>
        <p:txBody>
          <a:bodyPr anchor="ctr"/>
          <a:lstStyle/>
          <a:p>
            <a:pPr>
              <a:lnSpc>
                <a:spcPct val="115000"/>
              </a:lnSpc>
            </a:pPr>
            <a:r>
              <a:rPr lang="ru-RU" sz="3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Из всех профессий</a:t>
            </a:r>
            <a: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Я выбрала одну.</a:t>
            </a:r>
            <a: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Что может быть прекраснее </a:t>
            </a: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                     на </a:t>
            </a:r>
            <a:r>
              <a:rPr lang="ru-RU" sz="3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свете,</a:t>
            </a:r>
            <a: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Чем детям прививать</a:t>
            </a:r>
            <a: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Любовь к добру</a:t>
            </a:r>
            <a: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600" b="1" dirty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И быть за них в </a:t>
            </a: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ответе!</a:t>
            </a:r>
            <a:endParaRPr lang="ru-RU" sz="36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900" y="1188343"/>
            <a:ext cx="2644511" cy="3344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9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&amp;Acy;&amp;scy;&amp;scy;&amp;iecy;&amp;scy;&amp;scy;&amp;mcy;&amp;iecy;&amp;ncy;&amp;tcy;-&amp;tscy;&amp;iecy;&amp;ncy;&amp;tcy;&amp;rcy;: &amp;rcy;&amp;acy;&amp;zcy;&amp;rcy;&amp;acy;&amp;bcy;&amp;ocy;&amp;tcy;&amp;kcy;&amp;acy; &amp;icy; &amp;pcy;&amp;rcy;&amp;ocy;&amp;vcy;&amp;iecy;&amp;dcy;&amp;iecy;&amp;ncy;&amp;icy;&amp;ie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48"/>
            <a:ext cx="10693400" cy="752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58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encrypted-tbn2.gstatic.com/images?q=tbn:ANd9GcStFPTZGjXXy8deufNHpKn9Gl48a2CPNeteLmWl4p4HhCP4EMKAz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" y="0"/>
            <a:ext cx="10692685" cy="75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8906" y="0"/>
            <a:ext cx="5843143" cy="1044327"/>
          </a:xfrm>
        </p:spPr>
        <p:txBody>
          <a:bodyPr anchor="t"/>
          <a:lstStyle/>
          <a:p>
            <a:r>
              <a:rPr lang="ru-RU" sz="5400" dirty="0"/>
              <a:t>Актуальность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    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27736" y="1097582"/>
            <a:ext cx="5134988" cy="59234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Современное общество, ставит перед детьми </a:t>
            </a:r>
            <a:r>
              <a:rPr lang="ru-RU" b="1" dirty="0" smtClean="0">
                <a:solidFill>
                  <a:schemeClr val="tx1"/>
                </a:solidFill>
              </a:rPr>
              <a:t> требование, умение </a:t>
            </a:r>
            <a:r>
              <a:rPr lang="ru-RU" b="1" dirty="0">
                <a:solidFill>
                  <a:schemeClr val="tx1"/>
                </a:solidFill>
              </a:rPr>
              <a:t>добывать самостоятельно </a:t>
            </a:r>
            <a:r>
              <a:rPr lang="ru-RU" b="1" dirty="0" smtClean="0">
                <a:solidFill>
                  <a:schemeClr val="tx1"/>
                </a:solidFill>
              </a:rPr>
              <a:t>знания, </a:t>
            </a:r>
            <a:r>
              <a:rPr lang="ru-RU" b="1" dirty="0">
                <a:solidFill>
                  <a:schemeClr val="tx1"/>
                </a:solidFill>
              </a:rPr>
              <a:t>использовать добытую информацию в социуме. Детское экспериментирование развивает жажду познания, стремление к открытиям, любознательность, потребность в умственных впечатлениях. Поисковая активность, выраженная в потребности исследовать окружающий мир. 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45" y="519632"/>
            <a:ext cx="4638589" cy="2900959"/>
          </a:xfrm>
          <a:prstGeom prst="rect">
            <a:avLst/>
          </a:prstGeom>
          <a:ln w="1270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6" descr="SDC120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03" y="3782387"/>
            <a:ext cx="4430754" cy="3311724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pedsovet.su/_ld/393/23031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8" y="20577"/>
            <a:ext cx="10712838" cy="75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176" y="1620391"/>
            <a:ext cx="9624060" cy="1332359"/>
          </a:xfrm>
        </p:spPr>
        <p:txBody>
          <a:bodyPr/>
          <a:lstStyle/>
          <a:p>
            <a:r>
              <a:rPr lang="ru-RU" dirty="0" smtClean="0"/>
              <a:t>Закон «Об образовании»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160" y="3564607"/>
            <a:ext cx="9624060" cy="3600512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ст. 48 Федерального закона «Об образовании в Российской Федерации» от 29.12.12 №273-ФЗ педагогические работники обязаны «развивать у обучающихся познавательную активность, </a:t>
            </a:r>
            <a:r>
              <a:rPr lang="ru-RU" dirty="0" smtClean="0">
                <a:solidFill>
                  <a:schemeClr val="tx1"/>
                </a:solidFill>
              </a:rPr>
              <a:t>самостоятельность,  </a:t>
            </a:r>
            <a:r>
              <a:rPr lang="ru-RU" dirty="0">
                <a:solidFill>
                  <a:schemeClr val="tx1"/>
                </a:solidFill>
              </a:rPr>
              <a:t>инициативу, творческие способности, формировать гражданскую позицию, способность к труду и жизни в условиях современного мира».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0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edsovet.su/_ld/394/231735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/>
          <a:stretch/>
        </p:blipFill>
        <p:spPr bwMode="auto">
          <a:xfrm>
            <a:off x="0" y="-20398"/>
            <a:ext cx="10693400" cy="76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0156" y="684287"/>
            <a:ext cx="8928992" cy="2448272"/>
          </a:xfrm>
        </p:spPr>
        <p:txBody>
          <a:bodyPr anchor="t"/>
          <a:lstStyle/>
          <a:p>
            <a:pPr algn="l">
              <a:lnSpc>
                <a:spcPct val="100000"/>
              </a:lnSpc>
            </a:pPr>
            <a:r>
              <a:rPr lang="ru-RU" sz="3600" dirty="0">
                <a:effectLst/>
              </a:rPr>
              <a:t>Федеральный государственный </a:t>
            </a:r>
            <a:r>
              <a:rPr lang="ru-RU" sz="4400" dirty="0">
                <a:effectLst/>
              </a:rPr>
              <a:t>образовательный</a:t>
            </a:r>
            <a:r>
              <a:rPr lang="ru-RU" sz="3600" dirty="0">
                <a:effectLst/>
              </a:rPr>
              <a:t> стандарт дошкольного образования (ФГОС </a:t>
            </a:r>
            <a:r>
              <a:rPr lang="ru-RU" sz="3600" dirty="0" smtClean="0">
                <a:effectLst/>
              </a:rPr>
              <a:t>ДО) </a:t>
            </a:r>
            <a:endParaRPr lang="ru-RU" sz="36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78148" y="2844527"/>
            <a:ext cx="9204518" cy="3909964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В ФГОС </a:t>
            </a:r>
            <a:r>
              <a:rPr lang="ru-RU" dirty="0">
                <a:solidFill>
                  <a:schemeClr val="tx1"/>
                </a:solidFill>
              </a:rPr>
              <a:t>ДО </a:t>
            </a:r>
            <a:r>
              <a:rPr lang="ru-RU" dirty="0" smtClean="0">
                <a:solidFill>
                  <a:schemeClr val="tx1"/>
                </a:solidFill>
              </a:rPr>
              <a:t>сделана </a:t>
            </a:r>
            <a:r>
              <a:rPr lang="ru-RU" dirty="0">
                <a:solidFill>
                  <a:schemeClr val="tx1"/>
                </a:solidFill>
              </a:rPr>
              <a:t>заявка на </a:t>
            </a:r>
            <a:r>
              <a:rPr lang="ru-RU" b="1" dirty="0">
                <a:solidFill>
                  <a:schemeClr val="tx1"/>
                </a:solidFill>
              </a:rPr>
              <a:t>инициативную, самостоятельную, любознательную, склонную к экспериментам и </a:t>
            </a:r>
            <a:r>
              <a:rPr lang="ru-RU" b="1" dirty="0" smtClean="0">
                <a:solidFill>
                  <a:schemeClr val="tx1"/>
                </a:solidFill>
              </a:rPr>
              <a:t>исследованиям </a:t>
            </a:r>
            <a:r>
              <a:rPr lang="ru-RU" b="1" dirty="0">
                <a:solidFill>
                  <a:schemeClr val="tx1"/>
                </a:solidFill>
              </a:rPr>
              <a:t>личность </a:t>
            </a:r>
            <a:r>
              <a:rPr lang="ru-RU" b="1" dirty="0" smtClean="0">
                <a:solidFill>
                  <a:schemeClr val="tx1"/>
                </a:solidFill>
              </a:rPr>
              <a:t>      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п. 4.6, целевые ориентиры);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ФГОС </a:t>
            </a:r>
            <a:r>
              <a:rPr lang="ru-RU" dirty="0" smtClean="0">
                <a:solidFill>
                  <a:schemeClr val="tx1"/>
                </a:solidFill>
              </a:rPr>
              <a:t>ДО </a:t>
            </a:r>
            <a:r>
              <a:rPr lang="ru-RU" dirty="0">
                <a:solidFill>
                  <a:schemeClr val="tx1"/>
                </a:solidFill>
              </a:rPr>
              <a:t>выделяет образовательную область «</a:t>
            </a:r>
            <a:r>
              <a:rPr lang="ru-RU" b="1" dirty="0">
                <a:solidFill>
                  <a:schemeClr val="tx1"/>
                </a:solidFill>
              </a:rPr>
              <a:t>Познавательное развитие», </a:t>
            </a:r>
            <a:r>
              <a:rPr lang="ru-RU" dirty="0">
                <a:solidFill>
                  <a:schemeClr val="tx1"/>
                </a:solidFill>
              </a:rPr>
              <a:t>которая делает акцент на </a:t>
            </a:r>
            <a:r>
              <a:rPr lang="ru-RU" b="1" dirty="0">
                <a:solidFill>
                  <a:schemeClr val="tx1"/>
                </a:solidFill>
              </a:rPr>
              <a:t>формировании познавательных действий, развитии познавательной мотивации, воображения, творческой активности. </a:t>
            </a:r>
          </a:p>
        </p:txBody>
      </p:sp>
    </p:spTree>
    <p:extLst>
      <p:ext uri="{BB962C8B-B14F-4D97-AF65-F5344CB8AC3E}">
        <p14:creationId xmlns:p14="http://schemas.microsoft.com/office/powerpoint/2010/main" val="2711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edsovet.su/_ld/422/17537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4" y="-114003"/>
            <a:ext cx="10721343" cy="769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351094" y="0"/>
            <a:ext cx="6036166" cy="1188343"/>
          </a:xfrm>
        </p:spPr>
        <p:txBody>
          <a:bodyPr/>
          <a:lstStyle/>
          <a:p>
            <a:r>
              <a:rPr lang="ru-RU" dirty="0">
                <a:ln>
                  <a:solidFill>
                    <a:sysClr val="windowText" lastClr="000000"/>
                  </a:solidFill>
                </a:ln>
              </a:rPr>
              <a:t>Цель: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155" y="1116335"/>
            <a:ext cx="9624060" cy="49900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развитие у детей познавательной активности, любознательности, стремления </a:t>
            </a:r>
            <a:r>
              <a:rPr lang="ru-RU" sz="2800" b="1" dirty="0" smtClean="0">
                <a:solidFill>
                  <a:schemeClr val="tx1"/>
                </a:solidFill>
              </a:rPr>
              <a:t>                                              к </a:t>
            </a:r>
            <a:r>
              <a:rPr lang="ru-RU" sz="2800" b="1" dirty="0">
                <a:solidFill>
                  <a:schemeClr val="tx1"/>
                </a:solidFill>
              </a:rPr>
              <a:t>самостоятельному познанию и размышлению через экспериментальную деятельность.</a:t>
            </a:r>
          </a:p>
          <a:p>
            <a:pPr algn="ctr"/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0"/>
          <a:stretch/>
        </p:blipFill>
        <p:spPr>
          <a:xfrm>
            <a:off x="234132" y="3564607"/>
            <a:ext cx="5026587" cy="350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r="11544"/>
          <a:stretch/>
        </p:blipFill>
        <p:spPr>
          <a:xfrm>
            <a:off x="5562724" y="3518673"/>
            <a:ext cx="4824536" cy="357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510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thevoloshins.ru/wp-content/uploads/2011/09/samerf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9953" r="10041" b="12557"/>
          <a:stretch/>
        </p:blipFill>
        <p:spPr bwMode="auto">
          <a:xfrm>
            <a:off x="0" y="0"/>
            <a:ext cx="10693400" cy="75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0"/>
            <a:ext cx="9624060" cy="1188343"/>
          </a:xfrm>
        </p:spPr>
        <p:txBody>
          <a:bodyPr/>
          <a:lstStyle/>
          <a:p>
            <a:r>
              <a:rPr lang="ru-RU" dirty="0" smtClean="0"/>
              <a:t>Задачи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4332" y="1476375"/>
            <a:ext cx="6840760" cy="5616624"/>
          </a:xfrm>
        </p:spPr>
        <p:txBody>
          <a:bodyPr>
            <a:normAutofit lnSpcReduction="10000"/>
          </a:bodyPr>
          <a:lstStyle/>
          <a:p>
            <a:pPr lvl="0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формировать у дошкольников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диалектическое мышление;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развивать собственный познавательный опыт в обобщенном виде с помощью наглядных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средств;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расширять перспективы развития поисково-познавательной деятельности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детей;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поддерживать у детей инициативу, сообразительность,  пытливость, критичность, самостоятельность.</a:t>
            </a:r>
          </a:p>
          <a:p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5833">
              <a:schemeClr val="bg1">
                <a:tint val="80000"/>
                <a:satMod val="250000"/>
              </a:schemeClr>
            </a:gs>
            <a:gs pos="35833">
              <a:schemeClr val="bg1">
                <a:tint val="80000"/>
                <a:satMod val="250000"/>
              </a:schemeClr>
            </a:gs>
            <a:gs pos="50000">
              <a:srgbClr val="FF5050">
                <a:lumMod val="30000"/>
                <a:lumOff val="70000"/>
              </a:srgbClr>
            </a:gs>
            <a:gs pos="76000">
              <a:srgbClr val="FFFF00">
                <a:lumMod val="44000"/>
                <a:lumOff val="56000"/>
              </a:srgbClr>
            </a:gs>
            <a:gs pos="92000">
              <a:srgbClr val="00B0F0">
                <a:lumMod val="35000"/>
                <a:lumOff val="65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931" y="15756"/>
            <a:ext cx="6679661" cy="987165"/>
          </a:xfrm>
        </p:spPr>
        <p:txBody>
          <a:bodyPr anchor="t"/>
          <a:lstStyle/>
          <a:p>
            <a:r>
              <a:rPr lang="ru-RU" sz="4800" b="1" dirty="0" smtClean="0"/>
              <a:t>Игровые технологии</a:t>
            </a:r>
            <a:endParaRPr lang="ru-RU" sz="48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20825"/>
          <a:stretch/>
        </p:blipFill>
        <p:spPr>
          <a:xfrm>
            <a:off x="1565658" y="900311"/>
            <a:ext cx="7724208" cy="5704663"/>
          </a:xfrm>
        </p:spPr>
      </p:pic>
      <p:pic>
        <p:nvPicPr>
          <p:cNvPr id="15364" name="Picture 4" descr="http://kahaem.ucoz.ru/DETRAMKI2/frames3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00" b="100000" l="0" r="100000"/>
                    </a14:imgEffect>
                    <a14:imgEffect>
                      <a14:sharpenSoften amoun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75"/>
          <a:stretch/>
        </p:blipFill>
        <p:spPr bwMode="auto">
          <a:xfrm>
            <a:off x="0" y="3216166"/>
            <a:ext cx="10693400" cy="44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0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72" y="3924647"/>
            <a:ext cx="6048672" cy="3399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14652" y="1051337"/>
            <a:ext cx="5748134" cy="2801302"/>
          </a:xfrm>
        </p:spPr>
        <p:txBody>
          <a:bodyPr anchor="t"/>
          <a:lstStyle/>
          <a:p>
            <a:r>
              <a:rPr lang="ru-RU" sz="32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</a:t>
            </a:r>
            <a:br>
              <a:rPr lang="ru-RU" sz="32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коммуникативные </a:t>
            </a:r>
            <a:br>
              <a:rPr lang="ru-RU" sz="32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</a:t>
            </a:r>
            <a:endParaRPr lang="ru-RU" sz="32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12" y="1044327"/>
            <a:ext cx="4752448" cy="267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6" descr="http://foto-ramki.com/detskie/ramka-detskaya-9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" y="-35793"/>
            <a:ext cx="10693400" cy="757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857</TotalTime>
  <Words>425</Words>
  <Application>Microsoft Office PowerPoint</Application>
  <PresentationFormat>Произвольный</PresentationFormat>
  <Paragraphs>46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Исполнительная</vt:lpstr>
      <vt:lpstr>Презентация PowerPoint</vt:lpstr>
      <vt:lpstr>Тема творческого поиска: Детское экспериментирование -как средство развития познавательной активности ребёнка</vt:lpstr>
      <vt:lpstr>Актуальность:</vt:lpstr>
      <vt:lpstr>Закон «Об образовании»</vt:lpstr>
      <vt:lpstr>Федеральный государственный образовательный стандарт дошкольного образования (ФГОС ДО) </vt:lpstr>
      <vt:lpstr>Цель:</vt:lpstr>
      <vt:lpstr>Задачи:</vt:lpstr>
      <vt:lpstr>Игровые технологии</vt:lpstr>
      <vt:lpstr>Информационно- коммуникативные  технологии</vt:lpstr>
      <vt:lpstr>Здоровьесберегающие  технологии</vt:lpstr>
      <vt:lpstr>Принципы:</vt:lpstr>
      <vt:lpstr>Презентация PowerPoint</vt:lpstr>
      <vt:lpstr>Знания,  полученные не из книг,  а добытые самостоятельно,  всегда являются осознанными  и более прочными. (Л.С.Выгодский)</vt:lpstr>
      <vt:lpstr>Достоинство применения экспериментирования заключается в следующим:</vt:lpstr>
      <vt:lpstr>Презентация PowerPoint</vt:lpstr>
      <vt:lpstr>Предметно-развивающая среда группы</vt:lpstr>
      <vt:lpstr>Мини-лаборатория «ЭВРИКА»</vt:lpstr>
      <vt:lpstr>Экологический проект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«Самое лучшее открытие – то, которое ребенок  делает сам» (Р. У. Эмерсон) </vt:lpstr>
      <vt:lpstr>Из всех профессий Я выбрала одну. Что может быть прекраснее                      на свете, Чем детям прививать Любовь к добру И быть за них в ответе!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ЁЁЁЁЁ</dc:creator>
  <cp:lastModifiedBy>ЁЁЁЁЁ</cp:lastModifiedBy>
  <cp:revision>67</cp:revision>
  <cp:lastPrinted>2014-03-17T16:41:58Z</cp:lastPrinted>
  <dcterms:created xsi:type="dcterms:W3CDTF">2014-03-14T18:10:10Z</dcterms:created>
  <dcterms:modified xsi:type="dcterms:W3CDTF">2017-07-19T18:10:03Z</dcterms:modified>
</cp:coreProperties>
</file>