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98" r:id="rId3"/>
    <p:sldId id="301" r:id="rId4"/>
    <p:sldId id="280" r:id="rId5"/>
    <p:sldId id="290" r:id="rId6"/>
    <p:sldId id="291" r:id="rId7"/>
    <p:sldId id="294" r:id="rId8"/>
    <p:sldId id="302" r:id="rId9"/>
    <p:sldId id="296" r:id="rId10"/>
    <p:sldId id="310" r:id="rId11"/>
    <p:sldId id="305" r:id="rId12"/>
    <p:sldId id="309" r:id="rId13"/>
    <p:sldId id="304" r:id="rId14"/>
    <p:sldId id="288" r:id="rId15"/>
    <p:sldId id="311" r:id="rId16"/>
    <p:sldId id="306" r:id="rId17"/>
    <p:sldId id="284" r:id="rId18"/>
    <p:sldId id="285" r:id="rId19"/>
    <p:sldId id="282" r:id="rId20"/>
    <p:sldId id="286" r:id="rId21"/>
    <p:sldId id="279" r:id="rId22"/>
    <p:sldId id="303" r:id="rId23"/>
    <p:sldId id="295" r:id="rId24"/>
    <p:sldId id="308" r:id="rId25"/>
    <p:sldId id="287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79" autoAdjust="0"/>
  </p:normalViewPr>
  <p:slideViewPr>
    <p:cSldViewPr>
      <p:cViewPr varScale="1">
        <p:scale>
          <a:sx n="59" d="100"/>
          <a:sy n="59" d="100"/>
        </p:scale>
        <p:origin x="-9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10F0B-CF67-4CDF-81F3-DF13BE60481A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DE1AE-23A0-47B8-B991-0705B6E04A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DE1AE-23A0-47B8-B991-0705B6E04A2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A2FDD-76D0-4852-B220-327C919BDC9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6.jpe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34.jpeg"/><Relationship Id="rId4" Type="http://schemas.openxmlformats.org/officeDocument/2006/relationships/image" Target="../media/image78.jpeg"/><Relationship Id="rId9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72A~1\AppData\Local\Temp\Rar$DI01.961\IMG_5077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29525" t="12201" r="20075" b="8657"/>
          <a:stretch>
            <a:fillRect/>
          </a:stretch>
        </p:blipFill>
        <p:spPr bwMode="auto">
          <a:xfrm rot="10800000">
            <a:off x="827584" y="0"/>
            <a:ext cx="8316416" cy="6858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628800"/>
            <a:ext cx="7406640" cy="17526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Палеореконструкция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юрско-мелового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озера Черновское 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Восточного Забайкалья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для школьного музея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4725144"/>
            <a:ext cx="446449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С.Е. Логинова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СОШ № 26, 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Ученица 6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«В» класс        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Л.Н. Чайка                                                                                                   учитель черчения, обществознания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609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Л.Н\Desktop\Софии работы\ЭКСПЕДИЦИЯ\DSCN3455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25398" b="33915"/>
          <a:stretch>
            <a:fillRect/>
          </a:stretch>
        </p:blipFill>
        <p:spPr bwMode="auto">
          <a:xfrm>
            <a:off x="251520" y="476672"/>
            <a:ext cx="8604449" cy="590465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320"/>
            <a:ext cx="8538152" cy="8504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Составлена карта мест или точек исследования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Кольцо 7"/>
          <p:cNvSpPr/>
          <p:nvPr/>
        </p:nvSpPr>
        <p:spPr>
          <a:xfrm>
            <a:off x="3203848" y="4149080"/>
            <a:ext cx="216024" cy="144016"/>
          </a:xfrm>
          <a:prstGeom prst="donu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627784" y="3645024"/>
            <a:ext cx="576064" cy="57606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5076056" y="5445224"/>
            <a:ext cx="200595" cy="144016"/>
          </a:xfrm>
          <a:prstGeom prst="ellipse">
            <a:avLst/>
          </a:prstGeom>
          <a:gradFill rotWithShape="0">
            <a:gsLst>
              <a:gs pos="0">
                <a:schemeClr val="accent3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355976" y="5373216"/>
            <a:ext cx="648072" cy="57606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092280" y="5157192"/>
            <a:ext cx="200595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380312" y="4797152"/>
            <a:ext cx="720080" cy="57606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6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Кольцо 14"/>
          <p:cNvSpPr/>
          <p:nvPr/>
        </p:nvSpPr>
        <p:spPr>
          <a:xfrm>
            <a:off x="7020272" y="1268760"/>
            <a:ext cx="216024" cy="216024"/>
          </a:xfrm>
          <a:prstGeom prst="don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8" idx="0"/>
          </p:cNvCxnSpPr>
          <p:nvPr/>
        </p:nvCxnSpPr>
        <p:spPr>
          <a:xfrm flipV="1">
            <a:off x="3311860" y="1412776"/>
            <a:ext cx="3780420" cy="2736304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8" idx="0"/>
            <a:endCxn id="10" idx="1"/>
          </p:cNvCxnSpPr>
          <p:nvPr/>
        </p:nvCxnSpPr>
        <p:spPr>
          <a:xfrm>
            <a:off x="3311860" y="4149080"/>
            <a:ext cx="1793572" cy="1317235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10" idx="1"/>
            <a:endCxn id="12" idx="7"/>
          </p:cNvCxnSpPr>
          <p:nvPr/>
        </p:nvCxnSpPr>
        <p:spPr>
          <a:xfrm flipV="1">
            <a:off x="5105432" y="5178283"/>
            <a:ext cx="2158067" cy="288032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2" idx="6"/>
            <a:endCxn id="32" idx="3"/>
          </p:cNvCxnSpPr>
          <p:nvPr/>
        </p:nvCxnSpPr>
        <p:spPr>
          <a:xfrm flipV="1">
            <a:off x="7292875" y="2461260"/>
            <a:ext cx="767145" cy="276794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7236296" y="764704"/>
            <a:ext cx="648072" cy="57606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15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8388424" y="2276872"/>
            <a:ext cx="576064" cy="504056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2" name="Кольцо 31"/>
          <p:cNvSpPr/>
          <p:nvPr/>
        </p:nvSpPr>
        <p:spPr>
          <a:xfrm>
            <a:off x="8028384" y="2276872"/>
            <a:ext cx="216024" cy="216024"/>
          </a:xfrm>
          <a:prstGeom prst="don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4" name="Прямая соединительная линия 33"/>
          <p:cNvCxnSpPr>
            <a:stCxn id="15" idx="5"/>
          </p:cNvCxnSpPr>
          <p:nvPr/>
        </p:nvCxnSpPr>
        <p:spPr>
          <a:xfrm>
            <a:off x="7204660" y="1453148"/>
            <a:ext cx="942797" cy="895732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Заголовок 1"/>
          <p:cNvSpPr txBox="1">
            <a:spLocks/>
          </p:cNvSpPr>
          <p:nvPr/>
        </p:nvSpPr>
        <p:spPr>
          <a:xfrm rot="19635308">
            <a:off x="4343211" y="2188900"/>
            <a:ext cx="965659" cy="769009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95</a:t>
            </a: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пар шагов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 rot="2318586">
            <a:off x="3553506" y="4790577"/>
            <a:ext cx="965659" cy="769009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50</a:t>
            </a: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пар шагов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 rot="17350647">
            <a:off x="7655580" y="3341028"/>
            <a:ext cx="965659" cy="769009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66 пар шагов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 rot="21378846">
            <a:off x="5675840" y="5331451"/>
            <a:ext cx="965659" cy="769009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45</a:t>
            </a: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пар шагов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Кольцо 42"/>
          <p:cNvSpPr/>
          <p:nvPr/>
        </p:nvSpPr>
        <p:spPr>
          <a:xfrm>
            <a:off x="3203847" y="4149079"/>
            <a:ext cx="216024" cy="144016"/>
          </a:xfrm>
          <a:prstGeom prst="donu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4" name="Заголовок 1"/>
          <p:cNvSpPr txBox="1">
            <a:spLocks/>
          </p:cNvSpPr>
          <p:nvPr/>
        </p:nvSpPr>
        <p:spPr>
          <a:xfrm>
            <a:off x="2627783" y="3645023"/>
            <a:ext cx="576064" cy="57606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5" name="Oval 11"/>
          <p:cNvSpPr>
            <a:spLocks noChangeArrowheads="1"/>
          </p:cNvSpPr>
          <p:nvPr/>
        </p:nvSpPr>
        <p:spPr bwMode="auto">
          <a:xfrm>
            <a:off x="5076055" y="5445223"/>
            <a:ext cx="200595" cy="144016"/>
          </a:xfrm>
          <a:prstGeom prst="ellipse">
            <a:avLst/>
          </a:prstGeom>
          <a:gradFill rotWithShape="0">
            <a:gsLst>
              <a:gs pos="0">
                <a:schemeClr val="accent3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4355975" y="5373215"/>
            <a:ext cx="648072" cy="57606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7092279" y="5157191"/>
            <a:ext cx="200595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7380311" y="4797151"/>
            <a:ext cx="720080" cy="576064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6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9" name="Кольцо 48"/>
          <p:cNvSpPr/>
          <p:nvPr/>
        </p:nvSpPr>
        <p:spPr>
          <a:xfrm>
            <a:off x="7020271" y="1268759"/>
            <a:ext cx="216024" cy="216024"/>
          </a:xfrm>
          <a:prstGeom prst="don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0" name="Прямая соединительная линия 49"/>
          <p:cNvCxnSpPr>
            <a:stCxn id="43" idx="0"/>
          </p:cNvCxnSpPr>
          <p:nvPr/>
        </p:nvCxnSpPr>
        <p:spPr>
          <a:xfrm flipV="1">
            <a:off x="3311859" y="1412775"/>
            <a:ext cx="3780420" cy="2736304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43" idx="0"/>
            <a:endCxn id="45" idx="1"/>
          </p:cNvCxnSpPr>
          <p:nvPr/>
        </p:nvCxnSpPr>
        <p:spPr>
          <a:xfrm>
            <a:off x="3311859" y="4149079"/>
            <a:ext cx="1793572" cy="1317235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45" idx="1"/>
            <a:endCxn id="47" idx="7"/>
          </p:cNvCxnSpPr>
          <p:nvPr/>
        </p:nvCxnSpPr>
        <p:spPr>
          <a:xfrm flipV="1">
            <a:off x="5105431" y="5178282"/>
            <a:ext cx="2158067" cy="288032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47" idx="6"/>
            <a:endCxn id="54" idx="3"/>
          </p:cNvCxnSpPr>
          <p:nvPr/>
        </p:nvCxnSpPr>
        <p:spPr>
          <a:xfrm flipV="1">
            <a:off x="7292874" y="2461259"/>
            <a:ext cx="767145" cy="276794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Кольцо 53"/>
          <p:cNvSpPr/>
          <p:nvPr/>
        </p:nvSpPr>
        <p:spPr>
          <a:xfrm>
            <a:off x="8028383" y="2276871"/>
            <a:ext cx="216024" cy="216024"/>
          </a:xfrm>
          <a:prstGeom prst="don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5" name="Прямая соединительная линия 54"/>
          <p:cNvCxnSpPr>
            <a:stCxn id="49" idx="5"/>
          </p:cNvCxnSpPr>
          <p:nvPr/>
        </p:nvCxnSpPr>
        <p:spPr>
          <a:xfrm>
            <a:off x="7204659" y="1453147"/>
            <a:ext cx="942797" cy="895732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Заголовок 1"/>
          <p:cNvSpPr txBox="1">
            <a:spLocks/>
          </p:cNvSpPr>
          <p:nvPr/>
        </p:nvSpPr>
        <p:spPr>
          <a:xfrm rot="19635308">
            <a:off x="4343210" y="2188899"/>
            <a:ext cx="965659" cy="769009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95</a:t>
            </a: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пар шагов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 rot="2318586">
            <a:off x="3553505" y="4790576"/>
            <a:ext cx="965659" cy="769009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50</a:t>
            </a: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пар шагов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 rot="17350647">
            <a:off x="7655579" y="3341027"/>
            <a:ext cx="965659" cy="769009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66 пар шагов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 rot="21378846">
            <a:off x="5675839" y="5331450"/>
            <a:ext cx="965659" cy="769009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5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45</a:t>
            </a: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пар шагов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 rot="2670199">
            <a:off x="7444343" y="1196696"/>
            <a:ext cx="1096073" cy="83661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31 пара шагов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789040"/>
            <a:ext cx="8682168" cy="306896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Реконструируется проточное озеро в межгорной впадине, вытянутое на 10-12 км в длину и 3-5 км в ширину.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Северо-западный берег озера был более крутой, чередовался возвышенностями, на которых росли деревья. Береговые отмели зарастали хвощами, выше шли папоротники и кустарники, переходя постепенно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гинкгово-хвойный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лес. За лесом возвышались горы, более высокие, чем современные.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99592" y="620688"/>
            <a:ext cx="7560840" cy="22322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827584" y="3861048"/>
            <a:ext cx="748883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3779912" y="3429000"/>
            <a:ext cx="1368152" cy="432048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10-12 км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8964488" y="1052736"/>
            <a:ext cx="0" cy="15841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 rot="16200000">
            <a:off x="8064388" y="1520788"/>
            <a:ext cx="1368152" cy="432048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3-5 км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223224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2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76872"/>
            <a:ext cx="8136904" cy="12961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8280920" cy="122413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4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564904"/>
            <a:ext cx="5544616" cy="12961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6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5956">
            <a:off x="-142536" y="1192692"/>
            <a:ext cx="2030388" cy="164990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7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9689">
            <a:off x="35956" y="1835744"/>
            <a:ext cx="2446607" cy="144042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8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54641">
            <a:off x="6805688" y="1727919"/>
            <a:ext cx="2049795" cy="145548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9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060848"/>
            <a:ext cx="1872208" cy="135913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73018">
            <a:off x="872832" y="2205533"/>
            <a:ext cx="2250793" cy="144593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1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918">
            <a:off x="6994293" y="1249506"/>
            <a:ext cx="1818747" cy="159950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2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8291">
            <a:off x="-260762" y="410227"/>
            <a:ext cx="1985714" cy="165793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3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8291">
            <a:off x="7092887" y="770201"/>
            <a:ext cx="1985714" cy="169791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4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8291">
            <a:off x="-5213" y="827910"/>
            <a:ext cx="1769557" cy="165793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5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8291">
            <a:off x="63876" y="1560020"/>
            <a:ext cx="1927959" cy="1657938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s://im0-tub-ru.yandex.net/i?id=3d5fd9d143e8759eea8fb8517ba1d151&amp;n=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4941168"/>
            <a:ext cx="1143000" cy="1643074"/>
          </a:xfrm>
          <a:prstGeom prst="rect">
            <a:avLst/>
          </a:prstGeom>
          <a:noFill/>
        </p:spPr>
      </p:pic>
      <p:pic>
        <p:nvPicPr>
          <p:cNvPr id="1042" name="Picture 18" descr="https://im0-tub-ru.yandex.net/i?id=af683f932f7f18905f35c6356521adb3&amp;n=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013176"/>
            <a:ext cx="1143002" cy="1524004"/>
          </a:xfrm>
          <a:prstGeom prst="rect">
            <a:avLst/>
          </a:prstGeom>
          <a:noFill/>
        </p:spPr>
      </p:pic>
      <p:pic>
        <p:nvPicPr>
          <p:cNvPr id="22" name="Picture 2" descr="C:\Users\Л.Н\Desktop\Софии работы\ДЛЯ Палеореконструкции\DSCN33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8760"/>
            <a:ext cx="4752528" cy="3564396"/>
          </a:xfrm>
          <a:prstGeom prst="rect">
            <a:avLst/>
          </a:prstGeom>
          <a:noFill/>
        </p:spPr>
      </p:pic>
      <p:pic>
        <p:nvPicPr>
          <p:cNvPr id="2050" name="Picture 2" descr="C:\Users\Л.Н\Desktop\Софии работы\ДЛЯ Палеореконструкции\DSCN3483.JPG"/>
          <p:cNvPicPr>
            <a:picLocks noChangeAspect="1" noChangeArrowheads="1"/>
          </p:cNvPicPr>
          <p:nvPr/>
        </p:nvPicPr>
        <p:blipFill>
          <a:blip r:embed="rId6" cstate="print"/>
          <a:srcRect t="5000"/>
          <a:stretch>
            <a:fillRect/>
          </a:stretch>
        </p:blipFill>
        <p:spPr bwMode="auto">
          <a:xfrm>
            <a:off x="4394537" y="1196752"/>
            <a:ext cx="4749463" cy="3384376"/>
          </a:xfrm>
          <a:prstGeom prst="rect">
            <a:avLst/>
          </a:prstGeom>
          <a:noFill/>
        </p:spPr>
      </p:pic>
      <p:pic>
        <p:nvPicPr>
          <p:cNvPr id="2051" name="Picture 3" descr="C:\Users\Л.Н\Desktop\Софии работы\ДЛЯ Палеореконструкции\DSCN33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005064"/>
            <a:ext cx="3320011" cy="1872208"/>
          </a:xfrm>
          <a:prstGeom prst="rect">
            <a:avLst/>
          </a:prstGeom>
          <a:noFill/>
        </p:spPr>
      </p:pic>
      <p:pic>
        <p:nvPicPr>
          <p:cNvPr id="25" name="Picture 22" descr="https://im0-tub-ru.yandex.net/i?id=ce00c59a491607fe81223748d73940fb&amp;n=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5429247"/>
            <a:ext cx="1628775" cy="1428753"/>
          </a:xfrm>
          <a:prstGeom prst="rect">
            <a:avLst/>
          </a:prstGeom>
          <a:noFill/>
        </p:spPr>
      </p:pic>
      <p:pic>
        <p:nvPicPr>
          <p:cNvPr id="10" name="Picture 7" descr="C:\Users\B72A~1\AppData\Local\Temp\Rar$DI01.154\IMG_5082.JPG"/>
          <p:cNvPicPr>
            <a:picLocks noChangeAspect="1" noChangeArrowheads="1"/>
          </p:cNvPicPr>
          <p:nvPr/>
        </p:nvPicPr>
        <p:blipFill>
          <a:blip r:embed="rId9" cstate="print"/>
          <a:srcRect l="29345" t="23877" r="34745" b="14563"/>
          <a:stretch>
            <a:fillRect/>
          </a:stretch>
        </p:blipFill>
        <p:spPr bwMode="auto">
          <a:xfrm rot="19980820">
            <a:off x="1563968" y="4755219"/>
            <a:ext cx="1343828" cy="1535804"/>
          </a:xfrm>
          <a:prstGeom prst="rect">
            <a:avLst/>
          </a:prstGeom>
          <a:noFill/>
        </p:spPr>
      </p:pic>
      <p:pic>
        <p:nvPicPr>
          <p:cNvPr id="11" name="Picture 3" descr="C:\Users\B72A~1\AppData\Local\Temp\Rar$DI04.045\IMG_5085.JPG"/>
          <p:cNvPicPr>
            <a:picLocks noChangeAspect="1" noChangeArrowheads="1"/>
          </p:cNvPicPr>
          <p:nvPr/>
        </p:nvPicPr>
        <p:blipFill>
          <a:blip r:embed="rId10" cstate="print"/>
          <a:srcRect l="28501" t="9903" r="31004"/>
          <a:stretch>
            <a:fillRect/>
          </a:stretch>
        </p:blipFill>
        <p:spPr bwMode="auto">
          <a:xfrm rot="1313985">
            <a:off x="6318498" y="4480420"/>
            <a:ext cx="1296076" cy="1507273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435608" y="274320"/>
            <a:ext cx="7498080" cy="85042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3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 экспедиции</a:t>
            </a:r>
            <a:endParaRPr kumimoji="0" lang="ru-RU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72A~1\AppData\Local\Temp\Rar$DI03.146\IMG_5093.JPG"/>
          <p:cNvPicPr>
            <a:picLocks noChangeAspect="1" noChangeArrowheads="1"/>
          </p:cNvPicPr>
          <p:nvPr/>
        </p:nvPicPr>
        <p:blipFill>
          <a:blip r:embed="rId2" cstate="print"/>
          <a:srcRect l="12988" t="11019" r="8263" b="12201"/>
          <a:stretch>
            <a:fillRect/>
          </a:stretch>
        </p:blipFill>
        <p:spPr bwMode="auto">
          <a:xfrm>
            <a:off x="323528" y="1988840"/>
            <a:ext cx="8496944" cy="462291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5508104" y="5229200"/>
            <a:ext cx="200595" cy="1440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3059832" y="5373216"/>
            <a:ext cx="200595" cy="144016"/>
          </a:xfrm>
          <a:prstGeom prst="ellipse">
            <a:avLst/>
          </a:prstGeom>
          <a:gradFill rotWithShape="0">
            <a:gsLst>
              <a:gs pos="0">
                <a:schemeClr val="accent3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Кольцо 8"/>
          <p:cNvSpPr/>
          <p:nvPr/>
        </p:nvSpPr>
        <p:spPr>
          <a:xfrm>
            <a:off x="1475656" y="4581128"/>
            <a:ext cx="216024" cy="144016"/>
          </a:xfrm>
          <a:prstGeom prst="donu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ольцо 9"/>
          <p:cNvSpPr/>
          <p:nvPr/>
        </p:nvSpPr>
        <p:spPr>
          <a:xfrm>
            <a:off x="5076056" y="3068960"/>
            <a:ext cx="216024" cy="216024"/>
          </a:xfrm>
          <a:prstGeom prst="don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>
            <a:off x="5652120" y="3212976"/>
            <a:ext cx="216024" cy="216024"/>
          </a:xfrm>
          <a:prstGeom prst="don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31640" y="4077072"/>
            <a:ext cx="360040" cy="360040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724128" y="2924944"/>
            <a:ext cx="432048" cy="360040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796136" y="5085184"/>
            <a:ext cx="360040" cy="432048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6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004048" y="2708920"/>
            <a:ext cx="432048" cy="432048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32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15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843808" y="4797152"/>
            <a:ext cx="504056" cy="432048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6381328"/>
            <a:ext cx="9144000" cy="476672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Схематическая геологическая карта заповедника 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Черновские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Копи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237626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В точке №1 не обнаружено органических остатков. </a:t>
            </a:r>
            <a:b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В точке №3 найдены красные породы (песчаные алевролиты), в которых определяются органические остатки флоры и фауны.  </a:t>
            </a:r>
            <a:b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В точке № 6 найдены экспонаты, с отпечатками органических остатков флоры, листьев папоротников. </a:t>
            </a:r>
            <a:b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72A~1\AppData\Local\Temp\Rar$DI01.961\IMG_5077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27163" t="12201" r="17713" b="6294"/>
          <a:stretch>
            <a:fillRect/>
          </a:stretch>
        </p:blipFill>
        <p:spPr bwMode="auto">
          <a:xfrm>
            <a:off x="395536" y="332656"/>
            <a:ext cx="8748464" cy="662846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332656"/>
          </a:xfrm>
        </p:spPr>
        <p:txBody>
          <a:bodyPr>
            <a:noAutofit/>
          </a:bodyPr>
          <a:lstStyle/>
          <a:p>
            <a:pPr lvl="0" indent="449263" algn="ctr" fontAlgn="base">
              <a:spcAft>
                <a:spcPct val="0"/>
              </a:spcAft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исследования</a:t>
            </a:r>
            <a:endParaRPr lang="ru-RU" sz="28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18" y="476671"/>
          <a:ext cx="8712969" cy="6590969"/>
        </p:xfrm>
        <a:graphic>
          <a:graphicData uri="http://schemas.openxmlformats.org/drawingml/2006/table">
            <a:tbl>
              <a:tblPr/>
              <a:tblGrid>
                <a:gridCol w="360042"/>
                <a:gridCol w="1656184"/>
                <a:gridCol w="1152128"/>
                <a:gridCol w="3456384"/>
                <a:gridCol w="2088231"/>
              </a:tblGrid>
              <a:tr h="3494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 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Этапы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Время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Планируемый результат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0693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2016г</a:t>
                      </a: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9313" marR="1931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 этап: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Подготовительный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Июль-август 2016г.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Определение темы, цели, задач и методов исследования;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Напечатана статья  в сборнике материалов I</a:t>
                      </a:r>
                      <a:r>
                        <a:rPr lang="en-US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 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Международной научно-практической конференции школьников «Осенний школьный марафон», Чебоксары / Центр научного сотрудничества «</a:t>
                      </a:r>
                      <a:r>
                        <a:rPr lang="ru-RU" sz="1400" b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Интерактив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плюс», 2016, с. 27-30.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Оформлена   коллекция.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Подготовлена работа для участия в научно – практической конференции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«Юные исследователи Забайкалья»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- 2017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8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 этап: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Основной 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Сентябрь-октябрь 2016г</a:t>
                      </a: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Обзор литературы, документов и </a:t>
                      </a:r>
                      <a:r>
                        <a:rPr lang="ru-RU" sz="1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Интернет-источников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2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Промежуточный этап: 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Сентябрь-октябрь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2016г.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Подготовка  статьи к печати в сборнике материалов I</a:t>
                      </a:r>
                      <a:r>
                        <a:rPr lang="en-US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 </a:t>
                      </a: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Международной научно-практической конференции школьников «Осенний школьный марафон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2421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2016- 2017гг.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313" marR="19313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 этап: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Заключительный 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Ноябрь- декабрь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2016г.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Обобщение всего материала, составление текста исследования; обоснование вывода; подготовка к школьному этапу конференции.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1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Практическая часть</a:t>
                      </a: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Июль -декабрь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Сбор экспонатов, оформление   </a:t>
                      </a: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коллекции, 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описание, </a:t>
                      </a:r>
                      <a:r>
                        <a:rPr lang="ru-RU" sz="1400" b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этикетирование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составление </a:t>
                      </a: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словаря.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3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5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IV этап: 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 2017г.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Подготовка  работы для участия в научно – практической конференции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«Юные исследователи Забайкалья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- </a:t>
                      </a: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9388"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9313" marR="19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-531440"/>
            <a:ext cx="9144000" cy="763284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23528" y="260648"/>
            <a:ext cx="8820472" cy="151216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Теоретическая значимость </a:t>
            </a:r>
            <a:r>
              <a:rPr lang="ru-RU" sz="2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заключается в изучении климатических условий, ландшафта, флоры и фауны 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0" y="-531440"/>
            <a:ext cx="9144000" cy="763284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146" name="Picture 2" descr="C:\Users\B72A~1\AppData\Local\Temp\Rar$DI05.615\IMG_5081.JPG"/>
          <p:cNvPicPr>
            <a:picLocks noChangeAspect="1" noChangeArrowheads="1"/>
          </p:cNvPicPr>
          <p:nvPr/>
        </p:nvPicPr>
        <p:blipFill>
          <a:blip r:embed="rId3" cstate="print"/>
          <a:srcRect l="2362" t="7087" r="27315"/>
          <a:stretch>
            <a:fillRect/>
          </a:stretch>
        </p:blipFill>
        <p:spPr bwMode="auto">
          <a:xfrm rot="16200000">
            <a:off x="3013882" y="1530737"/>
            <a:ext cx="3188247" cy="2808312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6148" name="Picture 4" descr="C:\Users\B72A~1\AppData\Local\Temp\Rar$DI03.773\IMG_5096.JPG"/>
          <p:cNvPicPr>
            <a:picLocks noChangeAspect="1" noChangeArrowheads="1"/>
          </p:cNvPicPr>
          <p:nvPr/>
        </p:nvPicPr>
        <p:blipFill>
          <a:blip r:embed="rId4" cstate="print"/>
          <a:srcRect l="24800" t="18805" r="17412" b="12447"/>
          <a:stretch>
            <a:fillRect/>
          </a:stretch>
        </p:blipFill>
        <p:spPr bwMode="auto">
          <a:xfrm rot="1200754">
            <a:off x="5845735" y="1094340"/>
            <a:ext cx="3557807" cy="302170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49" name="Picture 5" descr="C:\Users\B72A~1\AppData\Local\Temp\Rar$DI03.117\IMG_5087.JPG"/>
          <p:cNvPicPr>
            <a:picLocks noChangeAspect="1" noChangeArrowheads="1"/>
          </p:cNvPicPr>
          <p:nvPr/>
        </p:nvPicPr>
        <p:blipFill>
          <a:blip r:embed="rId5" cstate="print"/>
          <a:srcRect l="5113" t="13382" r="42913"/>
          <a:stretch>
            <a:fillRect/>
          </a:stretch>
        </p:blipFill>
        <p:spPr bwMode="auto">
          <a:xfrm>
            <a:off x="611560" y="3717032"/>
            <a:ext cx="3600400" cy="348952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52" name="Picture 8" descr="C:\Users\B72A~1\AppData\Local\Temp\Rar$DI02.496\IMG_5076.JPG"/>
          <p:cNvPicPr>
            <a:picLocks noChangeAspect="1" noChangeArrowheads="1"/>
          </p:cNvPicPr>
          <p:nvPr/>
        </p:nvPicPr>
        <p:blipFill>
          <a:blip r:embed="rId6" cstate="print"/>
          <a:srcRect l="25588" t="15744" r="23225" b="6294"/>
          <a:stretch>
            <a:fillRect/>
          </a:stretch>
        </p:blipFill>
        <p:spPr bwMode="auto">
          <a:xfrm rot="5400000">
            <a:off x="5030778" y="3618294"/>
            <a:ext cx="3474932" cy="352839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7" descr="C:\Users\B72A~1\AppData\Local\Temp\Rar$DI01.154\IMG_5082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 l="29345" t="23877" r="34745" b="14563"/>
          <a:stretch>
            <a:fillRect/>
          </a:stretch>
        </p:blipFill>
        <p:spPr bwMode="auto">
          <a:xfrm rot="3852020">
            <a:off x="245028" y="814439"/>
            <a:ext cx="2982187" cy="345592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06192" cy="7064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Практическая значимость: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найдены древние ископаемые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органические остатки эпохи мезозоя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0"/>
            <a:ext cx="6345952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Проведены  экскурсии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60" descr="C:\Users\Л.Н\Desktop\Фото все\Фото с НТТМ и с леса\2016-11-24-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88640"/>
            <a:ext cx="2639957" cy="4320480"/>
          </a:xfrm>
          <a:prstGeom prst="rect">
            <a:avLst/>
          </a:prstGeom>
          <a:noFill/>
        </p:spPr>
      </p:pic>
      <p:pic>
        <p:nvPicPr>
          <p:cNvPr id="4" name="Picture 56" descr="C:\Users\Л.Н\Desktop\Фото все\Фото с НТТМ и с леса\2016-11-24-550.jpg"/>
          <p:cNvPicPr>
            <a:picLocks noChangeAspect="1" noChangeArrowheads="1"/>
          </p:cNvPicPr>
          <p:nvPr/>
        </p:nvPicPr>
        <p:blipFill>
          <a:blip r:embed="rId3" cstate="print"/>
          <a:srcRect r="12595"/>
          <a:stretch>
            <a:fillRect/>
          </a:stretch>
        </p:blipFill>
        <p:spPr bwMode="auto">
          <a:xfrm>
            <a:off x="179512" y="5399883"/>
            <a:ext cx="2267744" cy="1458117"/>
          </a:xfrm>
          <a:prstGeom prst="rect">
            <a:avLst/>
          </a:prstGeom>
          <a:noFill/>
        </p:spPr>
      </p:pic>
      <p:pic>
        <p:nvPicPr>
          <p:cNvPr id="7" name="Picture 50" descr="C:\Users\Л.Н\Desktop\Фото все\Фото с НТТМ и с леса\2016-11-24-691.jpg"/>
          <p:cNvPicPr>
            <a:picLocks noChangeAspect="1" noChangeArrowheads="1"/>
          </p:cNvPicPr>
          <p:nvPr/>
        </p:nvPicPr>
        <p:blipFill>
          <a:blip r:embed="rId4" cstate="print"/>
          <a:srcRect r="25588"/>
          <a:stretch>
            <a:fillRect/>
          </a:stretch>
        </p:blipFill>
        <p:spPr bwMode="auto">
          <a:xfrm>
            <a:off x="3059832" y="2996952"/>
            <a:ext cx="2520280" cy="1903448"/>
          </a:xfrm>
          <a:prstGeom prst="rect">
            <a:avLst/>
          </a:prstGeom>
          <a:noFill/>
        </p:spPr>
      </p:pic>
      <p:pic>
        <p:nvPicPr>
          <p:cNvPr id="8" name="Picture 49" descr="C:\Users\Л.Н\Desktop\Фото все\Фото с НТТМ и с леса\2016-11-24-688.jpg"/>
          <p:cNvPicPr>
            <a:picLocks noChangeAspect="1" noChangeArrowheads="1"/>
          </p:cNvPicPr>
          <p:nvPr/>
        </p:nvPicPr>
        <p:blipFill>
          <a:blip r:embed="rId5" cstate="print"/>
          <a:srcRect r="7948"/>
          <a:stretch>
            <a:fillRect/>
          </a:stretch>
        </p:blipFill>
        <p:spPr bwMode="auto">
          <a:xfrm>
            <a:off x="2915816" y="5085184"/>
            <a:ext cx="2520280" cy="1538689"/>
          </a:xfrm>
          <a:prstGeom prst="rect">
            <a:avLst/>
          </a:prstGeom>
          <a:noFill/>
        </p:spPr>
      </p:pic>
      <p:pic>
        <p:nvPicPr>
          <p:cNvPr id="11" name="Picture 46" descr="C:\Users\Л.Н\Desktop\Фото все\Фото с НТТМ и с леса\2016-11-24-684.jpg"/>
          <p:cNvPicPr>
            <a:picLocks noChangeAspect="1" noChangeArrowheads="1"/>
          </p:cNvPicPr>
          <p:nvPr/>
        </p:nvPicPr>
        <p:blipFill>
          <a:blip r:embed="rId6" cstate="print"/>
          <a:srcRect r="31100"/>
          <a:stretch>
            <a:fillRect/>
          </a:stretch>
        </p:blipFill>
        <p:spPr bwMode="auto">
          <a:xfrm>
            <a:off x="2915816" y="548680"/>
            <a:ext cx="2843808" cy="2319632"/>
          </a:xfrm>
          <a:prstGeom prst="rect">
            <a:avLst/>
          </a:prstGeom>
          <a:noFill/>
        </p:spPr>
      </p:pic>
      <p:pic>
        <p:nvPicPr>
          <p:cNvPr id="12" name="Picture 22" descr="C:\Users\Л.Н\Desktop\Фото все\Фото с НТТМ и с леса\2016-11-24-626.jpg"/>
          <p:cNvPicPr>
            <a:picLocks noChangeAspect="1" noChangeArrowheads="1"/>
          </p:cNvPicPr>
          <p:nvPr/>
        </p:nvPicPr>
        <p:blipFill>
          <a:blip r:embed="rId7" cstate="print"/>
          <a:srcRect r="18500"/>
          <a:stretch>
            <a:fillRect/>
          </a:stretch>
        </p:blipFill>
        <p:spPr bwMode="auto">
          <a:xfrm>
            <a:off x="5652120" y="4599053"/>
            <a:ext cx="3275856" cy="2258947"/>
          </a:xfrm>
          <a:prstGeom prst="rect">
            <a:avLst/>
          </a:prstGeom>
          <a:noFill/>
        </p:spPr>
      </p:pic>
      <p:pic>
        <p:nvPicPr>
          <p:cNvPr id="15" name="Picture 13" descr="C:\Users\Л.Н\Desktop\Фото все\Фото с НТТМ и с леса\2016-11-24-59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88640"/>
            <a:ext cx="2088232" cy="3528392"/>
          </a:xfrm>
          <a:prstGeom prst="rect">
            <a:avLst/>
          </a:prstGeom>
          <a:noFill/>
        </p:spPr>
      </p:pic>
      <p:pic>
        <p:nvPicPr>
          <p:cNvPr id="17" name="Picture 5" descr="C:\Users\Л.Н\Desktop\Фото все\Фото с НТТМ и с леса\2016-11-24-566.jpg"/>
          <p:cNvPicPr>
            <a:picLocks noChangeAspect="1" noChangeArrowheads="1"/>
          </p:cNvPicPr>
          <p:nvPr/>
        </p:nvPicPr>
        <p:blipFill>
          <a:blip r:embed="rId9" cstate="print"/>
          <a:srcRect r="21485"/>
          <a:stretch>
            <a:fillRect/>
          </a:stretch>
        </p:blipFill>
        <p:spPr bwMode="auto">
          <a:xfrm>
            <a:off x="251520" y="3789040"/>
            <a:ext cx="2118938" cy="1516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4" descr="C:\Users\Л.Н\Desktop\Фото все\Фото с НТТМ и с леса\2016-11-24-682.jpg"/>
          <p:cNvPicPr>
            <a:picLocks noChangeAspect="1" noChangeArrowheads="1"/>
          </p:cNvPicPr>
          <p:nvPr/>
        </p:nvPicPr>
        <p:blipFill>
          <a:blip r:embed="rId2" cstate="print"/>
          <a:srcRect r="31888"/>
          <a:stretch>
            <a:fillRect/>
          </a:stretch>
        </p:blipFill>
        <p:spPr bwMode="auto">
          <a:xfrm>
            <a:off x="3059832" y="764704"/>
            <a:ext cx="2879941" cy="2376264"/>
          </a:xfrm>
          <a:prstGeom prst="rect">
            <a:avLst/>
          </a:prstGeom>
          <a:noFill/>
        </p:spPr>
      </p:pic>
      <p:pic>
        <p:nvPicPr>
          <p:cNvPr id="4" name="Picture 43" descr="C:\Users\Л.Н\Desktop\Фото все\Фото с НТТМ и с леса\2016-11-24-680.jpg"/>
          <p:cNvPicPr>
            <a:picLocks noChangeAspect="1" noChangeArrowheads="1"/>
          </p:cNvPicPr>
          <p:nvPr/>
        </p:nvPicPr>
        <p:blipFill>
          <a:blip r:embed="rId3" cstate="print"/>
          <a:srcRect l="11940" r="23915"/>
          <a:stretch>
            <a:fillRect/>
          </a:stretch>
        </p:blipFill>
        <p:spPr bwMode="auto">
          <a:xfrm>
            <a:off x="179511" y="188640"/>
            <a:ext cx="2465639" cy="2160240"/>
          </a:xfrm>
          <a:prstGeom prst="rect">
            <a:avLst/>
          </a:prstGeom>
          <a:noFill/>
        </p:spPr>
      </p:pic>
      <p:pic>
        <p:nvPicPr>
          <p:cNvPr id="7" name="Picture 40" descr="C:\Users\Л.Н\Desktop\Фото все\Фото с НТТМ и с леса\2016-11-24-677.jpg"/>
          <p:cNvPicPr>
            <a:picLocks noChangeAspect="1" noChangeArrowheads="1"/>
          </p:cNvPicPr>
          <p:nvPr/>
        </p:nvPicPr>
        <p:blipFill>
          <a:blip r:embed="rId4" cstate="print"/>
          <a:srcRect l="17713" r="29525"/>
          <a:stretch>
            <a:fillRect/>
          </a:stretch>
        </p:blipFill>
        <p:spPr bwMode="auto">
          <a:xfrm>
            <a:off x="6300192" y="188640"/>
            <a:ext cx="2632697" cy="2804258"/>
          </a:xfrm>
          <a:prstGeom prst="rect">
            <a:avLst/>
          </a:prstGeom>
          <a:noFill/>
        </p:spPr>
      </p:pic>
      <p:pic>
        <p:nvPicPr>
          <p:cNvPr id="8" name="Picture 38" descr="C:\Users\Л.Н\Desktop\Фото все\Фото с НТТМ и с леса\2016-11-24-6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5273824"/>
            <a:ext cx="2393822" cy="1584176"/>
          </a:xfrm>
          <a:prstGeom prst="rect">
            <a:avLst/>
          </a:prstGeom>
          <a:noFill/>
        </p:spPr>
      </p:pic>
      <p:pic>
        <p:nvPicPr>
          <p:cNvPr id="10" name="Picture 29" descr="C:\Users\Л.Н\Desktop\Фото все\Фото с НТТМ и с леса\2016-11-24-638.jpg"/>
          <p:cNvPicPr>
            <a:picLocks noChangeAspect="1" noChangeArrowheads="1"/>
          </p:cNvPicPr>
          <p:nvPr/>
        </p:nvPicPr>
        <p:blipFill>
          <a:blip r:embed="rId6" cstate="print"/>
          <a:srcRect l="9051" r="25588"/>
          <a:stretch>
            <a:fillRect/>
          </a:stretch>
        </p:blipFill>
        <p:spPr bwMode="auto">
          <a:xfrm>
            <a:off x="179512" y="2636912"/>
            <a:ext cx="2602450" cy="2237670"/>
          </a:xfrm>
          <a:prstGeom prst="rect">
            <a:avLst/>
          </a:prstGeom>
          <a:noFill/>
        </p:spPr>
      </p:pic>
      <p:pic>
        <p:nvPicPr>
          <p:cNvPr id="11" name="Picture 28" descr="C:\Users\Л.Н\Desktop\Фото все\Фото с НТТМ и с леса\2016-11-24-637.jpg"/>
          <p:cNvPicPr>
            <a:picLocks noChangeAspect="1" noChangeArrowheads="1"/>
          </p:cNvPicPr>
          <p:nvPr/>
        </p:nvPicPr>
        <p:blipFill>
          <a:blip r:embed="rId7" cstate="print"/>
          <a:srcRect l="4326" r="27950"/>
          <a:stretch>
            <a:fillRect/>
          </a:stretch>
        </p:blipFill>
        <p:spPr bwMode="auto">
          <a:xfrm>
            <a:off x="6732240" y="5157192"/>
            <a:ext cx="2193583" cy="1700808"/>
          </a:xfrm>
          <a:prstGeom prst="rect">
            <a:avLst/>
          </a:prstGeom>
          <a:noFill/>
        </p:spPr>
      </p:pic>
      <p:pic>
        <p:nvPicPr>
          <p:cNvPr id="13" name="Picture 24" descr="C:\Users\Л.Н\Desktop\Фото все\Фото с НТТМ и с леса\2016-11-24-630.jpg"/>
          <p:cNvPicPr>
            <a:picLocks noChangeAspect="1" noChangeArrowheads="1"/>
          </p:cNvPicPr>
          <p:nvPr/>
        </p:nvPicPr>
        <p:blipFill>
          <a:blip r:embed="rId8" cstate="print"/>
          <a:srcRect r="14563"/>
          <a:stretch>
            <a:fillRect/>
          </a:stretch>
        </p:blipFill>
        <p:spPr bwMode="auto">
          <a:xfrm>
            <a:off x="6184896" y="3212976"/>
            <a:ext cx="2743080" cy="1804383"/>
          </a:xfrm>
          <a:prstGeom prst="rect">
            <a:avLst/>
          </a:prstGeom>
          <a:noFill/>
        </p:spPr>
      </p:pic>
      <p:pic>
        <p:nvPicPr>
          <p:cNvPr id="15" name="Picture 2" descr="C:\Users\Л.Н\Desktop\Фото все\Фото с НТТМ и с леса\2016-11-24-563.jpg"/>
          <p:cNvPicPr>
            <a:picLocks noChangeAspect="1" noChangeArrowheads="1"/>
          </p:cNvPicPr>
          <p:nvPr/>
        </p:nvPicPr>
        <p:blipFill>
          <a:blip r:embed="rId9" cstate="print"/>
          <a:srcRect r="21941"/>
          <a:stretch>
            <a:fillRect/>
          </a:stretch>
        </p:blipFill>
        <p:spPr bwMode="auto">
          <a:xfrm>
            <a:off x="179512" y="5085184"/>
            <a:ext cx="2462362" cy="1772816"/>
          </a:xfrm>
          <a:prstGeom prst="rect">
            <a:avLst/>
          </a:prstGeom>
          <a:noFill/>
        </p:spPr>
      </p:pic>
      <p:pic>
        <p:nvPicPr>
          <p:cNvPr id="16" name="Picture 4" descr="C:\Users\Л.Н\Desktop\Фото все\Фото с НТТМ и с леса\2016-11-24-565.jpg"/>
          <p:cNvPicPr>
            <a:picLocks noChangeAspect="1" noChangeArrowheads="1"/>
          </p:cNvPicPr>
          <p:nvPr/>
        </p:nvPicPr>
        <p:blipFill>
          <a:blip r:embed="rId10" cstate="print"/>
          <a:srcRect r="17393"/>
          <a:stretch>
            <a:fillRect/>
          </a:stretch>
        </p:blipFill>
        <p:spPr bwMode="auto">
          <a:xfrm>
            <a:off x="2987824" y="3212976"/>
            <a:ext cx="2915816" cy="1983727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627313" y="188913"/>
            <a:ext cx="6516687" cy="4175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Проведены  экскурсии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Л.Н\Desktop\Фото все\Фото с НТТМ и с леса\2016-11-24-564.jpg"/>
          <p:cNvPicPr>
            <a:picLocks noChangeAspect="1" noChangeArrowheads="1"/>
          </p:cNvPicPr>
          <p:nvPr/>
        </p:nvPicPr>
        <p:blipFill>
          <a:blip r:embed="rId3" cstate="print"/>
          <a:srcRect r="15452"/>
          <a:stretch>
            <a:fillRect/>
          </a:stretch>
        </p:blipFill>
        <p:spPr bwMode="auto">
          <a:xfrm>
            <a:off x="6408332" y="260648"/>
            <a:ext cx="2735668" cy="1818421"/>
          </a:xfrm>
          <a:prstGeom prst="rect">
            <a:avLst/>
          </a:prstGeom>
          <a:noFill/>
        </p:spPr>
      </p:pic>
      <p:pic>
        <p:nvPicPr>
          <p:cNvPr id="2055" name="Picture 7" descr="C:\Users\Л.Н\Desktop\Фото все\Фото с НТТМ и с леса\2016-11-24-573.jpg"/>
          <p:cNvPicPr>
            <a:picLocks noChangeAspect="1" noChangeArrowheads="1"/>
          </p:cNvPicPr>
          <p:nvPr/>
        </p:nvPicPr>
        <p:blipFill>
          <a:blip r:embed="rId4" cstate="print"/>
          <a:srcRect r="28145"/>
          <a:stretch>
            <a:fillRect/>
          </a:stretch>
        </p:blipFill>
        <p:spPr bwMode="auto">
          <a:xfrm>
            <a:off x="0" y="188640"/>
            <a:ext cx="2448272" cy="1914882"/>
          </a:xfrm>
          <a:prstGeom prst="rect">
            <a:avLst/>
          </a:prstGeom>
          <a:noFill/>
        </p:spPr>
      </p:pic>
      <p:pic>
        <p:nvPicPr>
          <p:cNvPr id="2057" name="Picture 9" descr="C:\Users\Л.Н\Desktop\Фото все\Фото с НТТМ и с леса\2016-11-24-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97152"/>
            <a:ext cx="2769228" cy="1868394"/>
          </a:xfrm>
          <a:prstGeom prst="rect">
            <a:avLst/>
          </a:prstGeom>
          <a:noFill/>
        </p:spPr>
      </p:pic>
      <p:pic>
        <p:nvPicPr>
          <p:cNvPr id="2063" name="Picture 15" descr="C:\Users\Л.Н\Desktop\Фото все\Фото с НТТМ и с леса\2016-11-24-5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420887"/>
            <a:ext cx="2915816" cy="1872787"/>
          </a:xfrm>
          <a:prstGeom prst="rect">
            <a:avLst/>
          </a:prstGeom>
          <a:noFill/>
        </p:spPr>
      </p:pic>
      <p:pic>
        <p:nvPicPr>
          <p:cNvPr id="2066" name="Picture 18" descr="C:\Users\Л.Н\Desktop\Фото все\Фото с НТТМ и с леса\2016-11-24-6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620688"/>
            <a:ext cx="2987824" cy="1679157"/>
          </a:xfrm>
          <a:prstGeom prst="rect">
            <a:avLst/>
          </a:prstGeom>
          <a:noFill/>
        </p:spPr>
      </p:pic>
      <p:pic>
        <p:nvPicPr>
          <p:cNvPr id="2067" name="Picture 19" descr="C:\Users\Л.Н\Desktop\Фото все\Фото с НТТМ и с леса\2016-11-24-608.jpg"/>
          <p:cNvPicPr>
            <a:picLocks noChangeAspect="1" noChangeArrowheads="1"/>
          </p:cNvPicPr>
          <p:nvPr/>
        </p:nvPicPr>
        <p:blipFill>
          <a:blip r:embed="rId8" cstate="print"/>
          <a:srcRect l="8587"/>
          <a:stretch>
            <a:fillRect/>
          </a:stretch>
        </p:blipFill>
        <p:spPr bwMode="auto">
          <a:xfrm>
            <a:off x="2987824" y="4941168"/>
            <a:ext cx="2677489" cy="1646103"/>
          </a:xfrm>
          <a:prstGeom prst="rect">
            <a:avLst/>
          </a:prstGeom>
          <a:noFill/>
        </p:spPr>
      </p:pic>
      <p:pic>
        <p:nvPicPr>
          <p:cNvPr id="16" name="Picture 42" descr="C:\Users\Л.Н\Desktop\Фото все\Фото с НТТМ и с леса\2016-11-24-679.jpg"/>
          <p:cNvPicPr>
            <a:picLocks noChangeAspect="1" noChangeArrowheads="1"/>
          </p:cNvPicPr>
          <p:nvPr/>
        </p:nvPicPr>
        <p:blipFill>
          <a:blip r:embed="rId9" cstate="print"/>
          <a:srcRect l="9838" r="21650"/>
          <a:stretch>
            <a:fillRect/>
          </a:stretch>
        </p:blipFill>
        <p:spPr bwMode="auto">
          <a:xfrm>
            <a:off x="2915816" y="2420888"/>
            <a:ext cx="2896824" cy="2376264"/>
          </a:xfrm>
          <a:prstGeom prst="rect">
            <a:avLst/>
          </a:prstGeom>
          <a:noFill/>
        </p:spPr>
      </p:pic>
      <p:pic>
        <p:nvPicPr>
          <p:cNvPr id="17" name="Picture 16" descr="C:\Users\Л.Н\Desktop\Фото все\Фото с НТТМ и с леса\2016-11-24-60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4581128"/>
            <a:ext cx="3131840" cy="2002905"/>
          </a:xfrm>
          <a:prstGeom prst="rect">
            <a:avLst/>
          </a:prstGeom>
          <a:noFill/>
        </p:spPr>
      </p:pic>
      <p:pic>
        <p:nvPicPr>
          <p:cNvPr id="18" name="Picture 25" descr="C:\Users\Л.Н\Desktop\Фото все\Фото с НТТМ и с леса\2016-11-24-631.jpg"/>
          <p:cNvPicPr>
            <a:picLocks noChangeAspect="1" noChangeArrowheads="1"/>
          </p:cNvPicPr>
          <p:nvPr/>
        </p:nvPicPr>
        <p:blipFill>
          <a:blip r:embed="rId11" cstate="print"/>
          <a:srcRect l="7476" r="17713"/>
          <a:stretch>
            <a:fillRect/>
          </a:stretch>
        </p:blipFill>
        <p:spPr bwMode="auto">
          <a:xfrm>
            <a:off x="0" y="2492896"/>
            <a:ext cx="2683927" cy="2016224"/>
          </a:xfrm>
          <a:prstGeom prst="rect">
            <a:avLst/>
          </a:prstGeom>
          <a:noFill/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484438" y="188913"/>
            <a:ext cx="6345237" cy="2159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Проведены  экскурсии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72A~1\AppData\Local\Temp\Rar$DI01.961\IMG_5077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29525" t="12201" r="20075" b="8657"/>
          <a:stretch>
            <a:fillRect/>
          </a:stretch>
        </p:blipFill>
        <p:spPr bwMode="auto">
          <a:xfrm rot="10800000">
            <a:off x="467544" y="332656"/>
            <a:ext cx="8676456" cy="652534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24744"/>
            <a:ext cx="8299648" cy="5184576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«Народ, не знающий                  своего прошлого, </a:t>
            </a:r>
            <a:br>
              <a:rPr lang="ru-RU" sz="66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 имеет будущего» </a:t>
            </a:r>
            <a:br>
              <a:rPr lang="ru-RU" sz="66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6600" b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5733256"/>
            <a:ext cx="3734232" cy="5337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Михаил Ломоносов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 descr="C:\Users\Л.Н\Desktop\Фото все\Фото с НТТМ и с леса\2016-11-24-679.jpg"/>
          <p:cNvPicPr>
            <a:picLocks noChangeAspect="1" noChangeArrowheads="1"/>
          </p:cNvPicPr>
          <p:nvPr/>
        </p:nvPicPr>
        <p:blipFill>
          <a:blip r:embed="rId2" cstate="print"/>
          <a:srcRect l="9838" r="21650"/>
          <a:stretch>
            <a:fillRect/>
          </a:stretch>
        </p:blipFill>
        <p:spPr bwMode="auto">
          <a:xfrm>
            <a:off x="1" y="188640"/>
            <a:ext cx="2987824" cy="2509980"/>
          </a:xfrm>
          <a:prstGeom prst="rect">
            <a:avLst/>
          </a:prstGeom>
          <a:noFill/>
        </p:spPr>
      </p:pic>
      <p:pic>
        <p:nvPicPr>
          <p:cNvPr id="5" name="Picture 41" descr="C:\Users\Л.Н\Desktop\Фото все\Фото с НТТМ и с леса\2016-11-24-678.jpg"/>
          <p:cNvPicPr>
            <a:picLocks noChangeAspect="1" noChangeArrowheads="1"/>
          </p:cNvPicPr>
          <p:nvPr/>
        </p:nvPicPr>
        <p:blipFill>
          <a:blip r:embed="rId3" cstate="print"/>
          <a:srcRect l="12988" r="38188"/>
          <a:stretch>
            <a:fillRect/>
          </a:stretch>
        </p:blipFill>
        <p:spPr bwMode="auto">
          <a:xfrm>
            <a:off x="6516216" y="188640"/>
            <a:ext cx="2627784" cy="2618994"/>
          </a:xfrm>
          <a:prstGeom prst="rect">
            <a:avLst/>
          </a:prstGeom>
          <a:noFill/>
        </p:spPr>
      </p:pic>
      <p:pic>
        <p:nvPicPr>
          <p:cNvPr id="7" name="Picture 33" descr="C:\Users\Л.Н\Desktop\Фото все\Фото с НТТМ и с леса\2016-11-24-648.jpg"/>
          <p:cNvPicPr>
            <a:picLocks noChangeAspect="1" noChangeArrowheads="1"/>
          </p:cNvPicPr>
          <p:nvPr/>
        </p:nvPicPr>
        <p:blipFill>
          <a:blip r:embed="rId4" cstate="print"/>
          <a:srcRect l="12201" r="19288"/>
          <a:stretch>
            <a:fillRect/>
          </a:stretch>
        </p:blipFill>
        <p:spPr bwMode="auto">
          <a:xfrm>
            <a:off x="6516216" y="2852936"/>
            <a:ext cx="2411760" cy="1978366"/>
          </a:xfrm>
          <a:prstGeom prst="rect">
            <a:avLst/>
          </a:prstGeom>
          <a:noFill/>
        </p:spPr>
      </p:pic>
      <p:pic>
        <p:nvPicPr>
          <p:cNvPr id="10" name="Picture 16" descr="C:\Users\Л.Н\Desktop\Фото все\Фото с НТТМ и с леса\2016-11-24-6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924944"/>
            <a:ext cx="3456384" cy="1942487"/>
          </a:xfrm>
          <a:prstGeom prst="rect">
            <a:avLst/>
          </a:prstGeom>
          <a:noFill/>
        </p:spPr>
      </p:pic>
      <p:pic>
        <p:nvPicPr>
          <p:cNvPr id="12" name="Picture 8" descr="C:\Users\Л.Н\Desktop\Фото все\Фото с НТТМ и с леса\2016-11-24-574.jpg"/>
          <p:cNvPicPr>
            <a:picLocks noChangeAspect="1" noChangeArrowheads="1"/>
          </p:cNvPicPr>
          <p:nvPr/>
        </p:nvPicPr>
        <p:blipFill>
          <a:blip r:embed="rId6" cstate="print"/>
          <a:srcRect r="33741"/>
          <a:stretch>
            <a:fillRect/>
          </a:stretch>
        </p:blipFill>
        <p:spPr bwMode="auto">
          <a:xfrm>
            <a:off x="3419872" y="548680"/>
            <a:ext cx="2736304" cy="2320885"/>
          </a:xfrm>
          <a:prstGeom prst="rect">
            <a:avLst/>
          </a:prstGeom>
          <a:noFill/>
        </p:spPr>
      </p:pic>
      <p:pic>
        <p:nvPicPr>
          <p:cNvPr id="14" name="Picture 51" descr="C:\Users\Л.Н\Desktop\Фото все\Фото с НТТМ и с леса\2016-11-24-692.jpg"/>
          <p:cNvPicPr>
            <a:picLocks noChangeAspect="1" noChangeArrowheads="1"/>
          </p:cNvPicPr>
          <p:nvPr/>
        </p:nvPicPr>
        <p:blipFill>
          <a:blip r:embed="rId7" cstate="print"/>
          <a:srcRect r="19777"/>
          <a:stretch>
            <a:fillRect/>
          </a:stretch>
        </p:blipFill>
        <p:spPr bwMode="auto">
          <a:xfrm>
            <a:off x="3131840" y="4840203"/>
            <a:ext cx="2880321" cy="2017797"/>
          </a:xfrm>
          <a:prstGeom prst="rect">
            <a:avLst/>
          </a:prstGeom>
          <a:noFill/>
        </p:spPr>
      </p:pic>
      <p:pic>
        <p:nvPicPr>
          <p:cNvPr id="15" name="Picture 61" descr="C:\Users\Л.Н\Desktop\Фото все\Фото с НТТМ и с леса\2016-11-24-5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780928"/>
            <a:ext cx="2448272" cy="3655136"/>
          </a:xfrm>
          <a:prstGeom prst="rect">
            <a:avLst/>
          </a:prstGeom>
          <a:noFill/>
        </p:spPr>
      </p:pic>
      <p:pic>
        <p:nvPicPr>
          <p:cNvPr id="16" name="Picture 50" descr="C:\Users\Л.Н\Desktop\Фото все\Фото с НТТМ и с леса\2016-11-24-691.jpg"/>
          <p:cNvPicPr>
            <a:picLocks noChangeAspect="1" noChangeArrowheads="1"/>
          </p:cNvPicPr>
          <p:nvPr/>
        </p:nvPicPr>
        <p:blipFill>
          <a:blip r:embed="rId9" cstate="print"/>
          <a:srcRect l="6688" r="27950"/>
          <a:stretch>
            <a:fillRect/>
          </a:stretch>
        </p:blipFill>
        <p:spPr bwMode="auto">
          <a:xfrm>
            <a:off x="6516216" y="4784291"/>
            <a:ext cx="2411760" cy="2073709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916238" y="188913"/>
            <a:ext cx="6018212" cy="36036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Проведены  экскурсии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72A~1\AppData\Local\Temp\Rar$DI01.961\IMG_5077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27163" t="12201" r="17713" b="6294"/>
          <a:stretch>
            <a:fillRect/>
          </a:stretch>
        </p:blipFill>
        <p:spPr bwMode="auto">
          <a:xfrm>
            <a:off x="395536" y="0"/>
            <a:ext cx="8748464" cy="6961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2" descr="C:\Users\Л.Н\Desktop\Фото все\Фото с НТТМ и с леса\2016-11-24-626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 r="18500"/>
          <a:stretch>
            <a:fillRect/>
          </a:stretch>
        </p:blipFill>
        <p:spPr bwMode="auto">
          <a:xfrm>
            <a:off x="0" y="5301208"/>
            <a:ext cx="3301850" cy="227687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56" descr="C:\Users\Л.Н\Desktop\Фото все\Фото с НТТМ и с леса\2016-11-24-550.jpg"/>
          <p:cNvPicPr>
            <a:picLocks noChangeAspect="1" noChangeArrowheads="1"/>
          </p:cNvPicPr>
          <p:nvPr/>
        </p:nvPicPr>
        <p:blipFill>
          <a:blip r:embed="rId4" cstate="print">
            <a:lum bright="40000"/>
          </a:blip>
          <a:srcRect r="12595"/>
          <a:stretch>
            <a:fillRect/>
          </a:stretch>
        </p:blipFill>
        <p:spPr bwMode="auto">
          <a:xfrm>
            <a:off x="5004048" y="4149080"/>
            <a:ext cx="4499992" cy="289341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571440" y="0"/>
            <a:ext cx="8572560" cy="521153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4664"/>
            <a:ext cx="842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>
              <a:buSzPct val="70000"/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Новизна: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нашем школьном музее не было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палеореконструкции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озера Черновское, эпохи мезозоя юрского периода (145-150 млн. лет назад), времени расцвета динозавров и исполинских ящеров. Поэтому довольно сложно было изучать вопросы, связанные с древнейшим прошлым нашего края. Собранная коллекция экспонатов флоры юрско-мелового периода Забайкальского края, является наглядным материалом для изучения вышеперечисленных вопросов и дает возможность познакомиться поближе с красотой родного края в далеком прошлом. </a:t>
            </a:r>
          </a:p>
          <a:p>
            <a:pPr algn="just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84368" y="6453336"/>
            <a:ext cx="72008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72A~1\AppData\Local\Temp\Rar$DI01.961\IMG_5077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27163" t="16925" r="18500" b="5113"/>
          <a:stretch>
            <a:fillRect/>
          </a:stretch>
        </p:blipFill>
        <p:spPr bwMode="auto">
          <a:xfrm rot="5400000">
            <a:off x="1781013" y="-504987"/>
            <a:ext cx="6337550" cy="838842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06408"/>
          </a:xfrm>
        </p:spPr>
        <p:txBody>
          <a:bodyPr>
            <a:normAutofit fontScale="90000"/>
          </a:bodyPr>
          <a:lstStyle/>
          <a:p>
            <a:pPr lvl="0"/>
            <a:r>
              <a:rPr lang="ru-RU" sz="4400" b="1" cap="small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Выводы:</a:t>
            </a:r>
            <a:br>
              <a:rPr lang="ru-RU" sz="4400" b="1" cap="small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1043608" y="836712"/>
            <a:ext cx="7743234" cy="568863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Проанализированы литература, документы, материалы интернет ресурсов, изучающие представителей флоры и фауны юрского периода эпохи мезозоя.                      .                                                                                                                                                                        2. Изучены образцы органических остатков, добытые в экспедиции на Красной горке, Черновского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палеоозера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Собрана коллекция палеонтологических находок, состоящих из представителей флоры и фауны юрского периода эпохи мезозоя Черновского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палеоозера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проведены экскурсии.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Воспроизведена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палеореконструкция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Черновского озера эпохи мезозоя.</a:t>
            </a:r>
          </a:p>
          <a:p>
            <a:pPr marL="274320" lvl="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</a:p>
          <a:p>
            <a:pPr marL="274320" lvl="0" indent="-274320" algn="just"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892036" cy="525658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320"/>
            <a:ext cx="8034096" cy="8504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Палеореконструкция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Черновского озера</a:t>
            </a:r>
            <a:endParaRPr lang="ru-RU" dirty="0"/>
          </a:p>
        </p:txBody>
      </p:sp>
      <p:pic>
        <p:nvPicPr>
          <p:cNvPr id="4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8892036" cy="482453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B72A~1\AppData\Local\Temp\Rar$DI01.154\IMG_5082.JPG"/>
          <p:cNvPicPr>
            <a:picLocks noChangeAspect="1" noChangeArrowheads="1"/>
          </p:cNvPicPr>
          <p:nvPr/>
        </p:nvPicPr>
        <p:blipFill>
          <a:blip r:embed="rId2" cstate="print"/>
          <a:srcRect l="21650" t="18106" r="24800" b="14563"/>
          <a:stretch>
            <a:fillRect/>
          </a:stretch>
        </p:blipFill>
        <p:spPr bwMode="auto">
          <a:xfrm>
            <a:off x="6156176" y="3501008"/>
            <a:ext cx="2736304" cy="2869731"/>
          </a:xfrm>
          <a:prstGeom prst="rect">
            <a:avLst/>
          </a:prstGeom>
          <a:noFill/>
        </p:spPr>
      </p:pic>
      <p:pic>
        <p:nvPicPr>
          <p:cNvPr id="6" name="Picture 3" descr="C:\Users\B72A~1\AppData\Local\Temp\Rar$DI04.045\IMG_5085.JPG"/>
          <p:cNvPicPr>
            <a:picLocks noChangeAspect="1" noChangeArrowheads="1"/>
          </p:cNvPicPr>
          <p:nvPr/>
        </p:nvPicPr>
        <p:blipFill>
          <a:blip r:embed="rId3" cstate="print"/>
          <a:srcRect l="13776" r="13775"/>
          <a:stretch>
            <a:fillRect/>
          </a:stretch>
        </p:blipFill>
        <p:spPr bwMode="auto">
          <a:xfrm>
            <a:off x="467544" y="3429000"/>
            <a:ext cx="2738876" cy="2880320"/>
          </a:xfrm>
          <a:prstGeom prst="rect">
            <a:avLst/>
          </a:prstGeom>
          <a:noFill/>
        </p:spPr>
      </p:pic>
      <p:pic>
        <p:nvPicPr>
          <p:cNvPr id="7" name="Picture 2" descr="C:\Users\B72A~1\AppData\Local\Temp\Rar$DI01.961\IMG_5077.JPG"/>
          <p:cNvPicPr>
            <a:picLocks noChangeAspect="1" noChangeArrowheads="1"/>
          </p:cNvPicPr>
          <p:nvPr/>
        </p:nvPicPr>
        <p:blipFill>
          <a:blip r:embed="rId4" cstate="print"/>
          <a:srcRect l="27163" t="16925" r="18500" b="5113"/>
          <a:stretch>
            <a:fillRect/>
          </a:stretch>
        </p:blipFill>
        <p:spPr bwMode="auto">
          <a:xfrm rot="7880908">
            <a:off x="3716166" y="3884139"/>
            <a:ext cx="1923107" cy="2061278"/>
          </a:xfrm>
          <a:prstGeom prst="rect">
            <a:avLst/>
          </a:prstGeom>
          <a:noFill/>
        </p:spPr>
      </p:pic>
      <p:pic>
        <p:nvPicPr>
          <p:cNvPr id="9" name="Picture 3" descr="C:\Users\B72A~1\AppData\Local\Temp\Rar$DI04.045\IMG_5085.JPG"/>
          <p:cNvPicPr>
            <a:picLocks noChangeAspect="1" noChangeArrowheads="1"/>
          </p:cNvPicPr>
          <p:nvPr/>
        </p:nvPicPr>
        <p:blipFill>
          <a:blip r:embed="rId5" cstate="print"/>
          <a:srcRect l="32811" t="20098" r="31004" b="9852"/>
          <a:stretch>
            <a:fillRect/>
          </a:stretch>
        </p:blipFill>
        <p:spPr bwMode="auto">
          <a:xfrm rot="18671413">
            <a:off x="710771" y="4672806"/>
            <a:ext cx="1158122" cy="1171894"/>
          </a:xfrm>
          <a:prstGeom prst="rect">
            <a:avLst/>
          </a:prstGeom>
          <a:noFill/>
        </p:spPr>
      </p:pic>
      <p:pic>
        <p:nvPicPr>
          <p:cNvPr id="10" name="Picture 3" descr="C:\Users\B72A~1\AppData\Local\Temp\Rar$DI04.045\IMG_5085.JPG"/>
          <p:cNvPicPr>
            <a:picLocks noChangeAspect="1" noChangeArrowheads="1"/>
          </p:cNvPicPr>
          <p:nvPr/>
        </p:nvPicPr>
        <p:blipFill>
          <a:blip r:embed="rId6" cstate="print"/>
          <a:srcRect l="32811" t="20098" r="31004" b="9852"/>
          <a:stretch>
            <a:fillRect/>
          </a:stretch>
        </p:blipFill>
        <p:spPr bwMode="auto">
          <a:xfrm rot="4723251">
            <a:off x="2323887" y="4787562"/>
            <a:ext cx="676105" cy="669073"/>
          </a:xfrm>
          <a:prstGeom prst="rect">
            <a:avLst/>
          </a:prstGeom>
          <a:noFill/>
        </p:spPr>
      </p:pic>
      <p:pic>
        <p:nvPicPr>
          <p:cNvPr id="11" name="Picture 6" descr="C:\Users\B72A~1\AppData\Local\Temp\Rar$DI03.117\IMG_5087.JPG"/>
          <p:cNvPicPr>
            <a:picLocks noChangeAspect="1" noChangeArrowheads="1"/>
          </p:cNvPicPr>
          <p:nvPr/>
        </p:nvPicPr>
        <p:blipFill>
          <a:blip r:embed="rId7" cstate="print"/>
          <a:srcRect l="56300" t="5113"/>
          <a:stretch>
            <a:fillRect/>
          </a:stretch>
        </p:blipFill>
        <p:spPr bwMode="auto">
          <a:xfrm rot="8712773">
            <a:off x="1265019" y="522908"/>
            <a:ext cx="3036003" cy="3840088"/>
          </a:xfrm>
          <a:prstGeom prst="rect">
            <a:avLst/>
          </a:prstGeom>
          <a:noFill/>
        </p:spPr>
      </p:pic>
      <p:pic>
        <p:nvPicPr>
          <p:cNvPr id="4" name="Picture 6" descr="C:\Users\B72A~1\AppData\Local\Temp\Rar$DI03.117\IMG_5087.JPG"/>
          <p:cNvPicPr>
            <a:picLocks noChangeAspect="1" noChangeArrowheads="1"/>
          </p:cNvPicPr>
          <p:nvPr/>
        </p:nvPicPr>
        <p:blipFill>
          <a:blip r:embed="rId8" cstate="print"/>
          <a:srcRect l="56300" t="5113" r="4385"/>
          <a:stretch>
            <a:fillRect/>
          </a:stretch>
        </p:blipFill>
        <p:spPr bwMode="auto">
          <a:xfrm rot="10453343">
            <a:off x="3535770" y="96871"/>
            <a:ext cx="2118358" cy="3840088"/>
          </a:xfrm>
          <a:prstGeom prst="rect">
            <a:avLst/>
          </a:prstGeom>
          <a:noFill/>
        </p:spPr>
      </p:pic>
      <p:pic>
        <p:nvPicPr>
          <p:cNvPr id="12" name="Picture 6" descr="C:\Users\B72A~1\AppData\Local\Temp\Rar$DI03.117\IMG_5087.JPG"/>
          <p:cNvPicPr>
            <a:picLocks noChangeAspect="1" noChangeArrowheads="1"/>
          </p:cNvPicPr>
          <p:nvPr/>
        </p:nvPicPr>
        <p:blipFill>
          <a:blip r:embed="rId9" cstate="print"/>
          <a:srcRect l="56300" t="5113" r="4385"/>
          <a:stretch>
            <a:fillRect/>
          </a:stretch>
        </p:blipFill>
        <p:spPr bwMode="auto">
          <a:xfrm rot="12244034">
            <a:off x="4894271" y="354769"/>
            <a:ext cx="2569999" cy="38940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7064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Экспонаты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Л.Н\Desktop\Софии работы\ДЛЯ Палеореконструкции\DSCN3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978" y="260648"/>
            <a:ext cx="8555414" cy="633670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1043608" y="3861048"/>
            <a:ext cx="7498080" cy="2578616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Спасибо 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400" b="1" cap="all" dirty="0" smtClean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</a:t>
            </a:r>
            <a:b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внимание!</a:t>
            </a:r>
            <a:endParaRPr kumimoji="0" lang="ru-RU" sz="54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Л.Н\Desktop\Софии работы\ЭКСПЕДИЦИЯ\DSCN3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933056"/>
            <a:ext cx="3432381" cy="2574286"/>
          </a:xfrm>
          <a:prstGeom prst="rect">
            <a:avLst/>
          </a:prstGeom>
          <a:noFill/>
        </p:spPr>
      </p:pic>
      <p:pic>
        <p:nvPicPr>
          <p:cNvPr id="3" name="Picture 3" descr="C:\Users\Л.Н\Desktop\Софии работы\ЭКСПЕДИЦИЯ\DSCN3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131084"/>
            <a:ext cx="3119978" cy="2502285"/>
          </a:xfrm>
          <a:prstGeom prst="rect">
            <a:avLst/>
          </a:prstGeom>
          <a:noFill/>
        </p:spPr>
      </p:pic>
      <p:pic>
        <p:nvPicPr>
          <p:cNvPr id="4" name="Picture 6" descr="C:\Users\Л.Н\Desktop\Софии работы\ЭКСПЕДИЦИЯ\DSCN3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3816424" cy="286264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6593936" cy="9944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экспедиции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август 2016г.)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3" descr="C:\Users\Л.Н\Desktop\Софии работы\ЭКСПЕДИЦИЯ\DSCN3372.JPG"/>
          <p:cNvPicPr>
            <a:picLocks noChangeAspect="1" noChangeArrowheads="1"/>
          </p:cNvPicPr>
          <p:nvPr/>
        </p:nvPicPr>
        <p:blipFill>
          <a:blip r:embed="rId5" cstate="print"/>
          <a:srcRect r="8333"/>
          <a:stretch>
            <a:fillRect/>
          </a:stretch>
        </p:blipFill>
        <p:spPr bwMode="auto">
          <a:xfrm>
            <a:off x="323528" y="3429000"/>
            <a:ext cx="3168352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8034096" cy="188640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latin typeface="Times New Roman"/>
                <a:ea typeface="Times New Roman"/>
                <a:cs typeface="Times New Roman"/>
              </a:rPr>
              <a:t>Таблица развития жизни на Земле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188639"/>
          <a:ext cx="8784976" cy="6635498"/>
        </p:xfrm>
        <a:graphic>
          <a:graphicData uri="http://schemas.openxmlformats.org/drawingml/2006/table">
            <a:tbl>
              <a:tblPr/>
              <a:tblGrid>
                <a:gridCol w="2196244"/>
                <a:gridCol w="2196244"/>
                <a:gridCol w="2196244"/>
                <a:gridCol w="2196244"/>
              </a:tblGrid>
              <a:tr h="2702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Эра, период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Продолжительность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Живая природа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Неживая природа, климат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Архейская эра (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древняя жизнь)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3,5 млрд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Появление сине-зеленых водорослей, фотосинтез. Гетеротрофы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Преобладание суши над океаном, минимальное количество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кислорода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2B26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Протерозойская эра </a:t>
                      </a:r>
                      <a:r>
                        <a:rPr lang="ru-RU" sz="900" b="1" dirty="0">
                          <a:solidFill>
                            <a:srgbClr val="2B26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(ранняя жизнь)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2,7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млрд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лет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Появление червей, моллюсков, первых хордовых, почвообразование.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Суша – каменная пустыня. Накапливание кислорода в атмосфере.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26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Палеозойская эра включает в себя 6 периодов: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1. Кембрийский (кембрий)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535-490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лет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Развитие живых организмов.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Жаркий климат. Суша пустынна.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2. Ордовикский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490-443 млн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Появление позвоночных.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Затопление водой почти всех платформ.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3. Силурийский (силур)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443-418 млн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Выход растений на сушу. Развитие кораллов, трилобитов.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Движения земной коры с образование гор. Моря преобладают над сушей. Климат разнообразен.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4. Девонский (девон)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418-360 млн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Появление грибов, кистеперых рыб.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Образование межгорных впадин. Преобладание сухого климата.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5. Каменноугольный 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(карбон)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360-295 млн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Появление первых земноводных.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Опускание материков с затоплением территорий и возникновением болот. В атмосфере много кислорода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СО</a:t>
                      </a:r>
                      <a:r>
                        <a:rPr lang="ru-RU" sz="8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solidFill>
                            <a:srgbClr val="2B26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 Пермский (пермь)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295-251 млн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Вымирание трилобитов и большинства </a:t>
                      </a:r>
                      <a:r>
                        <a:rPr lang="ru-RU" sz="800" dirty="0" smtClean="0">
                          <a:latin typeface="Times New Roman"/>
                          <a:ea typeface="Times New Roman"/>
                          <a:cs typeface="Times New Roman"/>
                        </a:rPr>
                        <a:t>земноводных. Начало развития 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пресмыкающихся и насекомых.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Вулканическая активность. Жаркий климат.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129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Мезозойская эра включает в себя 3 периода: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8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1. Триасовый (триас)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251-200 млн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Развитие голосеменных. Первые млекопитающие и костные рыбы.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Вулканическая активность. Теплый и резко континентальный климат.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2. Юрский (юра)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200-145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лет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Появление покрытосеменных. Распространение пресмыкающихся, появление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первоптицы</a:t>
                      </a: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Мягкий и теплый климат.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0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3. Меловой (мел)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145-60 млн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Появление птиц, высших млекопитающих.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Теплый климат с последующим похолоданием.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174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Кайнозойская эра включает в себя 3 периода: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1.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Нижнетретичный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  <a:cs typeface="Times New Roman"/>
                        </a:rPr>
                        <a:t>(палеоген)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65-23 млн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Расцвет покрытосеменных. Развитие насекомых, появление </a:t>
                      </a:r>
                      <a:r>
                        <a:rPr lang="ru-RU" sz="800" dirty="0" smtClean="0">
                          <a:latin typeface="Times New Roman"/>
                          <a:ea typeface="Times New Roman"/>
                          <a:cs typeface="Times New Roman"/>
                        </a:rPr>
                        <a:t>лемуров.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Мягкий климат с выделением климатических зон.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2B26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ru-RU" sz="1400" b="1" dirty="0" err="1">
                          <a:solidFill>
                            <a:srgbClr val="2B26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Верхнетретичный</a:t>
                      </a:r>
                      <a:r>
                        <a:rPr lang="ru-RU" sz="1400" b="1" dirty="0">
                          <a:solidFill>
                            <a:srgbClr val="2B26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b="1" dirty="0">
                          <a:solidFill>
                            <a:srgbClr val="2B26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(неоген)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23-1,8 млн лет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Появление древних людей.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Сухой климат.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2B26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Четвертичный или </a:t>
                      </a:r>
                      <a:r>
                        <a:rPr lang="ru-RU" sz="900" b="1" dirty="0">
                          <a:solidFill>
                            <a:srgbClr val="2B26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антропоген (развитие человека)</a:t>
                      </a:r>
                      <a:endParaRPr lang="ru-RU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1,8-0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лет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Появление человека.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Похолодание.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74" marR="9774" marT="9774" marB="9774" anchor="ctr">
                    <a:lnL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C2E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Л.Н\Desktop\Софии работы\ДЛЯ Палеореконструкции\DSCN3389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b="31908"/>
          <a:stretch>
            <a:fillRect/>
          </a:stretch>
        </p:blipFill>
        <p:spPr bwMode="auto">
          <a:xfrm>
            <a:off x="4932040" y="260648"/>
            <a:ext cx="4211960" cy="302734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3" descr="C:\Users\Л.Н\Desktop\Софии работы\ДЛЯ Палеореконструкции\DSCN3389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-14803" r="1562" b="30428"/>
          <a:stretch>
            <a:fillRect/>
          </a:stretch>
        </p:blipFill>
        <p:spPr bwMode="auto">
          <a:xfrm>
            <a:off x="0" y="2753544"/>
            <a:ext cx="4536504" cy="410445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00808"/>
            <a:ext cx="7818072" cy="259228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Палеонтология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(от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др.-греч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παλαιοντολογία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—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наука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о древних организмах, существовавших в прошлые геологические периоды и сохранившихся в виде ископаемых останков, а также следов их жизнедеятельности.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43608" y="4581128"/>
            <a:ext cx="7818072" cy="22768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just">
              <a:spcBef>
                <a:spcPct val="0"/>
              </a:spcBef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Палеонтоло́гия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является составной частью двух основных наук: биологии и геологии. В биологии она объясняет возникновение жизни и ее продолжительность на протяжении всей истории Земли. В геологии она позволяет определять относительный возраст горных пород и воспроизводить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палеореконструкции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ландшафтов и древней жизни на Земле.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0"/>
            <a:ext cx="8460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ПАЛЕОНТОЛОГИЯ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биологическая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наука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 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изучающая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жизнь прошедших геологических эпох, она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предоставляет возможность познакомиться поближе с красотой родного края и нашей планеты,  через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палеореконструкцию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далекого прошлого. </a:t>
            </a:r>
          </a:p>
          <a:p>
            <a:pPr algn="just">
              <a:buNone/>
            </a:pP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C:\Users\Л.Н\Desktop\Софии работы\ЭКСПЕДИЦИЯ\DSCN3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212976"/>
            <a:ext cx="2787906" cy="231521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8922" name="Picture 10" descr="C:\Users\Л.Н\Desktop\Софии работы\ЭКСПЕДИЦИЯ\DSCN3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168352" cy="2376532"/>
          </a:xfrm>
          <a:prstGeom prst="rect">
            <a:avLst/>
          </a:prstGeom>
          <a:noFill/>
        </p:spPr>
      </p:pic>
      <p:pic>
        <p:nvPicPr>
          <p:cNvPr id="38923" name="Picture 11" descr="C:\Users\Л.Н\Desktop\Софии работы\ЭКСПЕДИЦИЯ\DSCN3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48680"/>
            <a:ext cx="4056440" cy="304267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8930" name="Picture 18" descr="C:\Users\Л.Н\Desktop\Софии работы\ЭКСПЕДИЦИЯ\DSCN34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559406"/>
            <a:ext cx="4032448" cy="30246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" name="Picture 9" descr="C:\Users\Л.Н\Desktop\Софии работы\ЭКСПЕДИЦИЯ\DSCN33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005064"/>
            <a:ext cx="3155864" cy="2367165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116936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Экспедиция: лето 2016г.</a:t>
            </a:r>
            <a:endParaRPr kumimoji="0" lang="ru-RU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C:\Users\Л.Н\Desktop\Софии работы\ЭКСПЕДИЦИЯ\DSCN3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537771">
            <a:off x="-131620" y="3175191"/>
            <a:ext cx="3638724" cy="2729351"/>
          </a:xfrm>
          <a:prstGeom prst="rect">
            <a:avLst/>
          </a:prstGeom>
          <a:noFill/>
        </p:spPr>
      </p:pic>
      <p:pic>
        <p:nvPicPr>
          <p:cNvPr id="4" name="Picture 17" descr="C:\Users\Л.Н\Desktop\Софии работы\ЭКСПЕДИЦИЯ\DSCN3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406259" flipV="1">
            <a:off x="5791159" y="3630145"/>
            <a:ext cx="3315756" cy="2487098"/>
          </a:xfrm>
          <a:prstGeom prst="rect">
            <a:avLst/>
          </a:prstGeom>
          <a:noFill/>
        </p:spPr>
      </p:pic>
      <p:pic>
        <p:nvPicPr>
          <p:cNvPr id="8" name="Picture 21" descr="C:\Users\Л.Н\Desktop\Софии работы\ЭКСПЕДИЦИЯ\DSCN3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692695"/>
            <a:ext cx="3647995" cy="2736305"/>
          </a:xfrm>
          <a:prstGeom prst="rect">
            <a:avLst/>
          </a:prstGeom>
          <a:noFill/>
        </p:spPr>
      </p:pic>
      <p:pic>
        <p:nvPicPr>
          <p:cNvPr id="10" name="Picture 15" descr="C:\Users\Л.Н\Desktop\Софии работы\ЭКСПЕДИЦИЯ\DSCN34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501008"/>
            <a:ext cx="3456384" cy="278195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 descr="C:\Users\B72A~1\AppData\Local\Temp\Rar$DI01.961\IMG_5077.JPG"/>
          <p:cNvPicPr>
            <a:picLocks noChangeAspect="1" noChangeArrowheads="1"/>
          </p:cNvPicPr>
          <p:nvPr/>
        </p:nvPicPr>
        <p:blipFill>
          <a:blip r:embed="rId6" cstate="print">
            <a:lum bright="30000" contrast="40000"/>
          </a:blip>
          <a:srcRect l="27163" t="12201" r="17713" b="6294"/>
          <a:stretch>
            <a:fillRect/>
          </a:stretch>
        </p:blipFill>
        <p:spPr bwMode="auto">
          <a:xfrm rot="5400000">
            <a:off x="99055" y="368489"/>
            <a:ext cx="3041234" cy="230425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C:\Users\B72A~1\AppData\Local\Temp\Rar$DI01.961\IMG_5077.JPG"/>
          <p:cNvPicPr>
            <a:picLocks noChangeAspect="1" noChangeArrowheads="1"/>
          </p:cNvPicPr>
          <p:nvPr/>
        </p:nvPicPr>
        <p:blipFill>
          <a:blip r:embed="rId7" cstate="print">
            <a:lum bright="30000" contrast="40000"/>
          </a:blip>
          <a:srcRect l="27163" t="12201" r="17713" b="6294"/>
          <a:stretch>
            <a:fillRect/>
          </a:stretch>
        </p:blipFill>
        <p:spPr bwMode="auto">
          <a:xfrm rot="10800000">
            <a:off x="6588222" y="260646"/>
            <a:ext cx="2384713" cy="295232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3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Находки!!! В экспедиции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B72A~1\AppData\Local\Temp\Rar$DI01.961\IMG_5077.JPG"/>
          <p:cNvPicPr>
            <a:picLocks noChangeAspect="1" noChangeArrowheads="1"/>
          </p:cNvPicPr>
          <p:nvPr/>
        </p:nvPicPr>
        <p:blipFill>
          <a:blip r:embed="rId8" cstate="print"/>
          <a:srcRect l="27163" t="16925" r="18500" b="5113"/>
          <a:stretch>
            <a:fillRect/>
          </a:stretch>
        </p:blipFill>
        <p:spPr bwMode="auto">
          <a:xfrm rot="7880908">
            <a:off x="4088693" y="5395515"/>
            <a:ext cx="1250446" cy="1196079"/>
          </a:xfrm>
          <a:prstGeom prst="rect">
            <a:avLst/>
          </a:prstGeom>
          <a:noFill/>
        </p:spPr>
      </p:pic>
      <p:pic>
        <p:nvPicPr>
          <p:cNvPr id="12" name="Picture 3" descr="C:\Users\B72A~1\AppData\Local\Temp\Rar$DI04.045\IMG_5085.JPG"/>
          <p:cNvPicPr>
            <a:picLocks noChangeAspect="1" noChangeArrowheads="1"/>
          </p:cNvPicPr>
          <p:nvPr/>
        </p:nvPicPr>
        <p:blipFill>
          <a:blip r:embed="rId9" cstate="print"/>
          <a:srcRect l="28501" t="9903" r="31004"/>
          <a:stretch>
            <a:fillRect/>
          </a:stretch>
        </p:blipFill>
        <p:spPr bwMode="auto">
          <a:xfrm rot="1313985">
            <a:off x="5615242" y="5562476"/>
            <a:ext cx="990854" cy="1152315"/>
          </a:xfrm>
          <a:prstGeom prst="rect">
            <a:avLst/>
          </a:prstGeom>
          <a:noFill/>
        </p:spPr>
      </p:pic>
      <p:pic>
        <p:nvPicPr>
          <p:cNvPr id="13" name="Picture 7" descr="C:\Users\B72A~1\AppData\Local\Temp\Rar$DI01.154\IMG_5082.JPG"/>
          <p:cNvPicPr>
            <a:picLocks noChangeAspect="1" noChangeArrowheads="1"/>
          </p:cNvPicPr>
          <p:nvPr/>
        </p:nvPicPr>
        <p:blipFill>
          <a:blip r:embed="rId10" cstate="print"/>
          <a:srcRect l="29345" t="23877" r="34745" b="14563"/>
          <a:stretch>
            <a:fillRect/>
          </a:stretch>
        </p:blipFill>
        <p:spPr bwMode="auto">
          <a:xfrm rot="19980820">
            <a:off x="2576800" y="5518062"/>
            <a:ext cx="1092437" cy="1248499"/>
          </a:xfrm>
          <a:prstGeom prst="rect">
            <a:avLst/>
          </a:prstGeom>
          <a:noFill/>
        </p:spPr>
      </p:pic>
      <p:pic>
        <p:nvPicPr>
          <p:cNvPr id="14" name="Picture 2" descr="C:\Users\B72A~1\AppData\Local\Temp\Rar$DI05.615\IMG_5081.JPG"/>
          <p:cNvPicPr>
            <a:picLocks noChangeAspect="1" noChangeArrowheads="1"/>
          </p:cNvPicPr>
          <p:nvPr/>
        </p:nvPicPr>
        <p:blipFill>
          <a:blip r:embed="rId11" cstate="print"/>
          <a:srcRect l="2362" t="7087" r="26680"/>
          <a:stretch>
            <a:fillRect/>
          </a:stretch>
        </p:blipFill>
        <p:spPr bwMode="auto">
          <a:xfrm rot="9115015">
            <a:off x="2382361" y="2943130"/>
            <a:ext cx="1272970" cy="1111245"/>
          </a:xfrm>
          <a:prstGeom prst="rect">
            <a:avLst/>
          </a:prstGeom>
          <a:noFill/>
        </p:spPr>
      </p:pic>
      <p:pic>
        <p:nvPicPr>
          <p:cNvPr id="15" name="Picture 6" descr="C:\Users\B72A~1\AppData\Local\Temp\Rar$DI03.117\IMG_5087.JPG"/>
          <p:cNvPicPr>
            <a:picLocks noChangeAspect="1" noChangeArrowheads="1"/>
          </p:cNvPicPr>
          <p:nvPr/>
        </p:nvPicPr>
        <p:blipFill>
          <a:blip r:embed="rId12" cstate="print"/>
          <a:srcRect l="56300" t="5113"/>
          <a:stretch>
            <a:fillRect/>
          </a:stretch>
        </p:blipFill>
        <p:spPr bwMode="auto">
          <a:xfrm rot="778668">
            <a:off x="5904694" y="2974377"/>
            <a:ext cx="1207115" cy="1104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ic-se.ru/images/900243_urskii-period-prir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8244408" cy="223224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01122" cy="107157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0"/>
            <a:ext cx="8496944" cy="66693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исследования: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Воссоздание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палеореконструкции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юрско-мелового озера Черновское Восточного </a:t>
            </a:r>
          </a:p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Забайкалья для школьного музея.</a:t>
            </a:r>
          </a:p>
          <a:p>
            <a:pPr algn="just">
              <a:buNone/>
            </a:pPr>
            <a:r>
              <a:rPr lang="ru-RU" sz="2800" b="1" dirty="0" smtClean="0"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Найти литературу, документы, материалы интернет ресурсов, изучающих представителей флоры и фауны юрского периода эпохи мезозоя.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Изучить образцы органических остатков, добытых в экспедиции Черновского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палеоозера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Составить коллекцию палеонтологических находок, состоящих из представителей флоры и фауны юрского периода эпохи мезозоя Черновского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палеоозера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       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Воспроизвести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палеореконструкцию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Черновского озера.</a:t>
            </a:r>
          </a:p>
          <a:p>
            <a:pPr marL="274320" indent="-274320" algn="just">
              <a:buSzPct val="70000"/>
              <a:buNone/>
            </a:pPr>
            <a:r>
              <a:rPr lang="ru-RU" sz="2000" b="1" i="1" cap="small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4282" y="5715016"/>
            <a:ext cx="8229600" cy="654032"/>
          </a:xfrm>
          <a:prstGeom prst="rect">
            <a:avLst/>
          </a:prstGeom>
        </p:spPr>
        <p:txBody>
          <a:bodyPr vert="horz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B72A~1\AppData\Local\Temp\Rar$DI05.355\IMG_5107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14300" r="9051"/>
          <a:stretch>
            <a:fillRect/>
          </a:stretch>
        </p:blipFill>
        <p:spPr bwMode="auto">
          <a:xfrm rot="20424540">
            <a:off x="431953" y="4635298"/>
            <a:ext cx="1632774" cy="2307787"/>
          </a:xfrm>
          <a:prstGeom prst="rect">
            <a:avLst/>
          </a:prstGeom>
          <a:noFill/>
        </p:spPr>
      </p:pic>
      <p:pic>
        <p:nvPicPr>
          <p:cNvPr id="5122" name="Picture 2" descr="C:\Users\B72A~1\AppData\Local\Temp\Rar$DI05.416\IMG_5109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9051" t="21650" r="10626" b="12201"/>
          <a:stretch>
            <a:fillRect/>
          </a:stretch>
        </p:blipFill>
        <p:spPr bwMode="auto">
          <a:xfrm rot="1603200">
            <a:off x="7126711" y="4626535"/>
            <a:ext cx="1678377" cy="2153252"/>
          </a:xfrm>
          <a:prstGeom prst="rect">
            <a:avLst/>
          </a:prstGeom>
          <a:noFill/>
        </p:spPr>
      </p:pic>
      <p:pic>
        <p:nvPicPr>
          <p:cNvPr id="4" name="Picture 5" descr="C:\Users\Л.Н\Desktop\Софии работы\ЭКСПЕДИЦИЯ\DSCN3452.JPG"/>
          <p:cNvPicPr>
            <a:picLocks noChangeAspect="1" noChangeArrowheads="1"/>
          </p:cNvPicPr>
          <p:nvPr/>
        </p:nvPicPr>
        <p:blipFill>
          <a:blip r:embed="rId4" cstate="print"/>
          <a:srcRect r="61585"/>
          <a:stretch>
            <a:fillRect/>
          </a:stretch>
        </p:blipFill>
        <p:spPr bwMode="auto">
          <a:xfrm rot="5400000">
            <a:off x="3659467" y="3765470"/>
            <a:ext cx="2204863" cy="398019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5877272"/>
          </a:xfrm>
        </p:spPr>
        <p:txBody>
          <a:bodyPr>
            <a:noAutofit/>
          </a:bodyPr>
          <a:lstStyle/>
          <a:p>
            <a:pPr marL="274320" indent="-274320" algn="ctr">
              <a:buSzPct val="70000"/>
            </a:pPr>
            <a:r>
              <a:rPr lang="ru-RU" sz="2800" b="1" i="1" cap="small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Методы исследования</a:t>
            </a:r>
            <a:r>
              <a:rPr lang="ru-RU" sz="2800" b="1" i="1" u="sng" cap="small" dirty="0" smtClean="0">
                <a:solidFill>
                  <a:schemeClr val="tx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ru-RU" sz="2800" b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small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теоретический анализ литературы, документов, материалов интернет ресурсов; обобщение, конспектирование; палеонтологический и геологический методы (можно установить относительный возраст земных слоев (используя геохронологическую таблицу); геологический маршрут (заключается в исследовании залегающих горных пород на местности); составление карты отложений (мест или точек) исследования; изучение и анализ экспонатов, добытых в экспедиции; описание и составление коллекции</a:t>
            </a: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b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.Н\Desktop\Софии работы\ЭКСПЕДИЦИЯ\DSCN3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8640"/>
            <a:ext cx="3840427" cy="2880320"/>
          </a:xfrm>
          <a:prstGeom prst="rect">
            <a:avLst/>
          </a:prstGeom>
          <a:noFill/>
        </p:spPr>
      </p:pic>
      <p:pic>
        <p:nvPicPr>
          <p:cNvPr id="1027" name="Picture 3" descr="C:\Users\Л.Н\Desktop\Софии работы\ЭКСПЕДИЦИЯ\DSCN3455.JPG"/>
          <p:cNvPicPr>
            <a:picLocks noChangeAspect="1" noChangeArrowheads="1"/>
          </p:cNvPicPr>
          <p:nvPr/>
        </p:nvPicPr>
        <p:blipFill>
          <a:blip r:embed="rId3" cstate="print"/>
          <a:srcRect b="33915"/>
          <a:stretch>
            <a:fillRect/>
          </a:stretch>
        </p:blipFill>
        <p:spPr bwMode="auto">
          <a:xfrm>
            <a:off x="4788024" y="3501008"/>
            <a:ext cx="4067944" cy="2016224"/>
          </a:xfrm>
          <a:prstGeom prst="rect">
            <a:avLst/>
          </a:prstGeom>
          <a:noFill/>
        </p:spPr>
      </p:pic>
      <p:pic>
        <p:nvPicPr>
          <p:cNvPr id="1030" name="Picture 6" descr="C:\Users\Л.Н\Desktop\Софии работы\ЭКСПЕДИЦИЯ\DSCN3457.JPG"/>
          <p:cNvPicPr>
            <a:picLocks noChangeAspect="1" noChangeArrowheads="1"/>
          </p:cNvPicPr>
          <p:nvPr/>
        </p:nvPicPr>
        <p:blipFill>
          <a:blip r:embed="rId4" cstate="print"/>
          <a:srcRect b="26596"/>
          <a:stretch>
            <a:fillRect/>
          </a:stretch>
        </p:blipFill>
        <p:spPr bwMode="auto">
          <a:xfrm>
            <a:off x="1619672" y="4697760"/>
            <a:ext cx="3923928" cy="2160240"/>
          </a:xfrm>
          <a:prstGeom prst="rect">
            <a:avLst/>
          </a:prstGeom>
          <a:noFill/>
        </p:spPr>
      </p:pic>
      <p:pic>
        <p:nvPicPr>
          <p:cNvPr id="8" name="Picture 5" descr="C:\Users\Л.Н\Desktop\Софии работы\ЭКСПЕДИЦИЯ\DSCN3452.JPG"/>
          <p:cNvPicPr>
            <a:picLocks noChangeAspect="1" noChangeArrowheads="1"/>
          </p:cNvPicPr>
          <p:nvPr/>
        </p:nvPicPr>
        <p:blipFill>
          <a:blip r:embed="rId5" cstate="print"/>
          <a:srcRect r="61585"/>
          <a:stretch>
            <a:fillRect/>
          </a:stretch>
        </p:blipFill>
        <p:spPr bwMode="auto">
          <a:xfrm rot="5400000">
            <a:off x="6046824" y="370002"/>
            <a:ext cx="2038662" cy="3980199"/>
          </a:xfrm>
          <a:prstGeom prst="rect">
            <a:avLst/>
          </a:prstGeom>
          <a:noFill/>
        </p:spPr>
      </p:pic>
      <p:pic>
        <p:nvPicPr>
          <p:cNvPr id="9" name="Picture 4" descr="C:\Users\Л.Н\Desktop\Софии работы\ЭКСПЕДИЦИЯ\DSCN3451.JPG"/>
          <p:cNvPicPr>
            <a:picLocks noChangeAspect="1" noChangeArrowheads="1"/>
          </p:cNvPicPr>
          <p:nvPr/>
        </p:nvPicPr>
        <p:blipFill>
          <a:blip r:embed="rId6" cstate="print"/>
          <a:srcRect l="7454" r="56518"/>
          <a:stretch>
            <a:fillRect/>
          </a:stretch>
        </p:blipFill>
        <p:spPr bwMode="auto">
          <a:xfrm rot="5400000">
            <a:off x="1452963" y="1795509"/>
            <a:ext cx="2088232" cy="43471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3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Геологический маршрут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4293</TotalTime>
  <Words>874</Words>
  <Application>Microsoft Office PowerPoint</Application>
  <PresentationFormat>Экран (4:3)</PresentationFormat>
  <Paragraphs>180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Солнцестояние</vt:lpstr>
      <vt:lpstr>Слайд 1</vt:lpstr>
      <vt:lpstr>«Народ, не знающий                  своего прошлого,  не имеет будущего»   </vt:lpstr>
      <vt:lpstr>Таблица развития жизни на Земле</vt:lpstr>
      <vt:lpstr>Палеонтология (от др.-греч. παλαιοντολογία) — наука о древних организмах, существовавших в прошлые геологические периоды и сохранившихся в виде ископаемых останков, а также следов их жизнедеятельности. </vt:lpstr>
      <vt:lpstr>Слайд 5</vt:lpstr>
      <vt:lpstr>Находки!!! В экспедиции</vt:lpstr>
      <vt:lpstr> </vt:lpstr>
      <vt:lpstr>Методы исследования:  теоретический анализ литературы, документов, материалов интернет ресурсов; обобщение, конспектирование; палеонтологический и геологический методы (можно установить относительный возраст земных слоев (используя геохронологическую таблицу); геологический маршрут (заключается в исследовании залегающих горных пород на местности); составление карты отложений (мест или точек) исследования; изучение и анализ экспонатов, добытых в экспедиции; описание и составление коллекции. </vt:lpstr>
      <vt:lpstr>Геологический маршрут</vt:lpstr>
      <vt:lpstr>Составлена карта мест или точек исследования</vt:lpstr>
      <vt:lpstr>Реконструируется проточное озеро в межгорной впадине, вытянутое на 10-12 км в длину и 3-5 км в ширину.  Северо-западный берег озера был более крутой, чередовался возвышенностями, на которых росли деревья. Береговые отмели зарастали хвощами, выше шли папоротники и кустарники, переходя постепенно в гинкгово-хвойный лес. За лесом возвышались горы, более высокие, чем современные. </vt:lpstr>
      <vt:lpstr>Слайд 12</vt:lpstr>
      <vt:lpstr>В точке №1 не обнаружено органических остатков.  В точке №3 найдены красные породы (песчаные алевролиты), в которых определяются органические остатки флоры и фауны.   В точке № 6 найдены экспонаты, с отпечатками органических остатков флоры, листьев папоротников.   </vt:lpstr>
      <vt:lpstr>План исследования</vt:lpstr>
      <vt:lpstr>Слайд 15</vt:lpstr>
      <vt:lpstr>Практическая значимость: найдены древние ископаемые органические остатки эпохи мезозоя</vt:lpstr>
      <vt:lpstr>Проведены  экскурсии</vt:lpstr>
      <vt:lpstr>Проведены  экскурсии</vt:lpstr>
      <vt:lpstr>Проведены  экскурсии</vt:lpstr>
      <vt:lpstr>Проведены  экскурсии</vt:lpstr>
      <vt:lpstr>Слайд 21</vt:lpstr>
      <vt:lpstr>Выводы: </vt:lpstr>
      <vt:lpstr>Палеореконструкция  Черновского озера</vt:lpstr>
      <vt:lpstr>Экспонаты </vt:lpstr>
      <vt:lpstr>Спасибо    за      внимание!</vt:lpstr>
      <vt:lpstr>В экспедиции (август 2016г.)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«Средняя общеобразовательная школа № 26 с углублённым изучением отдельных предметов» Городская научно – практическая конференция «Шаг в будущее» группа «ЮНИОР». </dc:title>
  <dc:creator>Константин</dc:creator>
  <cp:lastModifiedBy>Л.Н</cp:lastModifiedBy>
  <cp:revision>368</cp:revision>
  <dcterms:created xsi:type="dcterms:W3CDTF">2016-01-12T09:12:17Z</dcterms:created>
  <dcterms:modified xsi:type="dcterms:W3CDTF">2017-04-24T14:39:47Z</dcterms:modified>
</cp:coreProperties>
</file>