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79" r:id="rId2"/>
    <p:sldId id="280" r:id="rId3"/>
    <p:sldId id="281" r:id="rId4"/>
    <p:sldId id="282" r:id="rId5"/>
    <p:sldId id="283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8" r:id="rId28"/>
  </p:sldIdLst>
  <p:sldSz cx="9504363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1398" autoAdjust="0"/>
  </p:normalViewPr>
  <p:slideViewPr>
    <p:cSldViewPr>
      <p:cViewPr varScale="1">
        <p:scale>
          <a:sx n="66" d="100"/>
          <a:sy n="66" d="100"/>
        </p:scale>
        <p:origin x="-1434" y="-114"/>
      </p:cViewPr>
      <p:guideLst>
        <p:guide orient="horz" pos="2160"/>
        <p:guide pos="29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9C3BB-3150-4A10-A6E3-4C07FA40192B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789238" y="514350"/>
            <a:ext cx="356552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1E18CB-CBB6-4653-85CD-D3DCD510D5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89238" y="514350"/>
            <a:ext cx="356552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1E18CB-CBB6-4653-85CD-D3DCD510D56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2827" y="2130426"/>
            <a:ext cx="8078709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5655" y="3886200"/>
            <a:ext cx="665305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0663" y="274639"/>
            <a:ext cx="2138482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5218" y="274639"/>
            <a:ext cx="6257039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779" y="4406901"/>
            <a:ext cx="807870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0779" y="2906713"/>
            <a:ext cx="8078709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5218" y="1600201"/>
            <a:ext cx="41977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1385" y="1600201"/>
            <a:ext cx="419776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5218" y="1535113"/>
            <a:ext cx="419941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218" y="2174875"/>
            <a:ext cx="419941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28085" y="1535113"/>
            <a:ext cx="420106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28085" y="2174875"/>
            <a:ext cx="420106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19" y="273050"/>
            <a:ext cx="31268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5942" y="273051"/>
            <a:ext cx="531320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5219" y="1435101"/>
            <a:ext cx="31268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2922" y="4800600"/>
            <a:ext cx="570261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62922" y="612775"/>
            <a:ext cx="570261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62922" y="5367338"/>
            <a:ext cx="570261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18" y="274638"/>
            <a:ext cx="855392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5218" y="1600201"/>
            <a:ext cx="855392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5218" y="6356351"/>
            <a:ext cx="2217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47324" y="6356351"/>
            <a:ext cx="30097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11460" y="6356351"/>
            <a:ext cx="2217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wallperz.com/wp-content/uploads/2016/10/12/wallperz.com-201610121550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4362" cy="69570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94859" y="214290"/>
            <a:ext cx="3353453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sz="200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3901" y="274638"/>
            <a:ext cx="4945244" cy="439718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solidFill>
                  <a:srgbClr val="00B0F0"/>
                </a:solidFill>
              </a:rPr>
              <a:t>Дельфин</a:t>
            </a:r>
            <a:endParaRPr lang="ru-RU" sz="2800" b="1" u="sng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5487" y="3429000"/>
            <a:ext cx="3663752" cy="342900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b="1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pPr algn="ctr">
              <a:buNone/>
            </a:pPr>
            <a:endParaRPr lang="ru-RU" sz="11200" b="1" u="sng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Класс- </a:t>
            </a:r>
            <a:r>
              <a:rPr lang="ru-RU" sz="80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млекопетающие</a:t>
            </a:r>
            <a:endParaRPr lang="ru-RU" sz="80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Обитание- повсеместно</a:t>
            </a:r>
          </a:p>
          <a:p>
            <a:pPr>
              <a:buNone/>
            </a:pPr>
            <a:endParaRPr lang="ru-RU" sz="1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94991" y="714356"/>
            <a:ext cx="4857784" cy="6643734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Распространенные рыбы из семейства млекопитающих, встретить которых можно практически во всех морях и океанах. Характерными признаками дельфиновых являются наличие большого количества конических зубов в заостренном или </a:t>
            </a:r>
            <a:r>
              <a:rPr lang="ru-RU" sz="8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бутылкообразном</a:t>
            </a: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клюве, вытянутое подвижное тело и характерный высокий плавник на спине. 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  <a:endParaRPr lang="ru-RU" sz="8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представители этого семейства являются хищниками, проживают преимущественно в морях, но очень часто заходят и в реки, поднимаясь против течения на значительные расстояния.</a:t>
            </a:r>
          </a:p>
          <a:p>
            <a:pPr>
              <a:buNone/>
            </a:pPr>
            <a:r>
              <a:rPr lang="ru-RU" sz="8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Большинство представителей дельфиновых являются общественными животными</a:t>
            </a:r>
            <a:endParaRPr lang="ru-RU" sz="8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8610" name="Picture 2" descr="Дельфи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234" y="357167"/>
            <a:ext cx="3291873" cy="2841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7928" y="274638"/>
            <a:ext cx="4351217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Елец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3214686"/>
            <a:ext cx="4672978" cy="364331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1"/>
                </a:solidFill>
              </a:rPr>
              <a:t>Описание</a:t>
            </a: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7801" y="857233"/>
            <a:ext cx="5466562" cy="6000767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</a:rPr>
              <a:t>Небольшой представитель семейства карповых, вес которого не превышает 0,2 кг, а длина туловища составляет 15 – 20 сантиметров. Удлиненное, слегка сжатое тело этой рыбы, имеет голубовато – серую окраску чешуи на спине, переходящую в серебристо – белое брюхо с желтоватыми плавниками. Основными местами обитания ельца являются быстрые реки или озера с проточной водой, характеризующиеся песчаным или каменистым дном</a:t>
            </a:r>
            <a:r>
              <a:rPr lang="ru-RU" sz="2000" dirty="0" smtClean="0">
                <a:solidFill>
                  <a:srgbClr val="0070C0"/>
                </a:solidFill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Основу </a:t>
            </a:r>
            <a:r>
              <a:rPr lang="ru-RU" sz="2000" dirty="0">
                <a:solidFill>
                  <a:srgbClr val="0070C0"/>
                </a:solidFill>
              </a:rPr>
              <a:t>рациона этих небольших рыб составляют мелкие беспозвоночные организмы, которых они собирают на мелководных участков водоемов и в прибрежных зарослях водной растительности.</a:t>
            </a:r>
          </a:p>
          <a:p>
            <a:pPr>
              <a:buNone/>
            </a:pP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69634" name="Picture 2" descr="Елец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980" y="285729"/>
            <a:ext cx="3663140" cy="3162301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6980" y="3714752"/>
          <a:ext cx="3883698" cy="2598420"/>
        </p:xfrm>
        <a:graphic>
          <a:graphicData uri="http://schemas.openxmlformats.org/drawingml/2006/table">
            <a:tbl>
              <a:tblPr/>
              <a:tblGrid>
                <a:gridCol w="1941849"/>
                <a:gridCol w="1941849"/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70C0"/>
                          </a:solidFill>
                        </a:rPr>
                        <a:t>Лат</a:t>
                      </a:r>
                      <a:endParaRPr lang="ru-RU" b="1" dirty="0">
                        <a:solidFill>
                          <a:srgbClr val="0070C0"/>
                        </a:solidFill>
                      </a:endParaRP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70C0"/>
                          </a:solidFill>
                        </a:rPr>
                        <a:t>Leuciscus leuciscus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Класс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err="1">
                          <a:solidFill>
                            <a:srgbClr val="0070C0"/>
                          </a:solidFill>
                        </a:rPr>
                        <a:t>Лучепёрые</a:t>
                      </a:r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 рыбы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Длина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rgbClr val="0070C0"/>
                          </a:solidFill>
                        </a:rPr>
                        <a:t>До 20 см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Масса тела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До 200 г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rgbClr val="0070C0"/>
                          </a:solidFill>
                        </a:rPr>
                        <a:t>Обитание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Евразия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1" y="0"/>
            <a:ext cx="18473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7BED8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7BED8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9648" y="274638"/>
            <a:ext cx="5019497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Жерех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7801" y="714356"/>
            <a:ext cx="5243835" cy="585791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Распространенный представитель одноименного рода из семейства карповых рыб, встречающийся во всех реках, впадающих в Черное и Каспийское море, в реках балтийского и азовского бассейнов, в некоторых водоемах Средней Азии и Казахстана. Жерех имеет характерное короткое, но толстое тело, синеватую окраску спинной части, переходящую в более светлые тона в нижней части туловища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Основную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часть времени Жерех проводит у поверхности водоемов, где питается крупными насекомыми и мальками других рыб. Не имея зубов во рту, жерех является явно выраженным хищником и часто охотится на мелких рыб, оглушая их ударом своего хвоста.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Жере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234" y="214290"/>
            <a:ext cx="3415654" cy="2786082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75218" y="3000372"/>
            <a:ext cx="4197760" cy="3857628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Описание</a:t>
            </a:r>
            <a:endParaRPr lang="ru-RU" b="1" dirty="0">
              <a:solidFill>
                <a:srgbClr val="00206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87" y="3429000"/>
          <a:ext cx="3892144" cy="3214685"/>
        </p:xfrm>
        <a:graphic>
          <a:graphicData uri="http://schemas.openxmlformats.org/drawingml/2006/table">
            <a:tbl>
              <a:tblPr/>
              <a:tblGrid>
                <a:gridCol w="1946072"/>
                <a:gridCol w="1946072"/>
              </a:tblGrid>
              <a:tr h="642937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Лат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Aspius aspius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37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Класс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Костные рыбы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37"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Длина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 50 см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37"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Масса тела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До 4 кг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2937"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Обитание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Евразия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1" y="0"/>
            <a:ext cx="18473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7BED8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7BED8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2861" y="0"/>
            <a:ext cx="5836284" cy="5714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Закко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7338" y="3500438"/>
            <a:ext cx="4135639" cy="3357562"/>
          </a:xfrm>
        </p:spPr>
        <p:txBody>
          <a:bodyPr>
            <a:normAutofit fontScale="32500" lnSpcReduction="20000"/>
          </a:bodyPr>
          <a:lstStyle/>
          <a:p>
            <a:endParaRPr lang="ru-RU" sz="2000" dirty="0" smtClean="0"/>
          </a:p>
          <a:p>
            <a:pPr algn="ctr">
              <a:buNone/>
            </a:pPr>
            <a:r>
              <a:rPr lang="ru-RU" sz="5500" b="1" u="sng" dirty="0" smtClean="0"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pPr algn="ctr">
              <a:buNone/>
            </a:pPr>
            <a:endParaRPr lang="ru-RU" sz="55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Лат -</a:t>
            </a:r>
            <a:r>
              <a:rPr lang="en-US" sz="7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Zacco</a:t>
            </a:r>
            <a:endParaRPr lang="ru-RU" sz="7400" b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 </a:t>
            </a:r>
            <a:r>
              <a:rPr lang="ru-RU" sz="7400" b="1" u="sng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Луче-пёрые</a:t>
            </a:r>
            <a:r>
              <a:rPr lang="ru-RU" sz="7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рыбы</a:t>
            </a:r>
          </a:p>
          <a:p>
            <a:r>
              <a:rPr lang="ru-RU" sz="7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Длина -До </a:t>
            </a:r>
            <a:r>
              <a:rPr lang="ru-RU" sz="7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7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  <a:p>
            <a:r>
              <a:rPr lang="ru-RU" sz="7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Обитание -повсеместно</a:t>
            </a:r>
            <a:endParaRPr lang="ru-RU" sz="7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400" b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7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55168" y="714356"/>
            <a:ext cx="4826468" cy="6143644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Небольшая рыба из семейства карповых, вытянутое тело которой покрыто серебристой чешуей с размытыми поперечными полосами более темного цвета. Род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закко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включает в себя 7 видов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рыб .Все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представители этого рода имеют характерную для карповых вытянутую форму тела, сжатую по бокам, с закругленной брюшной частью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Закко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являются обитателями пресноводных водоемов и широко распространены по всему миру. В теплое время года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Закко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достаточно активны, живут небольшими группами и питаются мелкими ракообразными, донными отложениями и водной растительностью.</a:t>
            </a:r>
          </a:p>
          <a:p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1682" name="Picture 2" descr="Закк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777" y="285728"/>
            <a:ext cx="3663140" cy="316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58155" y="274638"/>
            <a:ext cx="4870990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Карп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0214" y="3786190"/>
            <a:ext cx="3992763" cy="307181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Описание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Лат -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Cyprinus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carpio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 -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Лучепёрые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рыбы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Длина -До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см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Масса тела -До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 жизни- До 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Обитание -повсеместно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66429" y="928670"/>
            <a:ext cx="4857784" cy="592933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Рыба из одноименного семейства и рода сазанов, являющаяся фактически его одомашненным видом. Основными местами обитания карпов в природных условиях являются реки, озера, пруды и водохранилища с преимущественно стоячей или вялотекущей водой и густой береговой и прибрежной растительностью. 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Знаете ли Вы, что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Карпы являются достаточно всеядными рыбами, в их рацион могут входить ракообразные организмы, моллюски, черви, личинки насекомых и разнообразная растительная пища, которую карпы в избытке находят на мелководье.</a:t>
            </a: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Кар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994" y="285729"/>
            <a:ext cx="3663140" cy="316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8834" y="274638"/>
            <a:ext cx="6430311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Лосось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5218" y="3571876"/>
            <a:ext cx="3848335" cy="2928958"/>
          </a:xfrm>
        </p:spPr>
        <p:txBody>
          <a:bodyPr>
            <a:normAutofit fontScale="47500" lnSpcReduction="20000"/>
          </a:bodyPr>
          <a:lstStyle/>
          <a:p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Лат- </a:t>
            </a:r>
            <a:r>
              <a:rPr lang="ru-RU" sz="51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Salmonidae</a:t>
            </a:r>
            <a:endParaRPr lang="ru-RU" sz="51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 -</a:t>
            </a:r>
            <a:r>
              <a:rPr lang="ru-RU" sz="5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Костные рыбы</a:t>
            </a:r>
          </a:p>
          <a:p>
            <a:r>
              <a:rPr lang="ru-RU" sz="5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Обитание- </a:t>
            </a:r>
            <a:r>
              <a:rPr lang="ru-RU" sz="5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Евразия, Тихий океан, Атлантический океан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58154" y="857232"/>
            <a:ext cx="5123482" cy="6215106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Один из древнейших видов рыб на земле, предки которых жили еще 145 – 165 миллионов лет назад. Основными местами обитания лососевых рыб являются Атлантический, Тихий океаны и пресные водоемы Северного полушария. Среди лососевых рыб есть те, которые ведут оседлый образ жизни и рыбы,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Практически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 лососевые виды рыб нерестятся один раз в жизни, и сразу погибают после этого важного в их жизни момента. К месту нереста, в качестве которого у лососевых выступают реки и ручьи с чистой водой, эти рыбы могут проходить тысячи километров вверх против речного течения, изменяясь при этом внешне и расходуя все свои жизненные силы.</a:t>
            </a:r>
          </a:p>
          <a:p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73730" name="Picture 2" descr="Лосо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215" y="285728"/>
            <a:ext cx="3663140" cy="316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18" y="274638"/>
            <a:ext cx="8553927" cy="5111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</a:t>
            </a:r>
            <a:r>
              <a:rPr lang="ru-RU" b="1" dirty="0" smtClean="0">
                <a:solidFill>
                  <a:srgbClr val="0070C0"/>
                </a:solidFill>
              </a:rPr>
              <a:t>Минтай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45488" y="3857628"/>
            <a:ext cx="4306694" cy="271464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Лат -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Theragra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chalcogramma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-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Костные рыбы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Длина-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75 см  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 тела -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5 кг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Обитание -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Тихий океан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31385" y="785795"/>
            <a:ext cx="4492828" cy="578647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Промысловая рыба из семейства тресковых, наиболее распространенная в северной части Тихого океана.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Минтай предпочитает более низкую температуру воды, поэтому, как правило, придерживается значительных глубин при своих стайных передвижениях. Тело минтая, имеющее вытянутую, округлую с боков форму, покрыто мелкой серебристо – белой чешуей, более темной в области спины. На фоне подобной окраски этих рыб расположено большое количество более темных пятен округлой формы.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Минта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1653" y="357166"/>
            <a:ext cx="4083901" cy="3162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18" y="0"/>
            <a:ext cx="8553927" cy="7143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                           Налим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776" y="2786058"/>
            <a:ext cx="3286149" cy="350046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  Описание </a:t>
            </a:r>
          </a:p>
          <a:p>
            <a:pPr>
              <a:buNone/>
            </a:pPr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Лат -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Lota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lota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 -Костные рыбы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Длина -До 200 см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Масса тела- До 30 кг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Обитание - Европа, Северная Америка, Россия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80678" y="571480"/>
            <a:ext cx="5072097" cy="628652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Крупная рыба из семейства тресковых, обитающая в пресных водоемах Европы, Сибири, Северной Америки. Налим имеет вытянутую форму тела, округлую с боковых сторон, окраска которого состоит из желтовато – серого фона и многочисленных более темных крапинок неправильной формы.</a:t>
            </a:r>
          </a:p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Знаете ли Вы, что </a:t>
            </a:r>
            <a:endParaRPr lang="ru-RU" sz="29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Нали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445" y="214290"/>
            <a:ext cx="3888143" cy="22860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06661" y="2857496"/>
            <a:ext cx="497497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Налим считается достаточно крупной рыбой, длина тела взрослых особей может доходить до 2 метров, а вес составлять 30 килограмм. Большую часть времени налим проводит в глубоких донных ямах и лишь с наступлением темноты выходит из них на охоту.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Основной рацион налима, считающегося хищником, составляет более мелкая рыба и различные беспозвоночные организмы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18" y="274638"/>
            <a:ext cx="8553927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                Осетр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5218" y="3429000"/>
            <a:ext cx="3848335" cy="292895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Лат -</a:t>
            </a:r>
            <a:r>
              <a:rPr lang="en-US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Acipenser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 -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Лучепёрые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рыбы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Обитание-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Северная Америка, Евразия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66429" y="1071547"/>
            <a:ext cx="4786346" cy="505461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Большой род рыб из одноименного семейства, включающий в себя порядка 18 различных видов.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Всех осетровых рыб, населяющих преимущественно водоемы Евразии и Северной Америки,  характеризует вытянутое веретенообразное тело, уплощенная голова и наличие нескольких рядов костяных щитков, расположенных вдоль тела. Основная часть видов осетровых являются крупными  рыбами и могут достигать достаточно внушительных размеров.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Осёт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339" y="357166"/>
            <a:ext cx="3757391" cy="2857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18" y="274638"/>
            <a:ext cx="8553927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                                  Палтус  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87" y="2571744"/>
            <a:ext cx="3500462" cy="341154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Лат -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</a:rPr>
              <a:t>Hippocampus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Класс -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Костные рыбы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Длина -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До 470 см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Масса тела -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До 337 кг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Срок жизни -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До 30 лет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52049" y="928670"/>
            <a:ext cx="5529587" cy="592933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Промысловая рыба — представитель отряда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камбалообразных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обитающая преимущественно в северных морях. От остальных представителей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камбалообразных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рыб отличается более вытянутым телом, размеры которого у некоторых видов могут достигать 4,7 метров, а вес доходить до 340 килограмм. Живут палтусы преимущественно на большой глубине, лишь в летнее время года выбираясь на мелководье.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Знаете ли Вы, что 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палтусов также характерна ассиметричная форма уплощенного тела, но она менее выражена по сравнению с той же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камбалой.Палтусы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являются хищными рыбами, в качестве пищи они обычно употребляют более мелких рыб, моллюсков и ракообразные организмы.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Палт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233" y="214291"/>
            <a:ext cx="3437409" cy="2000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jonlieffmd.com/wp-content/uploads/2015/06/Pitke-wik-Gullfisk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752841" cy="6846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18" y="274638"/>
            <a:ext cx="8553927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                            Рипус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88" y="3143248"/>
            <a:ext cx="3786214" cy="22145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Описание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Лат -</a:t>
            </a:r>
            <a:r>
              <a:rPr lang="en-US" sz="2000" dirty="0" err="1" smtClean="0">
                <a:solidFill>
                  <a:srgbClr val="0070C0"/>
                </a:solidFill>
              </a:rPr>
              <a:t>Coregonus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albula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Класс- </a:t>
            </a:r>
            <a:r>
              <a:rPr lang="ru-RU" sz="2000" dirty="0" err="1" smtClean="0">
                <a:solidFill>
                  <a:srgbClr val="0070C0"/>
                </a:solidFill>
              </a:rPr>
              <a:t>Лучепёрые</a:t>
            </a:r>
            <a:r>
              <a:rPr lang="ru-RU" sz="2000" dirty="0" smtClean="0">
                <a:solidFill>
                  <a:srgbClr val="0070C0"/>
                </a:solidFill>
              </a:rPr>
              <a:t> рыбы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Длина- </a:t>
            </a:r>
            <a:r>
              <a:rPr lang="ru-RU" sz="2000" dirty="0" smtClean="0">
                <a:solidFill>
                  <a:srgbClr val="0070C0"/>
                </a:solidFill>
              </a:rPr>
              <a:t>До 46 см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Масса тела -</a:t>
            </a:r>
            <a:r>
              <a:rPr lang="ru-RU" sz="2000" dirty="0" smtClean="0">
                <a:solidFill>
                  <a:srgbClr val="0070C0"/>
                </a:solidFill>
              </a:rPr>
              <a:t>До 1.5 кг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80678" y="857232"/>
            <a:ext cx="5323686" cy="564360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Промысловая рыба из семейства лососевых, являющаяся ближайшим родственником обычной ряпушки. Так же как и ряпушка, рипус имеет вытянутое узкое тело, покрытое мелкой чешуей серовато – зеленого цвета в области спины, переходящего в серебристо – белый цвет в боковой и брюшной  части.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Основными местами обитания рипуса являются Ладожское и Онежское озера, из которых он был успешно расселен по многим другим пресноводным водоемам. Размеры тела рипуса значительно превышают размеры его ближайшей родственницы, его длина может доходить до 46 сантиметров, а вес достигать 1,5 килограмм.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Рип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777" y="428604"/>
            <a:ext cx="3415654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18" y="274638"/>
            <a:ext cx="8553927" cy="51115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                        Сардина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5218" y="2928934"/>
            <a:ext cx="3831443" cy="371477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Описание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Лат -</a:t>
            </a:r>
            <a:r>
              <a:rPr lang="ru-RU" sz="2000" dirty="0" err="1" smtClean="0">
                <a:solidFill>
                  <a:schemeClr val="accent1"/>
                </a:solidFill>
              </a:rPr>
              <a:t>Sardinops</a:t>
            </a:r>
            <a:r>
              <a:rPr lang="ru-RU" sz="2000" dirty="0" smtClean="0">
                <a:solidFill>
                  <a:schemeClr val="accent1"/>
                </a:solidFill>
              </a:rPr>
              <a:t> </a:t>
            </a:r>
            <a:r>
              <a:rPr lang="ru-RU" sz="2000" dirty="0" err="1" smtClean="0">
                <a:solidFill>
                  <a:schemeClr val="accent1"/>
                </a:solidFill>
              </a:rPr>
              <a:t>sagas</a:t>
            </a:r>
            <a:endParaRPr lang="ru-RU" sz="2000" dirty="0" smtClean="0">
              <a:solidFill>
                <a:schemeClr val="accent1"/>
              </a:solidFill>
            </a:endParaRPr>
          </a:p>
          <a:p>
            <a:r>
              <a:rPr lang="ru-RU" sz="2000" b="1" dirty="0" smtClean="0">
                <a:solidFill>
                  <a:schemeClr val="accent1"/>
                </a:solidFill>
              </a:rPr>
              <a:t>Класс- </a:t>
            </a:r>
            <a:r>
              <a:rPr lang="ru-RU" sz="2000" dirty="0" smtClean="0">
                <a:solidFill>
                  <a:schemeClr val="accent1"/>
                </a:solidFill>
              </a:rPr>
              <a:t>Костные рыбы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Длина -</a:t>
            </a:r>
            <a:r>
              <a:rPr lang="ru-RU" sz="2000" dirty="0" smtClean="0">
                <a:solidFill>
                  <a:schemeClr val="accent1"/>
                </a:solidFill>
              </a:rPr>
              <a:t>До 20 см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Масса тела- </a:t>
            </a:r>
            <a:r>
              <a:rPr lang="ru-RU" sz="2000" dirty="0" smtClean="0">
                <a:solidFill>
                  <a:schemeClr val="accent1"/>
                </a:solidFill>
              </a:rPr>
              <a:t>До 150 г</a:t>
            </a:r>
          </a:p>
          <a:p>
            <a:r>
              <a:rPr lang="ru-RU" sz="2000" b="1" dirty="0" smtClean="0">
                <a:solidFill>
                  <a:schemeClr val="accent1"/>
                </a:solidFill>
              </a:rPr>
              <a:t>Обитание -</a:t>
            </a:r>
            <a:r>
              <a:rPr lang="ru-RU" sz="2000" dirty="0" smtClean="0">
                <a:solidFill>
                  <a:schemeClr val="accent1"/>
                </a:solidFill>
              </a:rPr>
              <a:t>Атлантический океан, Средиземное море</a:t>
            </a:r>
          </a:p>
          <a:p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80915" y="785794"/>
            <a:ext cx="4900721" cy="564360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Промысловое название нескольких видов рыб, имеющих много общих черт и входящих в семейство сельдевых. Все представители этого небольшого семейства, имеют вытянутое веретенообразное тело, в окраске которого преобладают серые и серебристо – белые цвета.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Причиной приближения огромных стай сардин на близкие расстояния к берегу, которое происходит только раз в году, скорее всего, является движение зоопланктона, являющегося основным источником пищи для этих рыб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Сард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777" y="357166"/>
            <a:ext cx="3638414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18" y="0"/>
            <a:ext cx="8553927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</a:t>
            </a:r>
            <a:r>
              <a:rPr lang="ru-RU" b="1" dirty="0" smtClean="0">
                <a:solidFill>
                  <a:schemeClr val="accent1"/>
                </a:solidFill>
              </a:rPr>
              <a:t>Хариус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5218" y="2786059"/>
            <a:ext cx="3237416" cy="334010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</a:p>
          <a:p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Лат -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Thymallus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 -Костные рыбы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Длина- До 50 см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Масса тела -До 6.7 кг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83901" y="642918"/>
            <a:ext cx="5420462" cy="621508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Рыба из семейства лососевых, предпочитающая проживать в пресных водоемах с холодной водой, основным отличительным признаком которой служит ее цветисто – яркий спинной плавник, достигающий значительных размеров в открытом виде.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Расцветку тела этой лососевой рыбы, размеры которой могут достигать 50 сантиметров, составляет серо – зеленый цвет спины с расположенными на ней многочисленными черными пятнышками, и серебристо – серая раскраска боковой части туловища, имеющего еще и ряд продольных полосок. На фоне подобной расцветки достаточно ярко смотрятся плавники хариусов, имеющие грязно – оранжевую и фиолетовую окраску.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Хариус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233" y="285729"/>
            <a:ext cx="3663140" cy="2447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18" y="274638"/>
            <a:ext cx="8553927" cy="4397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        </a:t>
            </a:r>
            <a:r>
              <a:rPr lang="ru-RU" b="1" dirty="0" err="1" smtClean="0">
                <a:solidFill>
                  <a:srgbClr val="0070C0"/>
                </a:solidFill>
              </a:rPr>
              <a:t>Цихлид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5218" y="2786058"/>
            <a:ext cx="3634021" cy="33401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Лат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Cichlidae</a:t>
            </a:r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  -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Лучепёрые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рыбы</a:t>
            </a: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Длина- До 100 см</a:t>
            </a: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Обитание - Азия, Центральная Америка, Африка, Южная Америка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6363" y="1000109"/>
            <a:ext cx="5062782" cy="5857891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Большое семейство рыб из отряда окунеобразных, включающее в себя до 2000 видов, отличающихся размерами, окраской, поведением и местами обитания.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Знаете ли Вы, что 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Диапазон размеров тела представителей этого распространенного семейства, начинается от 2,5 сантиметров у отдельных видов и может доходить до одного метра. 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Цихли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234" y="285728"/>
            <a:ext cx="3786921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18" y="0"/>
            <a:ext cx="8553927" cy="5000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         Чир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5218" y="3214686"/>
            <a:ext cx="3848335" cy="29114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Лат -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Coregonus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nasus</a:t>
            </a:r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 -</a:t>
            </a:r>
            <a:r>
              <a:rPr lang="ru-RU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Лучепёрые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рыбы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Длина- До 80 см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Масса тела -До 16 кг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Срок жизни -До 23 лет</a:t>
            </a:r>
          </a:p>
          <a:p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Обитание - Россия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80915" y="785794"/>
            <a:ext cx="4943298" cy="60722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Рыба из семейства лососевых, обитающая преимущественно в пресных водоемах северной Сибири, иногда встречается в заливах Северного Ледовитого океана. Чир имеет вытянутую форму тела, характерную для сиговых, в окраске его мелкой и плотной чешуи преобладает серебристо – золотистый цвет, значительно более темный в области спины.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Чир считается ценной промысловой рыбой, длина взрослых особей может доходить до 80 сантиметров, а масса его тела может составлять 16 килограмм.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Питается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чир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преимущественно личинками водных насекомых, мелкими ракообразными организмами и разнообразными моллюсками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5842" name="Picture 2" descr="Чи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953" y="357166"/>
            <a:ext cx="3983513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18" y="274638"/>
            <a:ext cx="8553927" cy="5825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                                Шип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3091" y="3786190"/>
            <a:ext cx="3000396" cy="278608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23487" y="714356"/>
            <a:ext cx="5680876" cy="614364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Крупный представитель из рода осетров, длина тела которого доходит до 214 сантиметров, а масса может достигать 30 килограмм. Преимущественными местами обитания этой рыбы являются бассейны Каспийского, Черного, Аральского и Азовского морей.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Шип является проходной рыбой, для нереста он поднимается по руслам впадающих рек и может преодолевать значительные расстояния. Тело шипа характерно для всех представителей рода осетровых, он имеет вытянутую форму и покрыто несколькими рядами костяных наростов.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Основу рациона этих рыб, который зависит от места их традиционного обитания, составляют разнообразные моллюски и более мелкая рыба.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Ши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463" y="428604"/>
            <a:ext cx="3489874" cy="2662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18" y="274638"/>
            <a:ext cx="8553927" cy="4397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                                        Щука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75218" y="3286124"/>
            <a:ext cx="3385923" cy="2840040"/>
          </a:xfrm>
        </p:spPr>
        <p:txBody>
          <a:bodyPr>
            <a:normAutofit fontScale="55000" lnSpcReduction="2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Лат </a:t>
            </a:r>
            <a:r>
              <a:rPr lang="ru-RU" sz="3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Esox</a:t>
            </a:r>
            <a:endParaRPr 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 Костные рыбы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Длина До 180 см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Масса тела Д о 47 кг</a:t>
            </a:r>
          </a:p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Обитание Европа, Северная Америка, Россия, Сибирь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037801" y="714356"/>
            <a:ext cx="5243835" cy="614364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Широко распространенный род рыб, единственных в своем одноименном семействе, обитающий в пресноводных водоемах Европы, Сибири и Северной Америки. Щуки имеют характерную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бутылкообразную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вытянутую форму тела с преимущественно серовато – зеленой окраской и многочисленными светлыми пятнами неправильной формы. В передней части туловища щуки расположена заостренная морда с двумя радами длинных и острых зубов.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Щуки, являясь активными хищниками, достаточно всеядны и могут употреблять в пищу более мелких рыб, иногда и своих сородичей, различных земноводных, крупных насекомых и мелких млекопитающих, попавших в воду.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Щу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980" y="357167"/>
            <a:ext cx="3663140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436" y="0"/>
            <a:ext cx="8553927" cy="92867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</a:t>
            </a:r>
            <a:r>
              <a:rPr lang="ru-RU" b="1" dirty="0" smtClean="0">
                <a:solidFill>
                  <a:srgbClr val="0070C0"/>
                </a:solidFill>
              </a:rPr>
              <a:t>Электрический скат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22727" y="2571744"/>
            <a:ext cx="3638414" cy="4286256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</a:p>
          <a:p>
            <a:endParaRPr lang="ru-RU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Лат- </a:t>
            </a:r>
            <a:r>
              <a:rPr lang="en-US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Torpedo </a:t>
            </a:r>
            <a:r>
              <a:rPr lang="en-US" sz="4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fuscomaculata</a:t>
            </a:r>
            <a:endParaRPr lang="ru-RU" sz="4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 -Хрящевые рыбы</a:t>
            </a:r>
          </a:p>
          <a:p>
            <a:r>
              <a:rPr lang="ru-RU" sz="4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Обитание - Индонезия, Тихий океан, Атлантический океан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66363" y="1000108"/>
            <a:ext cx="5315273" cy="5857892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Род рыб из одноименного отряда, включающий в себя 69 различных видов, все из которых характеризует плоское,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блинообразное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туловище с длинным узким хвостом и уникальная способность вырабатывать электрические разряды с достаточно большим значением напряжения. Окраска плоского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дискообразного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туловища электрических скатов может сильно варьироваться, что зависит в первую очередь, от мест традиционного обитания каждого конкретного вида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  <a:endParaRPr lang="ru-RU" sz="3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Встретить электрических скатов можно во всех мировых океанах, где они большую часть времени проводят на дне, закопавшись в песок и терпеливо поджидая свою добычу, которую и оглушают своим электрическим разрядом. Основной рацион практически всех видов электрических скатов, составляет мелкая рыба, моллюски и различные ракообразные организмы.</a:t>
            </a:r>
          </a:p>
          <a:p>
            <a:endParaRPr lang="ru-RU" dirty="0"/>
          </a:p>
        </p:txBody>
      </p:sp>
      <p:pic>
        <p:nvPicPr>
          <p:cNvPr id="5" name="Picture 4" descr="Электрический ска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87" y="214290"/>
            <a:ext cx="3861174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504363" cy="654032"/>
          </a:xfrm>
        </p:spPr>
        <p:txBody>
          <a:bodyPr>
            <a:no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Серия «Занимательная ихтиология» 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463" y="714356"/>
            <a:ext cx="9109900" cy="592935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endParaRPr lang="ru-RU" dirty="0" smtClean="0">
              <a:latin typeface="Segoe Script" pitchFamily="34" charset="0"/>
            </a:endParaRPr>
          </a:p>
          <a:p>
            <a:pPr algn="ctr">
              <a:buNone/>
            </a:pPr>
            <a:endParaRPr lang="ru-RU" i="1" dirty="0" smtClean="0">
              <a:latin typeface="Segoe Script" pitchFamily="34" charset="0"/>
            </a:endParaRPr>
          </a:p>
          <a:p>
            <a:pPr algn="ctr">
              <a:buNone/>
            </a:pPr>
            <a:endParaRPr lang="ru-RU" i="1" dirty="0" smtClean="0">
              <a:latin typeface="Segoe Script" pitchFamily="34" charset="0"/>
            </a:endParaRPr>
          </a:p>
          <a:p>
            <a:pPr algn="ctr">
              <a:buNone/>
            </a:pPr>
            <a:r>
              <a:rPr lang="ru-RU" i="1" dirty="0" smtClean="0">
                <a:latin typeface="Segoe Script" pitchFamily="34" charset="0"/>
              </a:rPr>
              <a:t>Проектная деятельность на тему </a:t>
            </a:r>
          </a:p>
          <a:p>
            <a:pPr algn="ctr">
              <a:buNone/>
            </a:pPr>
            <a:r>
              <a:rPr lang="ru-RU" i="1" dirty="0" smtClean="0">
                <a:latin typeface="Segoe Script" pitchFamily="34" charset="0"/>
              </a:rPr>
              <a:t>«Удивительный мир </a:t>
            </a:r>
            <a:r>
              <a:rPr lang="ru-RU" i="1" dirty="0" smtClean="0">
                <a:latin typeface="Segoe Script" pitchFamily="34" charset="0"/>
              </a:rPr>
              <a:t> </a:t>
            </a:r>
            <a:r>
              <a:rPr lang="ru-RU" i="1" dirty="0" smtClean="0">
                <a:latin typeface="Segoe Script" pitchFamily="34" charset="0"/>
              </a:rPr>
              <a:t>океана»</a:t>
            </a:r>
            <a:endParaRPr lang="ru-RU" i="1" dirty="0" smtClean="0">
              <a:latin typeface="Segoe Script" pitchFamily="34" charset="0"/>
            </a:endParaRPr>
          </a:p>
          <a:p>
            <a:pPr algn="ctr">
              <a:buNone/>
            </a:pPr>
            <a:r>
              <a:rPr lang="ru-RU" i="1" dirty="0" smtClean="0">
                <a:latin typeface="Segoe Script" pitchFamily="34" charset="0"/>
              </a:rPr>
              <a:t>Воспитанницы </a:t>
            </a:r>
            <a:r>
              <a:rPr lang="ru-RU" i="1" dirty="0" smtClean="0">
                <a:latin typeface="Segoe Script" pitchFamily="34" charset="0"/>
              </a:rPr>
              <a:t> </a:t>
            </a:r>
            <a:r>
              <a:rPr lang="ru-RU" i="1" dirty="0" smtClean="0">
                <a:latin typeface="Segoe Script" pitchFamily="34" charset="0"/>
              </a:rPr>
              <a:t>ДС «Солнышко»</a:t>
            </a:r>
          </a:p>
          <a:p>
            <a:pPr algn="ctr">
              <a:buNone/>
            </a:pPr>
            <a:r>
              <a:rPr lang="ru-RU" i="1" dirty="0" smtClean="0">
                <a:latin typeface="Segoe Script" pitchFamily="34" charset="0"/>
              </a:rPr>
              <a:t>Абдугалиева </a:t>
            </a:r>
            <a:r>
              <a:rPr lang="ru-RU" i="1" smtClean="0">
                <a:latin typeface="Segoe Script" pitchFamily="34" charset="0"/>
              </a:rPr>
              <a:t>анель</a:t>
            </a:r>
            <a:endParaRPr lang="ru-RU" i="1" dirty="0" smtClean="0">
              <a:latin typeface="Segoe Script" pitchFamily="34" charset="0"/>
            </a:endParaRPr>
          </a:p>
          <a:p>
            <a:pPr algn="ctr">
              <a:buNone/>
            </a:pPr>
            <a:endParaRPr lang="ru-RU" i="1" dirty="0" smtClean="0">
              <a:latin typeface="Segoe Script" pitchFamily="34" charset="0"/>
            </a:endParaRP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куратор -И.К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Невмовенко</a:t>
            </a:r>
          </a:p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Уренгой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2017 год</a:t>
            </a:r>
          </a:p>
          <a:p>
            <a:pPr algn="ctr">
              <a:buNone/>
            </a:pPr>
            <a:endParaRPr lang="ru-RU" i="1" dirty="0" smtClean="0">
              <a:latin typeface="Segoe Script" pitchFamily="34" charset="0"/>
            </a:endParaRPr>
          </a:p>
          <a:p>
            <a:pPr algn="ctr">
              <a:buNone/>
            </a:pPr>
            <a:endParaRPr lang="ru-RU" i="1" dirty="0" smtClean="0">
              <a:latin typeface="Segoe Script" pitchFamily="34" charset="0"/>
            </a:endParaRPr>
          </a:p>
          <a:p>
            <a:pPr algn="ctr">
              <a:buNone/>
            </a:pPr>
            <a:endParaRPr lang="ru-RU" i="1" dirty="0" smtClean="0">
              <a:latin typeface="Segoe Script" pitchFamily="34" charset="0"/>
            </a:endParaRPr>
          </a:p>
          <a:p>
            <a:pPr algn="ctr">
              <a:buNone/>
            </a:pPr>
            <a:endParaRPr lang="ru-RU" i="1" dirty="0" smtClean="0">
              <a:latin typeface="Segoe Script" pitchFamily="34" charset="0"/>
            </a:endParaRPr>
          </a:p>
          <a:p>
            <a:pPr algn="ctr">
              <a:buNone/>
            </a:pPr>
            <a:endParaRPr lang="ru-RU" i="1" dirty="0" smtClean="0">
              <a:latin typeface="Segoe Script" pitchFamily="34" charset="0"/>
            </a:endParaRPr>
          </a:p>
          <a:p>
            <a:pPr algn="ctr">
              <a:buNone/>
            </a:pPr>
            <a:endParaRPr lang="ru-RU" i="1" dirty="0" smtClean="0">
              <a:latin typeface="Segoe Script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5218" y="274638"/>
            <a:ext cx="8553927" cy="1154098"/>
          </a:xfrm>
        </p:spPr>
        <p:txBody>
          <a:bodyPr>
            <a:noAutofit/>
          </a:bodyPr>
          <a:lstStyle/>
          <a:p>
            <a:pPr algn="l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Невмовенко И.К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(Занимательная  ихтиология)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218" y="2714620"/>
            <a:ext cx="8553927" cy="38576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Данное издание является универсальным: оно содержит занимательные материалы  для педагогов.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Данное пособие содержит интересные факты, фотографии, описание рыб</a:t>
            </a: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Данное пособие предназначено для  педагогов ДОУ</a:t>
            </a: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.Уренгой</a:t>
            </a: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88" y="285728"/>
            <a:ext cx="8777558" cy="584043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Знаете ли Вы, что…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025" y="785794"/>
            <a:ext cx="835824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термином "рыбы" подразумевают водных позвоночных животных, которые дышат жабрами и имеют парные конечности в виде плавников. </a:t>
            </a: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Им свойственны удлиненное тело, поддерживаемое крепким скелетом, состоящим из множества сочлененных костей, голова с глазами (редко они редуцированы), рот с развитыми челюстями и зубами.</a:t>
            </a: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Ученые пока не определили предка современных рыб. Вряд ли это можно сделать точно. Под влиянием геологических процессов на протяжении миллионов лет окаменевшие остатки предков рыб были скорее всего уничтожены. </a:t>
            </a:r>
          </a:p>
          <a:p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Сейчас известно более 22 тыс. видов рыб, сгруппированных в 62 отряда, 550 семейств. Их количество превышает число земноводных, пресмыкающихся, птиц и млекопитающих вместе взятых. Часто с рыбами объединяют представителей класса круглоротых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миксин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миног.</a:t>
            </a:r>
          </a:p>
          <a:p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дзаголовок 2"/>
          <p:cNvSpPr>
            <a:spLocks noGrp="1"/>
          </p:cNvSpPr>
          <p:nvPr>
            <p:ph type="ctrTitle"/>
          </p:nvPr>
        </p:nvSpPr>
        <p:spPr>
          <a:xfrm flipH="1">
            <a:off x="4537867" y="428580"/>
            <a:ext cx="4455202" cy="642942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Абботин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/>
            </a:r>
            <a:br>
              <a:rPr lang="ru-RU" sz="1300" dirty="0"/>
            </a:b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Класс костных рыб из семейства карповых, включающий в себя 4 основных вида. Внешне </a:t>
            </a:r>
            <a:r>
              <a:rPr lang="ru-RU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абботины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очень сильно напоминают обычного пескаря, у них вытянутое тело, немного сжатое с боков, на которых имеются характерные пятнышки.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Знаете ли Вы, что…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Цвет 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спины у этих рыб чаще всего темно – коричневый, а брюшко серебристо – белое. Также характерными чертами </a:t>
            </a:r>
            <a:r>
              <a:rPr lang="ru-RU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абботин</a:t>
            </a: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является вытянутое рыло и небольшие усики в углах рта, верхняя часть которого выступает над нижней.</a:t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Основными местами обитания этих рыб являются тихие заводи и протоки </a:t>
            </a:r>
            <a:br>
              <a:rPr lang="ru-RU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51653" y="3000372"/>
            <a:ext cx="350046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Описание рыбы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Лат -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Abbottina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Класс- Костные рыбы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Рост-До- 12 см</a:t>
            </a:r>
          </a:p>
          <a:p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Масса тела-До 20 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Срок жизни- До 4 лет</a:t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Обитание-Китай, Япония, Корея, Дальний Восток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7892" name="Picture 4" descr="Абботи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215" y="285728"/>
            <a:ext cx="3363924" cy="29039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0" y="1"/>
            <a:ext cx="95043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7BED8"/>
                </a:solidFill>
                <a:effectLst/>
                <a:latin typeface="Tahoma" pitchFamily="34" charset="0"/>
                <a:cs typeface="Tahoma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  <a:cs typeface="Tahoma" pitchFamily="34" charset="0"/>
              </a:rPr>
              <a:t>БЕЛУГА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03" name="Picture 3" descr="Белуг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487" y="285728"/>
            <a:ext cx="3366126" cy="20084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037801" y="642918"/>
            <a:ext cx="524383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Крупная рыба семейства осетровых, являющаяся еще и долгожителем среди рыб. Вес отдельных взрослых особей, возраст которых может доходить и до 100 лет, иногда доходит до тонны, а длина тела может составлять до 9 метров. Преимущественно белуга обитает в Белом, Азовском, Черном, Каспийском и Адриатическом морях, откуда заходит в реки только для нереста.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Белуга является хищной рыбой, питающейся преимущественно более мелкой рыбой. Ранее эта рыба, у которой особенно ценится ее черная икра, была довольно распространенным видом, но в последнее время в связи с браконьерством и ухудшением экологической обстановки является исчезающей и занесена в Красную Книгу.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45487" y="2701668"/>
          <a:ext cx="3297990" cy="4156332"/>
        </p:xfrm>
        <a:graphic>
          <a:graphicData uri="http://schemas.openxmlformats.org/drawingml/2006/table">
            <a:tbl>
              <a:tblPr/>
              <a:tblGrid>
                <a:gridCol w="1648995"/>
                <a:gridCol w="1648995"/>
              </a:tblGrid>
              <a:tr h="40113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507086"/>
                          </a:solidFill>
                        </a:rPr>
                        <a:t>Лат</a:t>
                      </a:r>
                    </a:p>
                  </a:txBody>
                  <a:tcPr marL="85441" marR="85441" marT="82201" marB="822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>
                          <a:solidFill>
                            <a:srgbClr val="507086"/>
                          </a:solidFill>
                        </a:rPr>
                        <a:t>Huso</a:t>
                      </a:r>
                      <a:r>
                        <a:rPr lang="en-US" sz="1600" b="1" dirty="0">
                          <a:solidFill>
                            <a:srgbClr val="507086"/>
                          </a:solidFill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507086"/>
                          </a:solidFill>
                        </a:rPr>
                        <a:t>huso</a:t>
                      </a:r>
                      <a:endParaRPr lang="en-US" sz="1600" b="1" dirty="0">
                        <a:solidFill>
                          <a:srgbClr val="507086"/>
                        </a:solidFill>
                      </a:endParaRPr>
                    </a:p>
                  </a:txBody>
                  <a:tcPr marL="85441" marR="85441" marT="82201" marB="8220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877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507086"/>
                          </a:solidFill>
                        </a:rPr>
                        <a:t>Класс</a:t>
                      </a:r>
                    </a:p>
                  </a:txBody>
                  <a:tcPr marL="85441" marR="85441" marT="82201" marB="8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solidFill>
                            <a:srgbClr val="507086"/>
                          </a:solidFill>
                        </a:rPr>
                        <a:t>Лучепёрые</a:t>
                      </a:r>
                      <a:r>
                        <a:rPr lang="ru-RU" sz="1600" b="1" dirty="0">
                          <a:solidFill>
                            <a:srgbClr val="507086"/>
                          </a:solidFill>
                        </a:rPr>
                        <a:t> рыбы</a:t>
                      </a:r>
                    </a:p>
                  </a:txBody>
                  <a:tcPr marL="85441" marR="85441" marT="82201" marB="8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39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507086"/>
                          </a:solidFill>
                        </a:rPr>
                        <a:t>Длина</a:t>
                      </a:r>
                    </a:p>
                  </a:txBody>
                  <a:tcPr marL="85441" marR="85441" marT="82201" marB="8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507086"/>
                          </a:solidFill>
                        </a:rPr>
                        <a:t>До 4,2 м</a:t>
                      </a:r>
                    </a:p>
                  </a:txBody>
                  <a:tcPr marL="85441" marR="85441" marT="82201" marB="8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39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507086"/>
                          </a:solidFill>
                        </a:rPr>
                        <a:t>Масса тела</a:t>
                      </a:r>
                    </a:p>
                  </a:txBody>
                  <a:tcPr marL="85441" marR="85441" marT="82201" marB="8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507086"/>
                          </a:solidFill>
                        </a:rPr>
                        <a:t>До 1000 кг</a:t>
                      </a:r>
                    </a:p>
                  </a:txBody>
                  <a:tcPr marL="85441" marR="85441" marT="82201" marB="8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139"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507086"/>
                          </a:solidFill>
                        </a:rPr>
                        <a:t>Срок жизни</a:t>
                      </a:r>
                    </a:p>
                  </a:txBody>
                  <a:tcPr marL="85441" marR="85441" marT="82201" marB="8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>
                          <a:solidFill>
                            <a:srgbClr val="507086"/>
                          </a:solidFill>
                        </a:rPr>
                        <a:t>До 100 лет</a:t>
                      </a:r>
                    </a:p>
                  </a:txBody>
                  <a:tcPr marL="85441" marR="85441" marT="82201" marB="8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1566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507086"/>
                          </a:solidFill>
                        </a:rPr>
                        <a:t>Обитание</a:t>
                      </a:r>
                    </a:p>
                  </a:txBody>
                  <a:tcPr marL="85441" marR="85441" marT="82201" marB="8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507086"/>
                          </a:solidFill>
                        </a:rPr>
                        <a:t>Каспийское море, Белое море, Черное море, Азовское море, Адриатическое море</a:t>
                      </a:r>
                    </a:p>
                  </a:txBody>
                  <a:tcPr marL="85441" marR="85441" marT="82201" marB="82201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1" y="0"/>
            <a:ext cx="18473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7BED8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7BED8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Вобл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339" y="285728"/>
            <a:ext cx="3638414" cy="31409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29422" y="0"/>
            <a:ext cx="4499723" cy="785794"/>
          </a:xfrm>
        </p:spPr>
        <p:txBody>
          <a:bodyPr>
            <a:normAutofit/>
          </a:bodyPr>
          <a:lstStyle/>
          <a:p>
            <a:r>
              <a:rPr lang="ru-RU" sz="3200" b="1" u="sng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Вобла</a:t>
            </a:r>
            <a:endParaRPr lang="ru-RU" sz="3200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75218" y="3786190"/>
            <a:ext cx="4197760" cy="307181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</a:rPr>
              <a:t>Описание</a:t>
            </a:r>
          </a:p>
          <a:p>
            <a:r>
              <a:rPr lang="ru-RU" b="1" u="sng" dirty="0" smtClean="0">
                <a:solidFill>
                  <a:srgbClr val="0070C0"/>
                </a:solidFill>
              </a:rPr>
              <a:t>Лат -</a:t>
            </a:r>
            <a:r>
              <a:rPr lang="ru-RU" u="sng" dirty="0" err="1" smtClean="0">
                <a:solidFill>
                  <a:srgbClr val="0070C0"/>
                </a:solidFill>
              </a:rPr>
              <a:t>Rutilus</a:t>
            </a:r>
            <a:r>
              <a:rPr lang="ru-RU" u="sng" dirty="0" smtClean="0">
                <a:solidFill>
                  <a:srgbClr val="0070C0"/>
                </a:solidFill>
              </a:rPr>
              <a:t> </a:t>
            </a:r>
            <a:r>
              <a:rPr lang="ru-RU" u="sng" dirty="0" err="1">
                <a:solidFill>
                  <a:srgbClr val="0070C0"/>
                </a:solidFill>
              </a:rPr>
              <a:t>rutilus</a:t>
            </a:r>
            <a:r>
              <a:rPr lang="ru-RU" u="sng" dirty="0">
                <a:solidFill>
                  <a:srgbClr val="0070C0"/>
                </a:solidFill>
              </a:rPr>
              <a:t> </a:t>
            </a:r>
            <a:r>
              <a:rPr lang="ru-RU" u="sng" dirty="0" err="1" smtClean="0">
                <a:solidFill>
                  <a:srgbClr val="0070C0"/>
                </a:solidFill>
              </a:rPr>
              <a:t>caspicus</a:t>
            </a:r>
            <a:endParaRPr lang="ru-RU" u="sng" dirty="0" smtClean="0">
              <a:solidFill>
                <a:srgbClr val="0070C0"/>
              </a:solidFill>
            </a:endParaRPr>
          </a:p>
          <a:p>
            <a:r>
              <a:rPr lang="ru-RU" b="1" u="sng" dirty="0" smtClean="0">
                <a:solidFill>
                  <a:srgbClr val="0070C0"/>
                </a:solidFill>
              </a:rPr>
              <a:t>Класс- </a:t>
            </a:r>
            <a:r>
              <a:rPr lang="ru-RU" u="sng" dirty="0" smtClean="0">
                <a:solidFill>
                  <a:srgbClr val="0070C0"/>
                </a:solidFill>
              </a:rPr>
              <a:t>Костные рыбы</a:t>
            </a:r>
          </a:p>
          <a:p>
            <a:r>
              <a:rPr lang="ru-RU" b="1" u="sng" dirty="0" smtClean="0">
                <a:solidFill>
                  <a:srgbClr val="0070C0"/>
                </a:solidFill>
              </a:rPr>
              <a:t>Длина-</a:t>
            </a:r>
            <a:r>
              <a:rPr lang="ru-RU" u="sng" dirty="0" smtClean="0">
                <a:solidFill>
                  <a:srgbClr val="0070C0"/>
                </a:solidFill>
              </a:rPr>
              <a:t>До </a:t>
            </a:r>
            <a:r>
              <a:rPr lang="ru-RU" u="sng" dirty="0">
                <a:solidFill>
                  <a:srgbClr val="0070C0"/>
                </a:solidFill>
              </a:rPr>
              <a:t>30 </a:t>
            </a:r>
            <a:r>
              <a:rPr lang="ru-RU" u="sng" dirty="0" smtClean="0">
                <a:solidFill>
                  <a:srgbClr val="0070C0"/>
                </a:solidFill>
              </a:rPr>
              <a:t>см</a:t>
            </a:r>
          </a:p>
          <a:p>
            <a:r>
              <a:rPr lang="ru-RU" b="1" u="sng" dirty="0" smtClean="0">
                <a:solidFill>
                  <a:srgbClr val="0070C0"/>
                </a:solidFill>
              </a:rPr>
              <a:t>Обитание - </a:t>
            </a:r>
            <a:r>
              <a:rPr lang="ru-RU" u="sng" dirty="0" smtClean="0">
                <a:solidFill>
                  <a:srgbClr val="0070C0"/>
                </a:solidFill>
              </a:rPr>
              <a:t>Каспийское </a:t>
            </a:r>
            <a:r>
              <a:rPr lang="ru-RU" u="sng" dirty="0">
                <a:solidFill>
                  <a:srgbClr val="0070C0"/>
                </a:solidFill>
              </a:rPr>
              <a:t>море</a:t>
            </a:r>
          </a:p>
          <a:p>
            <a:pPr>
              <a:buNone/>
            </a:pP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37801" y="642918"/>
            <a:ext cx="5243835" cy="621508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Промысловая рыба из семейства карповых, являющаяся ближайшей родственницей плотвы. Основным местом обитания этой рыбы, длина тела которой может доходить до 30 сантиметров является Каспийское море и нижняя Волга. Так же как и плотва вобла имеет вытянутое тело, покрытое мелкой серебристой чешуей, отличие составляет только серый цвет плавников и их черная 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оторочка.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  <a:endParaRPr lang="ru-RU" sz="2000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Большие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косяки воблы проводят зимнее время в море, лишь весной выдвигаясь в сторону рек для икрометания. Питается вобла в основном малоподвижными беспозвоночными животными, которых в избытке находит на мелководье в илистом грунте</a:t>
            </a:r>
            <a:r>
              <a:rPr lang="ru-RU" sz="2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83901" y="274638"/>
            <a:ext cx="4945244" cy="654032"/>
          </a:xfrm>
        </p:spPr>
        <p:txBody>
          <a:bodyPr>
            <a:normAutofit/>
          </a:bodyPr>
          <a:lstStyle/>
          <a:p>
            <a:r>
              <a:rPr lang="ru-RU" sz="3200" b="1" u="sng" dirty="0" err="1" smtClean="0">
                <a:solidFill>
                  <a:schemeClr val="accent1"/>
                </a:solidFill>
              </a:rPr>
              <a:t>Гурами</a:t>
            </a:r>
            <a:endParaRPr lang="ru-RU" sz="3200" b="1" u="sng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1234" y="3643314"/>
            <a:ext cx="4197760" cy="32146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800" b="1" u="sng" dirty="0" smtClean="0">
                <a:solidFill>
                  <a:srgbClr val="00B0F0"/>
                </a:solidFill>
              </a:rPr>
              <a:t>Описание</a:t>
            </a:r>
            <a:endParaRPr lang="ru-RU" sz="1800" b="1" u="sng" dirty="0">
              <a:solidFill>
                <a:srgbClr val="00B0F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23553" y="857232"/>
            <a:ext cx="5000660" cy="5786478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Эта 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рыбка достаточно успешно содержится в аквариумах, где ее размеры обычно не превышают 10 сантиметров, хотя как в природных условиях, некоторые виды этих рыб имеют промысловое значение и достигают 60 сантиметров в длину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Знаете ли Вы, что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Аквариумные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гурами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чаще всего имеют голубоватую окраску с характерными белыми полосами и пятнышками по всему телу, что свойственно для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суматранского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пятнистого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гурами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Гурами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очень неприхотливы в содержании и кормлении, с удовольствием употребляют как сухой, так и живой корм, а также небольшие количества растительной пищи.</a:t>
            </a:r>
          </a:p>
          <a:p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7586" name="Picture 2" descr="Гурам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215" y="285728"/>
            <a:ext cx="3663140" cy="3162301"/>
          </a:xfrm>
          <a:prstGeom prst="rect">
            <a:avLst/>
          </a:prstGeom>
          <a:noFill/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" y="0"/>
            <a:ext cx="18473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7BED8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7BED8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65901" y="4071942"/>
          <a:ext cx="3821546" cy="2407920"/>
        </p:xfrm>
        <a:graphic>
          <a:graphicData uri="http://schemas.openxmlformats.org/drawingml/2006/table">
            <a:tbl>
              <a:tblPr/>
              <a:tblGrid>
                <a:gridCol w="1910773"/>
                <a:gridCol w="1910773"/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Лат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rgbClr val="0070C0"/>
                          </a:solidFill>
                        </a:rPr>
                        <a:t>Trichogaster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Класс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rgbClr val="0070C0"/>
                          </a:solidFill>
                        </a:rPr>
                        <a:t>Костные рыбы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Длина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До 60 см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1">
                          <a:solidFill>
                            <a:srgbClr val="0070C0"/>
                          </a:solidFill>
                        </a:rPr>
                        <a:t>Обитание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rgbClr val="0070C0"/>
                          </a:solidFill>
                        </a:rPr>
                        <a:t>Остров Мадагаскар, Остров Суматра</a:t>
                      </a:r>
                    </a:p>
                  </a:txBody>
                  <a:tcPr marL="99004" marR="99004" marT="95250" marB="952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17354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1" y="0"/>
            <a:ext cx="184731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7BED8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kumimoji="0" lang="ru-RU" sz="900" b="0" i="0" u="none" strike="noStrike" cap="none" normalizeH="0" baseline="0" smtClean="0">
                <a:ln>
                  <a:noFill/>
                </a:ln>
                <a:solidFill>
                  <a:srgbClr val="97BED8"/>
                </a:solidFill>
                <a:effectLst/>
                <a:latin typeface="Tahoma" pitchFamily="34" charset="0"/>
                <a:cs typeface="Tahoma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2276</Words>
  <PresentationFormat>Произвольный</PresentationFormat>
  <Paragraphs>286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Серия «Занимательная ихтиология» </vt:lpstr>
      <vt:lpstr> Невмовенко И.К (Занимательная  ихтиология)</vt:lpstr>
      <vt:lpstr>Слайд 5</vt:lpstr>
      <vt:lpstr>Абботин  Класс костных рыб из семейства карповых, включающий в себя 4 основных вида. Внешне абботины очень сильно напоминают обычного пескаря, у них вытянутое тело, немного сжатое с боков, на которых имеются характерные пятнышки.  Знаете ли Вы, что…  Цвет спины у этих рыб чаще всего темно – коричневый, а брюшко серебристо – белое. Также характерными чертами абботин является вытянутое рыло и небольшие усики в углах рта, верхняя часть которого выступает над нижней. Основными местами обитания этих рыб являются тихие заводи и протоки  </vt:lpstr>
      <vt:lpstr>Слайд 7</vt:lpstr>
      <vt:lpstr>Вобла</vt:lpstr>
      <vt:lpstr>Гурами</vt:lpstr>
      <vt:lpstr>Дельфин</vt:lpstr>
      <vt:lpstr>Елец</vt:lpstr>
      <vt:lpstr>Жерех</vt:lpstr>
      <vt:lpstr> Закко </vt:lpstr>
      <vt:lpstr>Карп</vt:lpstr>
      <vt:lpstr>Лосось</vt:lpstr>
      <vt:lpstr>                        Минтай</vt:lpstr>
      <vt:lpstr>                           Налим</vt:lpstr>
      <vt:lpstr>                         Осетр</vt:lpstr>
      <vt:lpstr>                                           Палтус   </vt:lpstr>
      <vt:lpstr>                             Рипус</vt:lpstr>
      <vt:lpstr>                                 Сардина</vt:lpstr>
      <vt:lpstr>                              Хариус</vt:lpstr>
      <vt:lpstr>                                        Цихлид</vt:lpstr>
      <vt:lpstr>                                           Чир</vt:lpstr>
      <vt:lpstr>                                         Шип</vt:lpstr>
      <vt:lpstr>                                        Щука</vt:lpstr>
      <vt:lpstr>                         Электрический скат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 2</dc:creator>
  <cp:lastModifiedBy>Иван</cp:lastModifiedBy>
  <cp:revision>49</cp:revision>
  <dcterms:created xsi:type="dcterms:W3CDTF">2017-04-01T14:06:24Z</dcterms:created>
  <dcterms:modified xsi:type="dcterms:W3CDTF">2017-08-21T21:35:39Z</dcterms:modified>
</cp:coreProperties>
</file>