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9" r:id="rId3"/>
    <p:sldId id="270" r:id="rId4"/>
    <p:sldId id="271" r:id="rId5"/>
    <p:sldId id="272" r:id="rId6"/>
    <p:sldId id="262" r:id="rId7"/>
    <p:sldId id="263" r:id="rId8"/>
    <p:sldId id="266" r:id="rId9"/>
    <p:sldId id="267" r:id="rId10"/>
    <p:sldId id="264" r:id="rId11"/>
    <p:sldId id="265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0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10/26/2015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10/26/2015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10/26/2015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10/26/2015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10/26/2015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10/26/2015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10/26/2015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10/26/2015</a:t>
            </a:fld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10/26/2015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10/26/2015</a:t>
            </a:fld>
            <a:endParaRPr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10/26/2015</a:t>
            </a:fld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10/26/2015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09800" y="152400"/>
            <a:ext cx="6172200" cy="189436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Обобщающий урок «материаловедение 5 класс»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Учитель высшей квалификационной категории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Янпольская Галина Васильевна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Г Братск 2015 год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7" name="Рисунок 6" descr="B:\мама\кукла - травничка\мои фото 2015г\IMG_0025.JPG"/>
          <p:cNvPicPr/>
          <p:nvPr/>
        </p:nvPicPr>
        <p:blipFill>
          <a:blip r:embed="rId2" cstate="print"/>
          <a:srcRect l="2625" r="4703"/>
          <a:stretch>
            <a:fillRect/>
          </a:stretch>
        </p:blipFill>
        <p:spPr bwMode="auto">
          <a:xfrm>
            <a:off x="3429000" y="2209800"/>
            <a:ext cx="3394732" cy="241935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 txBox="1">
            <a:spLocks noGrp="1"/>
          </p:cNvSpPr>
          <p:nvPr>
            <p:ph sz="quarter" idx="1"/>
          </p:nvPr>
        </p:nvSpPr>
        <p:spPr>
          <a:xfrm>
            <a:off x="533400" y="533400"/>
            <a:ext cx="7467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pPr lvl="0"/>
            <a:r>
              <a:rPr lang="ru-RU" sz="16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При изготовлении одежды для куклы: понадобится как минимум два вида ткани</a:t>
            </a:r>
          </a:p>
          <a:p>
            <a:endParaRPr lang="ru-RU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28600" y="1752600"/>
            <a:ext cx="8533105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ahoma" pitchFamily="34" charset="0"/>
              </a:rPr>
              <a:t>-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ahoma" pitchFamily="34" charset="0"/>
              </a:rPr>
              <a:t>Какой способ окрашивания был использован для этих тканей?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ahoma" pitchFamily="34" charset="0"/>
              </a:rPr>
              <a:t> 		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Calibri" pitchFamily="34" charset="0"/>
                <a:cs typeface="Tahoma" pitchFamily="34" charset="0"/>
              </a:rPr>
              <a:t>(набивные ткани).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Calibri" pitchFamily="34" charset="0"/>
                <a:cs typeface="Tahoma" pitchFamily="34" charset="0"/>
              </a:rPr>
              <a:t>-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Calibri" pitchFamily="34" charset="0"/>
                <a:cs typeface="Tahoma" pitchFamily="34" charset="0"/>
              </a:rPr>
              <a:t>Каким рисунком отделаны эти ткани?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Calibri" pitchFamily="34" charset="0"/>
                <a:cs typeface="Tahoma" pitchFamily="34" charset="0"/>
              </a:rPr>
              <a:t> 			(флористический, геометрический).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Monotype Corsiva" pitchFamily="66" charset="0"/>
              <a:ea typeface="Calibri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ru-RU" sz="1400" b="1" dirty="0" smtClean="0">
                <a:solidFill>
                  <a:srgbClr val="000000"/>
                </a:solidFill>
                <a:latin typeface="Monotype Corsiva" pitchFamily="66" charset="0"/>
                <a:cs typeface="Tahoma" pitchFamily="34" charset="0"/>
              </a:rPr>
              <a:t>Как определить лицевую сторону  набивной ткани?      </a:t>
            </a:r>
            <a:r>
              <a:rPr lang="ru-RU" sz="1400" dirty="0" smtClean="0">
                <a:solidFill>
                  <a:srgbClr val="000000"/>
                </a:solidFill>
                <a:latin typeface="Monotype Corsiva" pitchFamily="66" charset="0"/>
                <a:cs typeface="Tahoma" pitchFamily="34" charset="0"/>
              </a:rPr>
              <a:t>		( по четкости рисунка).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Calibri" pitchFamily="34" charset="0"/>
                <a:cs typeface="Tahoma" pitchFamily="34" charset="0"/>
              </a:rPr>
              <a:t>-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Calibri" pitchFamily="34" charset="0"/>
                <a:cs typeface="Tahoma" pitchFamily="34" charset="0"/>
              </a:rPr>
              <a:t>Подойдут ли для этой работы ткани с крупным рисунком?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Calibri" pitchFamily="34" charset="0"/>
                <a:cs typeface="Tahoma" pitchFamily="34" charset="0"/>
              </a:rPr>
              <a:t> 		(нет, потому, что детали мелкие и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 smtClean="0">
                <a:solidFill>
                  <a:srgbClr val="000000"/>
                </a:solidFill>
                <a:latin typeface="Monotype Corsiva" pitchFamily="66" charset="0"/>
                <a:ea typeface="Calibri" pitchFamily="34" charset="0"/>
                <a:cs typeface="Tahoma" pitchFamily="34" charset="0"/>
              </a:rPr>
              <a:t>						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Calibri" pitchFamily="34" charset="0"/>
                <a:cs typeface="Tahoma" pitchFamily="34" charset="0"/>
              </a:rPr>
              <a:t>крупный рисунок на них просто не будет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 smtClean="0">
                <a:solidFill>
                  <a:srgbClr val="000000"/>
                </a:solidFill>
                <a:latin typeface="Monotype Corsiva" pitchFamily="66" charset="0"/>
                <a:ea typeface="Calibri" pitchFamily="34" charset="0"/>
                <a:cs typeface="Tahoma" pitchFamily="34" charset="0"/>
              </a:rPr>
              <a:t>						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Calibri" pitchFamily="34" charset="0"/>
                <a:cs typeface="Tahoma" pitchFamily="34" charset="0"/>
              </a:rPr>
              <a:t>просматриваться).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B:\мама\кукла - травничка\фото 5-х кл.2015г\IMG_003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3733800"/>
            <a:ext cx="2673350" cy="2005396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3"/>
          <p:cNvSpPr txBox="1">
            <a:spLocks/>
          </p:cNvSpPr>
          <p:nvPr/>
        </p:nvSpPr>
        <p:spPr>
          <a:xfrm>
            <a:off x="457200" y="152400"/>
            <a:ext cx="7467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По</a:t>
            </a:r>
            <a:r>
              <a:rPr kumimoji="0" lang="ru-RU" sz="1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окончании урока девочки продемонстрировали друг другу сделанных кукол и оценили их</a:t>
            </a: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" name="Рисунок 2" descr="B:\мама\кукла - травничка\фото 5-х кл.2015г\IMG_005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447800"/>
            <a:ext cx="2679186" cy="20097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" name="Рисунок 3" descr="B:\мама\кукла - травничка\фото 5-х кл.2015г\IMG_006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1371600"/>
            <a:ext cx="2701925" cy="202683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" name="Рисунок 7" descr="B:\мама\кукла - травничка\фото 5-х кл.2015г\IMG_005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71800" y="2895600"/>
            <a:ext cx="2733675" cy="2050649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" name="Рисунок 6" descr="B:\мама\кукла - травничка\фото 5-х кл.2015г\IMG_0050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4419600"/>
            <a:ext cx="2698777" cy="202447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" name="Рисунок 5" descr="B:\мама\кукла - травничка\фото 5-х кл.2015г\IMG_0061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86400" y="4343400"/>
            <a:ext cx="2724150" cy="2043504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3"/>
          <p:cNvSpPr txBox="1">
            <a:spLocks/>
          </p:cNvSpPr>
          <p:nvPr/>
        </p:nvSpPr>
        <p:spPr>
          <a:xfrm>
            <a:off x="457200" y="152400"/>
            <a:ext cx="74676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v"/>
              <a:tabLst/>
              <a:defRPr/>
            </a:pPr>
            <a:r>
              <a:rPr lang="ru-RU" sz="1600" b="1" noProof="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Обобщили то, о чем шла речь на уроке: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endParaRPr lang="ru-RU" sz="1600" noProof="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lang="ru-RU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Какие бывают волокна?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lang="ru-RU" sz="1600" noProof="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Что такое ткань и из каких нитей она состоит?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lang="ru-RU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Как определить основную нить в ткани?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lang="ru-RU" sz="1600" noProof="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Каким видом переплетения чаще всего изготавливают натуральные </a:t>
            </a:r>
            <a:r>
              <a:rPr lang="ru-RU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ткани </a:t>
            </a:r>
            <a:r>
              <a:rPr lang="ru-RU" sz="1600" noProof="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из волокон растительного происхождения?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lang="ru-RU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Как определить лицевую сторону ткани?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lang="ru-RU" sz="1600" noProof="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Виды отделки ткани:</a:t>
            </a:r>
          </a:p>
          <a:p>
            <a:pPr marL="731520" lvl="1" indent="-274320">
              <a:spcBef>
                <a:spcPts val="600"/>
              </a:spcBef>
              <a:buClr>
                <a:schemeClr val="accent1"/>
              </a:buClr>
              <a:buSzPct val="70000"/>
              <a:buFont typeface="Courier New" pitchFamily="49" charset="0"/>
              <a:buChar char="o"/>
            </a:pPr>
            <a:r>
              <a:rPr lang="ru-RU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По окраске (гладкокрашеные, набивные, пестротканые 		меланжевые)</a:t>
            </a:r>
          </a:p>
          <a:p>
            <a:pPr marL="731520" lvl="1" indent="-274320">
              <a:spcBef>
                <a:spcPts val="600"/>
              </a:spcBef>
              <a:buClr>
                <a:schemeClr val="accent1"/>
              </a:buClr>
              <a:buSzPct val="70000"/>
              <a:buFont typeface="Courier New" pitchFamily="49" charset="0"/>
              <a:buChar char="o"/>
            </a:pPr>
            <a:r>
              <a:rPr lang="ru-RU" sz="1600" noProof="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По рисунку ( флористический, геометрический, анималистический, сюжетный, смешанный)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ourier New" pitchFamily="49" charset="0"/>
              <a:buChar char="o"/>
              <a:tabLst/>
              <a:defRPr/>
            </a:pPr>
            <a:endParaRPr lang="ru-RU" sz="16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v"/>
              <a:tabLst/>
              <a:defRPr/>
            </a:pPr>
            <a:r>
              <a:rPr lang="ru-RU" sz="1600" b="1" noProof="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Познакомились с историей старинной русской игрушки – тряпичной куклы и научились делать куклы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endParaRPr lang="ru-RU" sz="1600" noProof="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endParaRPr lang="ru-RU" sz="1600" noProof="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38200" y="304800"/>
            <a:ext cx="754380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sz="2400" b="1" dirty="0" smtClean="0">
                <a:ea typeface="Times New Roman" pitchFamily="18" charset="0"/>
                <a:cs typeface="Tahoma" pitchFamily="34" charset="0"/>
              </a:rPr>
              <a:t>Цели и задачи урока: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b="1" dirty="0" smtClean="0">
              <a:latin typeface="Tahoma" pitchFamily="34" charset="0"/>
              <a:ea typeface="Times New Roman" pitchFamily="18" charset="0"/>
              <a:cs typeface="Tahoma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</a:pPr>
            <a:r>
              <a:rPr lang="ru-RU" b="1" dirty="0" smtClean="0">
                <a:ea typeface="Tahoma" pitchFamily="34" charset="0"/>
                <a:cs typeface="Tahoma" pitchFamily="34" charset="0"/>
              </a:rPr>
              <a:t>обобщить знания учащихся по теме «Материаловедение»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</a:pPr>
            <a:endParaRPr lang="ru-RU" b="1" dirty="0" smtClean="0">
              <a:ea typeface="Tahoma" pitchFamily="34" charset="0"/>
              <a:cs typeface="Tahoma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</a:pPr>
            <a:r>
              <a:rPr lang="ru-RU" b="1" dirty="0" smtClean="0">
                <a:ea typeface="Tahoma" pitchFamily="34" charset="0"/>
                <a:cs typeface="Tahoma" pitchFamily="34" charset="0"/>
              </a:rPr>
              <a:t>пробудить познавательный интерес к народным традициям и промыслам, к духовным ценностям народа нашей страны,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</a:pPr>
            <a:endParaRPr lang="ru-RU" b="1" dirty="0" smtClean="0">
              <a:ea typeface="Tahoma" pitchFamily="34" charset="0"/>
              <a:cs typeface="Tahoma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</a:pPr>
            <a:r>
              <a:rPr lang="ru-RU" b="1" dirty="0" smtClean="0">
                <a:ea typeface="Tahoma" pitchFamily="34" charset="0"/>
                <a:cs typeface="Tahoma" pitchFamily="34" charset="0"/>
              </a:rPr>
              <a:t>научить изготавливать тряпичную куклу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b="1" dirty="0" smtClean="0">
              <a:ea typeface="Tahoma" pitchFamily="34" charset="0"/>
              <a:cs typeface="Tahoma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</a:pPr>
            <a:r>
              <a:rPr lang="ru-RU" b="1" dirty="0" smtClean="0">
                <a:ea typeface="Tahoma" pitchFamily="34" charset="0"/>
                <a:cs typeface="Tahoma" pitchFamily="34" charset="0"/>
              </a:rPr>
              <a:t>Развивать творческие </a:t>
            </a:r>
            <a:r>
              <a:rPr lang="ru-RU" b="1" dirty="0" smtClean="0">
                <a:ea typeface="Tahoma" pitchFamily="34" charset="0"/>
                <a:cs typeface="Tahoma" pitchFamily="34" charset="0"/>
              </a:rPr>
              <a:t>способности учащихся</a:t>
            </a:r>
            <a:endParaRPr lang="ru-RU" b="1" dirty="0" smtClean="0">
              <a:ea typeface="Tahoma" pitchFamily="34" charset="0"/>
              <a:cs typeface="Tahoma" pitchFamily="34" charset="0"/>
            </a:endParaRPr>
          </a:p>
        </p:txBody>
      </p:sp>
      <p:pic>
        <p:nvPicPr>
          <p:cNvPr id="4" name="Рисунок 3" descr="B:\мама\кукла - травничка\фото 5-х кл.2015г\IMG_003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3810000"/>
            <a:ext cx="3459770" cy="2595324"/>
          </a:xfrm>
          <a:prstGeom prst="rect">
            <a:avLst/>
          </a:prstGeom>
          <a:noFill/>
          <a:ln w="25400">
            <a:solidFill>
              <a:schemeClr val="tx1">
                <a:alpha val="9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457200"/>
            <a:ext cx="7391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“</a:t>
            </a:r>
            <a:r>
              <a:rPr lang="ru-RU" b="1" dirty="0" smtClean="0"/>
              <a:t>В некотором царстве жил был купец. Двенадцать лет жил он в супружестве и прижил только одну дочь, Василису Прекрасную. Когда мать скончалась, девочке было восемь лет. Умирая, купчиха призвала к себе дочку, вынула из-под одеяла куклу, отдала ей и сказала: – Слушай, </a:t>
            </a:r>
            <a:r>
              <a:rPr lang="ru-RU" b="1" dirty="0" err="1" smtClean="0"/>
              <a:t>Василисушка</a:t>
            </a:r>
            <a:r>
              <a:rPr lang="ru-RU" b="1" dirty="0" smtClean="0"/>
              <a:t>! Помни и исполни последние слова. Я умираю и вместе с родительским благословением оставляю тебе вот эту куклу; держи ее всегда при себе и    никому не показывай; а когда приключится у тебя какое горе, дай ей поесть и спроси у нее совета. Покушает она и скажет тебе, чем помочь несчастью… ”</a:t>
            </a:r>
          </a:p>
          <a:p>
            <a:r>
              <a:rPr lang="ru-RU" b="1" dirty="0" smtClean="0"/>
              <a:t>            </a:t>
            </a:r>
          </a:p>
          <a:p>
            <a:pPr algn="ctr"/>
            <a:r>
              <a:rPr lang="ru-RU" b="1" dirty="0" smtClean="0"/>
              <a:t>             Это, конечно, сказка, но…</a:t>
            </a:r>
          </a:p>
          <a:p>
            <a:endParaRPr lang="ru-RU" dirty="0"/>
          </a:p>
        </p:txBody>
      </p:sp>
      <p:pic>
        <p:nvPicPr>
          <p:cNvPr id="3" name="Рисунок 2" descr="http://www.fantasiya.net/_pu/32/1070347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3886200"/>
            <a:ext cx="2209800" cy="2514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228600"/>
            <a:ext cx="6934200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b="1" dirty="0" smtClean="0"/>
              <a:t>Именно с этих слов начинается урок.</a:t>
            </a:r>
          </a:p>
          <a:p>
            <a:endParaRPr lang="ru-RU" b="1" dirty="0" smtClean="0"/>
          </a:p>
          <a:p>
            <a:pPr algn="just"/>
            <a:r>
              <a:rPr lang="ru-RU" b="1" dirty="0" smtClean="0"/>
              <a:t>Существовал в языческой семье обычай: каждый год женщина-хозяйка с любовью изготавливала куклу, которая должна была беречь и охранять детей, мужа, дом от болезней, горя, неурожая, злого глаза. Куклу так и называли – </a:t>
            </a:r>
            <a:r>
              <a:rPr lang="ru-RU" sz="2400" b="1" u="sng" dirty="0" err="1" smtClean="0">
                <a:solidFill>
                  <a:srgbClr val="C00000"/>
                </a:solidFill>
              </a:rPr>
              <a:t>Берегиня</a:t>
            </a:r>
            <a:r>
              <a:rPr lang="ru-RU" sz="2400" b="1" u="sng" dirty="0" smtClean="0">
                <a:solidFill>
                  <a:srgbClr val="C00000"/>
                </a:solidFill>
              </a:rPr>
              <a:t>.</a:t>
            </a:r>
            <a:r>
              <a:rPr lang="ru-RU" b="1" dirty="0" smtClean="0"/>
              <a:t> Этот древний ритуал отразился не только в сказках, он продолжается бессознательно до сегодняшних дней. </a:t>
            </a:r>
          </a:p>
          <a:p>
            <a:pPr algn="just"/>
            <a:endParaRPr lang="ru-RU" b="1" dirty="0" smtClean="0"/>
          </a:p>
          <a:p>
            <a:pPr algn="just"/>
            <a:r>
              <a:rPr lang="ru-RU" b="1" dirty="0" smtClean="0"/>
              <a:t>Верили, что игрушки охраняют детский сон (до сих пор по древнему обычаю детей укладывают спать с любимой игрушкой).</a:t>
            </a:r>
          </a:p>
          <a:p>
            <a:endParaRPr lang="ru-RU" b="1" dirty="0" smtClean="0"/>
          </a:p>
          <a:p>
            <a:r>
              <a:rPr lang="ru-RU" b="1" dirty="0" smtClean="0"/>
              <a:t>	</a:t>
            </a:r>
            <a:r>
              <a:rPr lang="ru-RU" b="1" dirty="0" smtClean="0"/>
              <a:t>	Поскольку </a:t>
            </a:r>
            <a:r>
              <a:rPr lang="ru-RU" b="1" dirty="0" smtClean="0"/>
              <a:t>5 класс  - это еще по сути </a:t>
            </a:r>
            <a:r>
              <a:rPr lang="ru-RU" b="1" dirty="0" smtClean="0"/>
              <a:t>			маленькие    </a:t>
            </a:r>
            <a:r>
              <a:rPr lang="ru-RU" b="1" dirty="0" smtClean="0"/>
              <a:t>	дети,   изделием для </a:t>
            </a:r>
            <a:r>
              <a:rPr lang="ru-RU" b="1" dirty="0" smtClean="0"/>
              <a:t>			обобщающего </a:t>
            </a:r>
            <a:r>
              <a:rPr lang="ru-RU" b="1" dirty="0" smtClean="0"/>
              <a:t>урока и 	была </a:t>
            </a:r>
            <a:r>
              <a:rPr lang="ru-RU" b="1" dirty="0" smtClean="0"/>
              <a:t>			выбрана  </a:t>
            </a:r>
            <a:r>
              <a:rPr lang="ru-RU" b="1" dirty="0" smtClean="0"/>
              <a:t>тряпичная кукла</a:t>
            </a:r>
          </a:p>
          <a:p>
            <a:endParaRPr lang="ru-RU" b="1" dirty="0" smtClean="0"/>
          </a:p>
          <a:p>
            <a:endParaRPr lang="ru-RU" dirty="0"/>
          </a:p>
        </p:txBody>
      </p:sp>
      <p:pic>
        <p:nvPicPr>
          <p:cNvPr id="3" name="Рисунок 2" descr="http://womans-hobby.ru/wp-content/uploads/2015/03/1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4267200"/>
            <a:ext cx="2018991" cy="199072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:\мама\кукла - травничка\мои фото 2015г\IMG_0007.JPG"/>
          <p:cNvPicPr/>
          <p:nvPr/>
        </p:nvPicPr>
        <p:blipFill>
          <a:blip r:embed="rId2" cstate="print"/>
          <a:srcRect l="8257" r="12303"/>
          <a:stretch>
            <a:fillRect/>
          </a:stretch>
        </p:blipFill>
        <p:spPr bwMode="auto">
          <a:xfrm>
            <a:off x="609600" y="609600"/>
            <a:ext cx="2141229" cy="1676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124200" y="304800"/>
            <a:ext cx="56388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К данному уроку были подготовлены инструкционные карты:</a:t>
            </a:r>
          </a:p>
          <a:p>
            <a:pPr algn="ctr"/>
            <a:endParaRPr lang="ru-RU" b="1" dirty="0" smtClean="0"/>
          </a:p>
          <a:p>
            <a:pPr>
              <a:buFont typeface="Wingdings" pitchFamily="2" charset="2"/>
              <a:buChar char="Ø"/>
            </a:pPr>
            <a:r>
              <a:rPr lang="ru-RU" b="1" dirty="0" smtClean="0"/>
              <a:t>Последовательность изготовления куклы закрутки  «</a:t>
            </a:r>
            <a:r>
              <a:rPr lang="ru-RU" b="1" dirty="0" err="1" smtClean="0"/>
              <a:t>Столбушка</a:t>
            </a:r>
            <a:r>
              <a:rPr lang="ru-RU" b="1" dirty="0" smtClean="0"/>
              <a:t>» </a:t>
            </a:r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pPr>
              <a:buFont typeface="Wingdings" pitchFamily="2" charset="2"/>
              <a:buChar char="Ø"/>
            </a:pPr>
            <a:r>
              <a:rPr lang="ru-RU" b="1" dirty="0" smtClean="0"/>
              <a:t>Последовательность </a:t>
            </a:r>
            <a:endParaRPr lang="ru-RU" b="1" dirty="0" smtClean="0"/>
          </a:p>
          <a:p>
            <a:r>
              <a:rPr lang="ru-RU" b="1" dirty="0" smtClean="0"/>
              <a:t>изготовления </a:t>
            </a:r>
            <a:r>
              <a:rPr lang="ru-RU" b="1" dirty="0" smtClean="0"/>
              <a:t>куклы </a:t>
            </a:r>
            <a:endParaRPr lang="ru-RU" b="1" dirty="0" smtClean="0"/>
          </a:p>
          <a:p>
            <a:r>
              <a:rPr lang="ru-RU" b="1" dirty="0" smtClean="0"/>
              <a:t>«</a:t>
            </a:r>
            <a:r>
              <a:rPr lang="ru-RU" b="1" dirty="0" smtClean="0"/>
              <a:t>Колокольчик» </a:t>
            </a:r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pPr>
              <a:buFont typeface="Wingdings" pitchFamily="2" charset="2"/>
              <a:buChar char="Ø"/>
            </a:pPr>
            <a:r>
              <a:rPr lang="ru-RU" b="1" dirty="0" smtClean="0"/>
              <a:t>Последовательность </a:t>
            </a:r>
            <a:endParaRPr lang="ru-RU" b="1" dirty="0" smtClean="0"/>
          </a:p>
          <a:p>
            <a:r>
              <a:rPr lang="ru-RU" b="1" dirty="0" smtClean="0"/>
              <a:t>изготовления </a:t>
            </a:r>
            <a:r>
              <a:rPr lang="ru-RU" b="1" dirty="0" smtClean="0"/>
              <a:t>куклы </a:t>
            </a:r>
            <a:endParaRPr lang="ru-RU" b="1" dirty="0" smtClean="0"/>
          </a:p>
          <a:p>
            <a:r>
              <a:rPr lang="ru-RU" b="1" dirty="0" smtClean="0"/>
              <a:t>«</a:t>
            </a:r>
            <a:r>
              <a:rPr lang="ru-RU" b="1" dirty="0" smtClean="0"/>
              <a:t>Кубышка – травница» </a:t>
            </a:r>
            <a:endParaRPr lang="ru-RU" b="1" dirty="0"/>
          </a:p>
        </p:txBody>
      </p:sp>
      <p:pic>
        <p:nvPicPr>
          <p:cNvPr id="4" name="Рисунок 3" descr="B:\мама\кукла - травничка\мои фото 2015г\IMG_0012.JPG"/>
          <p:cNvPicPr/>
          <p:nvPr/>
        </p:nvPicPr>
        <p:blipFill>
          <a:blip r:embed="rId3" cstate="print"/>
          <a:srcRect l="2734" r="2789"/>
          <a:stretch>
            <a:fillRect/>
          </a:stretch>
        </p:blipFill>
        <p:spPr bwMode="auto">
          <a:xfrm>
            <a:off x="609600" y="2819400"/>
            <a:ext cx="2176613" cy="15240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" name="Рисунок 4" descr="B:\мама\кукла - травничка\мои фото 2015г\IMG_001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4800600"/>
            <a:ext cx="2181224" cy="14478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" name="Рисунок 5" descr="B:\мама\кукла - травничка\фото 5-х кл.2015г\IMG_0057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0" y="3352800"/>
            <a:ext cx="2590800" cy="19050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" y="381000"/>
            <a:ext cx="8686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Учащиеся сами выбрали ту куклу, которую они хотели бы сделать. </a:t>
            </a:r>
          </a:p>
          <a:p>
            <a:r>
              <a:rPr lang="ru-RU" dirty="0" smtClean="0"/>
              <a:t>(в отличие от  кукол наших предков,  на уроке были использованы и  инструменты: не всегда удавалось ткани только разрывать, иногда крепить юбку приходилось тоже с помощью игл)</a:t>
            </a:r>
            <a:endParaRPr lang="ru-RU" dirty="0"/>
          </a:p>
        </p:txBody>
      </p:sp>
      <p:pic>
        <p:nvPicPr>
          <p:cNvPr id="3" name="Рисунок 2" descr="B:\мама\кукла - травничка\фото 5-х кл.2015г\IMG_003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600200"/>
            <a:ext cx="2729977" cy="20478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" name="Рисунок 3" descr="B:\мама\кукла - травничка\фото 5-х кл.2015г\IMG_004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2667000"/>
            <a:ext cx="2816823" cy="211302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" name="Рисунок 5" descr="B:\мама\кукла - травничка\фото 5-х кл.2015г\IMG_003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4038600"/>
            <a:ext cx="2880311" cy="216064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" y="381000"/>
            <a:ext cx="83058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 процессе работы над куклами девочки вспомнили </a:t>
            </a:r>
            <a:endParaRPr lang="ru-RU" dirty="0" smtClean="0"/>
          </a:p>
          <a:p>
            <a:r>
              <a:rPr lang="ru-RU" b="1" dirty="0" smtClean="0"/>
              <a:t>правила </a:t>
            </a:r>
            <a:r>
              <a:rPr lang="ru-RU" b="1" dirty="0" smtClean="0"/>
              <a:t>безопасной работы</a:t>
            </a:r>
            <a:r>
              <a:rPr lang="ru-RU" dirty="0" smtClean="0"/>
              <a:t> </a:t>
            </a:r>
            <a:endParaRPr lang="ru-RU" dirty="0" smtClean="0"/>
          </a:p>
          <a:p>
            <a:r>
              <a:rPr lang="ru-RU" dirty="0" smtClean="0"/>
              <a:t>при </a:t>
            </a:r>
            <a:r>
              <a:rPr lang="ru-RU" dirty="0" smtClean="0"/>
              <a:t>использовании колюще-режущих инструментов:</a:t>
            </a:r>
          </a:p>
          <a:p>
            <a:pPr lvl="0">
              <a:buFont typeface="Wingdings" pitchFamily="2" charset="2"/>
              <a:buChar char="§"/>
            </a:pPr>
            <a:r>
              <a:rPr lang="ru-RU" dirty="0" smtClean="0"/>
              <a:t>Не шить на мягкой мебели</a:t>
            </a:r>
          </a:p>
          <a:p>
            <a:pPr lvl="0">
              <a:buFont typeface="Wingdings" pitchFamily="2" charset="2"/>
              <a:buChar char="§"/>
            </a:pPr>
            <a:r>
              <a:rPr lang="ru-RU" dirty="0" smtClean="0"/>
              <a:t>Не брать иголки или булавки в рот</a:t>
            </a:r>
          </a:p>
          <a:p>
            <a:pPr lvl="0">
              <a:buFont typeface="Wingdings" pitchFamily="2" charset="2"/>
              <a:buChar char="§"/>
            </a:pPr>
            <a:r>
              <a:rPr lang="ru-RU" dirty="0" smtClean="0"/>
              <a:t>Не закалывать иголки или булавки в одежду</a:t>
            </a:r>
          </a:p>
          <a:p>
            <a:pPr lvl="0">
              <a:buFont typeface="Wingdings" pitchFamily="2" charset="2"/>
              <a:buChar char="§"/>
            </a:pPr>
            <a:r>
              <a:rPr lang="ru-RU" dirty="0" smtClean="0"/>
              <a:t>Хранить  иголки и булавки в игольнице</a:t>
            </a:r>
          </a:p>
          <a:p>
            <a:pPr lvl="0">
              <a:buFont typeface="Wingdings" pitchFamily="2" charset="2"/>
              <a:buChar char="§"/>
            </a:pPr>
            <a:r>
              <a:rPr lang="ru-RU" dirty="0" smtClean="0"/>
              <a:t>Знать количество иголок и булавок в игольнице</a:t>
            </a:r>
          </a:p>
          <a:p>
            <a:pPr lvl="0">
              <a:buFont typeface="Wingdings" pitchFamily="2" charset="2"/>
              <a:buChar char="§"/>
            </a:pPr>
            <a:r>
              <a:rPr lang="ru-RU" dirty="0" smtClean="0"/>
              <a:t>Хранить инструменты и приспособления в специально </a:t>
            </a:r>
            <a:endParaRPr lang="ru-RU" dirty="0" smtClean="0"/>
          </a:p>
          <a:p>
            <a:pPr lvl="0"/>
            <a:r>
              <a:rPr lang="ru-RU" dirty="0" smtClean="0"/>
              <a:t>отведённом </a:t>
            </a:r>
            <a:r>
              <a:rPr lang="ru-RU" dirty="0" smtClean="0"/>
              <a:t>для этого месте</a:t>
            </a:r>
          </a:p>
          <a:p>
            <a:pPr lvl="0">
              <a:buFont typeface="Wingdings" pitchFamily="2" charset="2"/>
              <a:buChar char="§"/>
            </a:pPr>
            <a:r>
              <a:rPr lang="ru-RU" dirty="0" smtClean="0"/>
              <a:t>Шить с напёрстком, чтобы избежать травмы пальца</a:t>
            </a:r>
          </a:p>
          <a:p>
            <a:pPr lvl="0">
              <a:buFont typeface="Wingdings" pitchFamily="2" charset="2"/>
              <a:buChar char="§"/>
            </a:pPr>
            <a:r>
              <a:rPr lang="ru-RU" dirty="0" smtClean="0"/>
              <a:t>Класть ножницы справа с сомкнутыми лезвиями, направленными от себя</a:t>
            </a:r>
          </a:p>
          <a:p>
            <a:pPr lvl="0">
              <a:buFont typeface="Wingdings" pitchFamily="2" charset="2"/>
              <a:buChar char="§"/>
            </a:pPr>
            <a:r>
              <a:rPr lang="ru-RU" dirty="0" smtClean="0"/>
              <a:t>Передавать ножницы  только с сомкнутыми лезвиями и кольцами вперёд</a:t>
            </a:r>
          </a:p>
          <a:p>
            <a:pPr lvl="0">
              <a:buFont typeface="Wingdings" pitchFamily="2" charset="2"/>
              <a:buChar char="§"/>
            </a:pPr>
            <a:r>
              <a:rPr lang="ru-RU" dirty="0" smtClean="0"/>
              <a:t>По окончании работы проверить количество иголок и булавок, их должно быть столько, сколько в начале работы</a:t>
            </a:r>
          </a:p>
          <a:p>
            <a:pPr lvl="0">
              <a:buFont typeface="Wingdings" pitchFamily="2" charset="2"/>
              <a:buChar char="§"/>
            </a:pPr>
            <a:r>
              <a:rPr lang="ru-RU" dirty="0" smtClean="0"/>
              <a:t>Убрать рабочее место</a:t>
            </a:r>
          </a:p>
        </p:txBody>
      </p:sp>
      <p:pic>
        <p:nvPicPr>
          <p:cNvPr id="3" name="Рисунок 2" descr="B:\мама\кукла - травничка\мои фото 2015г\IMG_001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6234113" y="852488"/>
            <a:ext cx="2828925" cy="188595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457201"/>
            <a:ext cx="70866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Было предложено ответить на вопросы:</a:t>
            </a:r>
          </a:p>
          <a:p>
            <a:endParaRPr lang="ru-RU" dirty="0" smtClean="0"/>
          </a:p>
          <a:p>
            <a:pPr lvl="0"/>
            <a:endParaRPr lang="ru-RU" sz="16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endParaRPr lang="ru-RU" dirty="0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838200" y="1524000"/>
            <a:ext cx="7696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ahoma" pitchFamily="34" charset="0"/>
              </a:rPr>
              <a:t>- Из каких волокон получают эти ткани?                                          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Calibri" pitchFamily="34" charset="0"/>
                <a:cs typeface="Tahoma" pitchFamily="34" charset="0"/>
              </a:rPr>
              <a:t>(  Растительные волокна, волокна хлопка).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838200" y="2743200"/>
            <a:ext cx="7316426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ahoma" pitchFamily="34" charset="0"/>
              </a:rPr>
              <a:t>- Рассмотрим переплетение. Какое оно?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ahoma" pitchFamily="34" charset="0"/>
              </a:rPr>
              <a:t> 				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Tahoma" pitchFamily="34" charset="0"/>
              </a:rPr>
              <a:t>(полотняное).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Tahoma" pitchFamily="34" charset="0"/>
              </a:rPr>
              <a:t>- Как называется эта ткань по способу окрашивания?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Tahoma" pitchFamily="34" charset="0"/>
              </a:rPr>
              <a:t> 		(гладкокрашеная).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Tahoma" pitchFamily="34" charset="0"/>
              </a:rPr>
              <a:t>-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Tahoma" pitchFamily="34" charset="0"/>
              </a:rPr>
              <a:t>Найдите в этой ткани нить основы.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Tahoma" pitchFamily="34" charset="0"/>
              </a:rPr>
              <a:t> 				(она не растягивается).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9200" y="3581400"/>
            <a:ext cx="70866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pPr lvl="0"/>
            <a:endParaRPr lang="ru-RU" sz="16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endParaRPr lang="ru-RU" dirty="0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914400" y="3733800"/>
            <a:ext cx="7228261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ahoma" pitchFamily="34" charset="0"/>
              </a:rPr>
              <a:t>Найдите лицевую сторону.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ahoma" pitchFamily="34" charset="0"/>
              </a:rPr>
              <a:t> 	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Tahoma" pitchFamily="34" charset="0"/>
              </a:rPr>
              <a:t>(можно найти по кромке или же за основу берётся та сторона,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Tahoma" pitchFamily="34" charset="0"/>
              </a:rPr>
              <a:t> где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Tahoma" pitchFamily="34" charset="0"/>
              </a:rPr>
              <a:t>меньше ворсинок и более чётко просматривается рисунок переплетения.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Tahoma" pitchFamily="34" charset="0"/>
              </a:rPr>
              <a:t>Такую ткань ещё называют двухсторонней и в работе можно  использовать обе её стороны.)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одержимое 3"/>
          <p:cNvSpPr txBox="1">
            <a:spLocks/>
          </p:cNvSpPr>
          <p:nvPr/>
        </p:nvSpPr>
        <p:spPr>
          <a:xfrm>
            <a:off x="457200" y="990600"/>
            <a:ext cx="7467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lvl="0" indent="-274320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</a:pPr>
            <a:r>
              <a:rPr lang="ru-RU" sz="16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Для работы  понадобятся лоскуты тканей: ситец, бязь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Содержимое 3"/>
          <p:cNvSpPr txBox="1">
            <a:spLocks/>
          </p:cNvSpPr>
          <p:nvPr/>
        </p:nvSpPr>
        <p:spPr>
          <a:xfrm>
            <a:off x="457200" y="1524000"/>
            <a:ext cx="7467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При изготовлении туловища, головы и рук :  берется плотная ткань светлого цвета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Рисунок 10" descr="B:\мама\кукла - травничка\фото 5-х кл.2015г\IMG_005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4572000"/>
            <a:ext cx="2644775" cy="1983961"/>
          </a:xfrm>
          <a:prstGeom prst="rect">
            <a:avLst/>
          </a:prstGeom>
          <a:noFill/>
          <a:ln w="25400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3"/>
          <p:cNvSpPr txBox="1">
            <a:spLocks/>
          </p:cNvSpPr>
          <p:nvPr/>
        </p:nvSpPr>
        <p:spPr>
          <a:xfrm>
            <a:off x="1066800" y="228600"/>
            <a:ext cx="74676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При изготовлении куклы</a:t>
            </a:r>
            <a:r>
              <a:rPr kumimoji="0" lang="ru-RU" sz="1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дети работали увлеченно</a:t>
            </a: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Рисунок 6" descr="B:\мама\кукла - травничка\фото 5-х кл.2015г\IMG_004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4038600"/>
            <a:ext cx="2752725" cy="2064939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" name="Рисунок 4" descr="B:\мама\кукла - травничка\фото 5-х кл.2015г\IMG_004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2819400"/>
            <a:ext cx="2691885" cy="20193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" name="Рисунок 2" descr="B:\мама\кукла - травничка\фото 5-х кл.2015г\IMG_005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1524000"/>
            <a:ext cx="2665083" cy="199919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198</TotalTime>
  <Words>597</Words>
  <Application>Microsoft Office PowerPoint</Application>
  <PresentationFormat>Экран (4:3)</PresentationFormat>
  <Paragraphs>100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Эркер</vt:lpstr>
      <vt:lpstr>Обобщающий урок «материаловедение 5 класс»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Обобщающий урок «материаловедение 5 класс»</dc:title>
  <dc:creator>11111</dc:creator>
  <cp:lastModifiedBy>11111</cp:lastModifiedBy>
  <cp:revision>22</cp:revision>
  <dcterms:created xsi:type="dcterms:W3CDTF">2015-10-12T03:33:51Z</dcterms:created>
  <dcterms:modified xsi:type="dcterms:W3CDTF">2015-10-26T08:09:57Z</dcterms:modified>
</cp:coreProperties>
</file>