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6" r:id="rId11"/>
    <p:sldId id="267" r:id="rId12"/>
    <p:sldId id="275" r:id="rId13"/>
    <p:sldId id="269" r:id="rId14"/>
    <p:sldId id="270" r:id="rId15"/>
    <p:sldId id="271" r:id="rId16"/>
    <p:sldId id="273" r:id="rId17"/>
    <p:sldId id="276" r:id="rId18"/>
    <p:sldId id="272"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07" autoAdjust="0"/>
  </p:normalViewPr>
  <p:slideViewPr>
    <p:cSldViewPr>
      <p:cViewPr varScale="1">
        <p:scale>
          <a:sx n="67" d="100"/>
          <a:sy n="67" d="100"/>
        </p:scale>
        <p:origin x="-5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7716363-D4F3-49F0-B8BC-2FA414A4B2E7}" type="datetimeFigureOut">
              <a:rPr lang="ru-RU"/>
              <a:pPr>
                <a:defRPr/>
              </a:pPr>
              <a:t>18.04.2017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4E11725-22FE-4239-9EDB-CC1CE962D47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E8328-700F-4232-9922-783C8596A718}" type="slidenum">
              <a:rPr lang="ru-RU"/>
              <a:pPr fontAlgn="base">
                <a:spcBef>
                  <a:spcPct val="0"/>
                </a:spcBef>
                <a:spcAft>
                  <a:spcPct val="0"/>
                </a:spcAft>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Georgia" pitchFamily="18" charset="0"/>
              </a:rPr>
              <a:t>Знакомство с традициями, обычаями русского народа, помогает воспитывать любовь к истории, культуре русского народа, помогает сохранить прошлое. Поэтому познание детьми народной культуры, русского народного творчества, народного фольклора, положительно влияет на эстетическое развитие детей, раскрывает творческие способности каждого ребёнка, формирует общую духовную культуру.</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6B827-D877-489E-AE65-65B1C912EF51}" type="slidenum">
              <a:rPr lang="ru-RU"/>
              <a:pPr fontAlgn="base">
                <a:spcBef>
                  <a:spcPct val="0"/>
                </a:spcBef>
                <a:spcAft>
                  <a:spcPct val="0"/>
                </a:spcAft>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ABC3FF7-8257-4827-A7C6-455A614E83CD}" type="datetimeFigureOut">
              <a:rPr lang="ru-RU"/>
              <a:pPr>
                <a:defRPr/>
              </a:pPr>
              <a:t>18.04.2017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723C56-16FF-4E06-ADBD-D5517428D03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45044F-13B7-4B5E-B06E-6A999B73F6AA}" type="datetimeFigureOut">
              <a:rPr lang="ru-RU"/>
              <a:pPr>
                <a:defRPr/>
              </a:pPr>
              <a:t>18.04.2017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09E102-27C3-43DE-BCCE-1E925A40890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6B8873-EE2C-480D-98C6-BFCCB6A4A675}" type="datetimeFigureOut">
              <a:rPr lang="ru-RU"/>
              <a:pPr>
                <a:defRPr/>
              </a:pPr>
              <a:t>18.04.2017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6859C8-64EA-43BA-8208-9CB64E7D2DD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696D089-1ED4-4219-83D8-825DDFBD8481}" type="datetimeFigureOut">
              <a:rPr lang="ru-RU"/>
              <a:pPr>
                <a:defRPr/>
              </a:pPr>
              <a:t>18.04.2017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149E0C-F1CD-43E7-94B5-4B06F750298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A29001-AB94-47A8-BFA6-96932C21BA15}" type="datetimeFigureOut">
              <a:rPr lang="ru-RU"/>
              <a:pPr>
                <a:defRPr/>
              </a:pPr>
              <a:t>18.04.2017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8093AB-19E8-4BC4-B2B4-50BAA01D673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73111B-0A3D-4E0F-9FF7-6DF13DC10E57}" type="datetimeFigureOut">
              <a:rPr lang="ru-RU"/>
              <a:pPr>
                <a:defRPr/>
              </a:pPr>
              <a:t>18.04.2017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29BF2A-BCE0-4817-B68B-576E71DADD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759713D-A3B1-42C0-8A37-430F5B71E0B2}" type="datetimeFigureOut">
              <a:rPr lang="ru-RU"/>
              <a:pPr>
                <a:defRPr/>
              </a:pPr>
              <a:t>18.04.2017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03C88F6-CB87-487F-B2B8-0B54B2B13B8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64BBBE7-4D24-4A64-B552-8A133550AFCF}" type="datetimeFigureOut">
              <a:rPr lang="ru-RU"/>
              <a:pPr>
                <a:defRPr/>
              </a:pPr>
              <a:t>18.04.2017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564AAD-FBA1-40FE-850C-49B46EA8C0D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86A4D4D-F254-456D-BEAA-E4E47B4013EB}" type="datetimeFigureOut">
              <a:rPr lang="ru-RU"/>
              <a:pPr>
                <a:defRPr/>
              </a:pPr>
              <a:t>18.04.2017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B486911-3B57-4C05-92E7-6B29697ECA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EF8CEDE-60F5-4F55-9F07-917393868A42}" type="datetimeFigureOut">
              <a:rPr lang="ru-RU"/>
              <a:pPr>
                <a:defRPr/>
              </a:pPr>
              <a:t>18.04.2017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6F9FA1-30B3-4C26-B057-94F0BF07D03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5DB67-620A-4A81-8E22-F2125FD0FE30}" type="datetimeFigureOut">
              <a:rPr lang="ru-RU"/>
              <a:pPr>
                <a:defRPr/>
              </a:pPr>
              <a:t>18.04.2017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052581-8918-455D-B0FA-E564438850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22D78A0-BE7B-4CAD-B208-A5DD536F0F2F}" type="datetimeFigureOut">
              <a:rPr lang="ru-RU"/>
              <a:pPr>
                <a:defRPr/>
              </a:pPr>
              <a:t>18.04.2017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9CDE5B7-B3C3-4A92-84EB-01E5F8E63B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78682000_r15.jpg"/>
          <p:cNvPicPr>
            <a:picLocks noChangeAspect="1"/>
          </p:cNvPicPr>
          <p:nvPr/>
        </p:nvPicPr>
        <p:blipFill>
          <a:blip r:embed="rId2"/>
          <a:srcRect/>
          <a:stretch>
            <a:fillRect/>
          </a:stretch>
        </p:blipFill>
        <p:spPr bwMode="auto">
          <a:xfrm>
            <a:off x="0" y="5608638"/>
            <a:ext cx="9144000" cy="1249362"/>
          </a:xfrm>
          <a:prstGeom prst="rect">
            <a:avLst/>
          </a:prstGeom>
          <a:noFill/>
          <a:ln w="9525">
            <a:noFill/>
            <a:miter lim="800000"/>
            <a:headEnd/>
            <a:tailEnd/>
          </a:ln>
        </p:spPr>
      </p:pic>
      <p:sp>
        <p:nvSpPr>
          <p:cNvPr id="2" name="Заголовок 1"/>
          <p:cNvSpPr>
            <a:spLocks noGrp="1"/>
          </p:cNvSpPr>
          <p:nvPr>
            <p:ph type="title"/>
          </p:nvPr>
        </p:nvSpPr>
        <p:spPr>
          <a:xfrm>
            <a:off x="457200" y="1500188"/>
            <a:ext cx="8229600" cy="2500312"/>
          </a:xfrm>
        </p:spPr>
        <p:txBody>
          <a:bodyPr rtlCol="0">
            <a:normAutofit fontScale="90000"/>
          </a:bodyPr>
          <a:lstStyle/>
          <a:p>
            <a:pPr fontAlgn="auto">
              <a:spcAft>
                <a:spcPts val="0"/>
              </a:spcAft>
              <a:defRPr/>
            </a:pPr>
            <a:r>
              <a:rPr lang="ru-RU" dirty="0" smtClean="0">
                <a:latin typeface="Georgia" pitchFamily="18" charset="0"/>
              </a:rPr>
              <a:t> Самообразование по теме:</a:t>
            </a:r>
            <a:br>
              <a:rPr lang="ru-RU" dirty="0" smtClean="0">
                <a:latin typeface="Georgia" pitchFamily="18" charset="0"/>
              </a:rPr>
            </a:br>
            <a:r>
              <a:rPr lang="ru-RU" dirty="0" smtClean="0">
                <a:latin typeface="Georgia" pitchFamily="18" charset="0"/>
              </a:rPr>
              <a:t>«</a:t>
            </a:r>
            <a:r>
              <a:rPr lang="ru-RU" sz="4900" i="1" dirty="0" smtClean="0">
                <a:latin typeface="Georgia" pitchFamily="18" charset="0"/>
              </a:rPr>
              <a:t>НАРОДНАЯ КУЛЬТУРА И ТРАДИЦИИ</a:t>
            </a:r>
            <a:r>
              <a:rPr lang="ru-RU" dirty="0" smtClean="0">
                <a:latin typeface="Georgia" pitchFamily="18" charset="0"/>
              </a:rPr>
              <a:t>»</a:t>
            </a:r>
            <a:br>
              <a:rPr lang="ru-RU" dirty="0" smtClean="0">
                <a:latin typeface="Georgia" pitchFamily="18" charset="0"/>
              </a:rPr>
            </a:br>
            <a:r>
              <a:rPr lang="ru-RU" dirty="0" smtClean="0">
                <a:latin typeface="Georgia" pitchFamily="18" charset="0"/>
              </a:rPr>
              <a:t/>
            </a:r>
            <a:br>
              <a:rPr lang="ru-RU" dirty="0" smtClean="0">
                <a:latin typeface="Georgia" pitchFamily="18" charset="0"/>
              </a:rPr>
            </a:br>
            <a:r>
              <a:rPr lang="ru-RU" sz="3100" dirty="0" smtClean="0">
                <a:latin typeface="Georgia" pitchFamily="18" charset="0"/>
              </a:rPr>
              <a:t>Воспитатель : Савельева И.Л.</a:t>
            </a:r>
            <a:br>
              <a:rPr lang="ru-RU" sz="3100" dirty="0" smtClean="0">
                <a:latin typeface="Georgia" pitchFamily="18" charset="0"/>
              </a:rPr>
            </a:br>
            <a:r>
              <a:rPr lang="ru-RU" sz="2700" dirty="0" smtClean="0">
                <a:latin typeface="Georgia" pitchFamily="18" charset="0"/>
              </a:rPr>
              <a:t>МАДОУ «Детский сад № 87»</a:t>
            </a:r>
            <a:br>
              <a:rPr lang="ru-RU" sz="2700" dirty="0" smtClean="0">
                <a:latin typeface="Georgia" pitchFamily="18" charset="0"/>
              </a:rPr>
            </a:br>
            <a:r>
              <a:rPr lang="ru-RU" sz="2700" dirty="0" smtClean="0">
                <a:latin typeface="Georgia" pitchFamily="18" charset="0"/>
              </a:rPr>
              <a:t>г. Великий Новгород</a:t>
            </a:r>
            <a:br>
              <a:rPr lang="ru-RU" sz="2700" dirty="0" smtClean="0">
                <a:latin typeface="Georgia" pitchFamily="18" charset="0"/>
              </a:rPr>
            </a:br>
            <a:r>
              <a:rPr lang="ru-RU" sz="2700" dirty="0" smtClean="0">
                <a:latin typeface="Georgia" pitchFamily="18" charset="0"/>
              </a:rPr>
              <a:t/>
            </a:r>
            <a:br>
              <a:rPr lang="ru-RU" sz="2700" dirty="0" smtClean="0">
                <a:latin typeface="Georgia" pitchFamily="18" charset="0"/>
              </a:rPr>
            </a:br>
            <a:r>
              <a:rPr lang="ru-RU" sz="2700" dirty="0" smtClean="0">
                <a:latin typeface="Georgia" pitchFamily="18" charset="0"/>
              </a:rPr>
              <a:t>2017 г</a:t>
            </a:r>
            <a:endParaRPr lang="ru-RU" sz="27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descr="78682000_r15.jpg"/>
          <p:cNvPicPr>
            <a:picLocks noChangeAspect="1"/>
          </p:cNvPicPr>
          <p:nvPr/>
        </p:nvPicPr>
        <p:blipFill>
          <a:blip r:embed="rId2"/>
          <a:srcRect/>
          <a:stretch>
            <a:fillRect/>
          </a:stretch>
        </p:blipFill>
        <p:spPr bwMode="auto">
          <a:xfrm>
            <a:off x="0" y="0"/>
            <a:ext cx="9144000" cy="1249363"/>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011237"/>
          </a:xfrm>
        </p:spPr>
        <p:txBody>
          <a:bodyPr rtlCol="0">
            <a:normAutofit fontScale="90000"/>
          </a:bodyPr>
          <a:lstStyle/>
          <a:p>
            <a:pPr fontAlgn="auto">
              <a:spcAft>
                <a:spcPts val="0"/>
              </a:spcAft>
              <a:defRPr/>
            </a:pPr>
            <a:r>
              <a:rPr lang="ru-RU" b="1" dirty="0" smtClean="0">
                <a:latin typeface="Georgia" pitchFamily="18" charset="0"/>
              </a:rPr>
              <a:t>Предполагаемые   результаты</a:t>
            </a:r>
            <a:endParaRPr lang="ru-RU" b="1" dirty="0">
              <a:latin typeface="Georgia" pitchFamily="18" charset="0"/>
            </a:endParaRPr>
          </a:p>
        </p:txBody>
      </p:sp>
      <p:sp>
        <p:nvSpPr>
          <p:cNvPr id="3" name="Содержимое 2"/>
          <p:cNvSpPr>
            <a:spLocks noGrp="1"/>
          </p:cNvSpPr>
          <p:nvPr>
            <p:ph idx="1"/>
          </p:nvPr>
        </p:nvSpPr>
        <p:spPr>
          <a:xfrm>
            <a:off x="457200" y="1500188"/>
            <a:ext cx="8229600" cy="4929187"/>
          </a:xfrm>
        </p:spPr>
        <p:txBody>
          <a:bodyPr rtlCol="0">
            <a:normAutofit fontScale="92500" lnSpcReduction="10000"/>
          </a:bodyPr>
          <a:lstStyle/>
          <a:p>
            <a:pPr fontAlgn="auto">
              <a:spcAft>
                <a:spcPts val="0"/>
              </a:spcAft>
              <a:buFont typeface="Arial" pitchFamily="34" charset="0"/>
              <a:buNone/>
              <a:defRPr/>
            </a:pPr>
            <a:r>
              <a:rPr lang="ru-RU" sz="2000" b="1" dirty="0" smtClean="0">
                <a:latin typeface="Georgia" pitchFamily="18" charset="0"/>
              </a:rPr>
              <a:t>Старшая группа</a:t>
            </a:r>
          </a:p>
          <a:p>
            <a:pPr fontAlgn="auto">
              <a:spcAft>
                <a:spcPts val="0"/>
              </a:spcAft>
              <a:buFont typeface="Arial" pitchFamily="34" charset="0"/>
              <a:buNone/>
              <a:defRPr/>
            </a:pPr>
            <a:endParaRPr lang="ru-RU" sz="2000" b="1" dirty="0" smtClean="0">
              <a:latin typeface="Georgia" pitchFamily="18" charset="0"/>
            </a:endParaRPr>
          </a:p>
          <a:p>
            <a:pPr fontAlgn="auto">
              <a:spcAft>
                <a:spcPts val="0"/>
              </a:spcAft>
              <a:buFont typeface="Arial" pitchFamily="34" charset="0"/>
              <a:buNone/>
              <a:defRPr/>
            </a:pPr>
            <a:r>
              <a:rPr lang="ru-RU" sz="1900" dirty="0" smtClean="0">
                <a:latin typeface="Georgia" pitchFamily="18" charset="0"/>
              </a:rPr>
              <a:t>1</a:t>
            </a:r>
            <a:r>
              <a:rPr lang="ru-RU" sz="1900" b="1" dirty="0" smtClean="0">
                <a:latin typeface="Georgia" pitchFamily="18" charset="0"/>
              </a:rPr>
              <a:t>. Иметь представления:</a:t>
            </a:r>
          </a:p>
          <a:p>
            <a:pPr fontAlgn="auto">
              <a:spcAft>
                <a:spcPts val="0"/>
              </a:spcAft>
              <a:buFont typeface="Arial" pitchFamily="34" charset="0"/>
              <a:buChar char="•"/>
              <a:defRPr/>
            </a:pPr>
            <a:r>
              <a:rPr lang="ru-RU" sz="1900" b="1" dirty="0" smtClean="0">
                <a:latin typeface="Georgia" pitchFamily="18" charset="0"/>
              </a:rPr>
              <a:t>О русской избе, особенностях её строительства, внешнем и внутреннем  убранстве</a:t>
            </a:r>
          </a:p>
          <a:p>
            <a:pPr fontAlgn="auto">
              <a:spcAft>
                <a:spcPts val="0"/>
              </a:spcAft>
              <a:buFont typeface="Arial" pitchFamily="34" charset="0"/>
              <a:buChar char="•"/>
              <a:defRPr/>
            </a:pPr>
            <a:r>
              <a:rPr lang="ru-RU" sz="1900" b="1" dirty="0" smtClean="0">
                <a:latin typeface="Georgia" pitchFamily="18" charset="0"/>
              </a:rPr>
              <a:t>Устном народном творчестве – </a:t>
            </a:r>
            <a:r>
              <a:rPr lang="ru-RU" sz="1900" b="1" dirty="0" err="1" smtClean="0">
                <a:latin typeface="Georgia" pitchFamily="18" charset="0"/>
              </a:rPr>
              <a:t>заклички</a:t>
            </a:r>
            <a:r>
              <a:rPr lang="ru-RU" sz="1900" b="1" dirty="0" smtClean="0">
                <a:latin typeface="Georgia" pitchFamily="18" charset="0"/>
              </a:rPr>
              <a:t> , колядки, небылицы, считалки</a:t>
            </a:r>
          </a:p>
          <a:p>
            <a:pPr fontAlgn="auto">
              <a:spcAft>
                <a:spcPts val="0"/>
              </a:spcAft>
              <a:buFont typeface="Arial" pitchFamily="34" charset="0"/>
              <a:buChar char="•"/>
              <a:defRPr/>
            </a:pPr>
            <a:r>
              <a:rPr lang="ru-RU" sz="1900" b="1" dirty="0" smtClean="0">
                <a:latin typeface="Georgia" pitchFamily="18" charset="0"/>
              </a:rPr>
              <a:t>Истории возникновения предметов быта: ложка, зеркало, часы – и их предшественников</a:t>
            </a:r>
          </a:p>
          <a:p>
            <a:pPr fontAlgn="auto">
              <a:spcAft>
                <a:spcPts val="0"/>
              </a:spcAft>
              <a:buFont typeface="Arial" pitchFamily="34" charset="0"/>
              <a:buChar char="•"/>
              <a:defRPr/>
            </a:pPr>
            <a:r>
              <a:rPr lang="ru-RU" sz="2000" b="1" dirty="0">
                <a:latin typeface="Georgia" pitchFamily="18" charset="0"/>
              </a:rPr>
              <a:t>Народной игрушке (кукле – закрутке, матрешке); игрушке из глины (</a:t>
            </a:r>
            <a:r>
              <a:rPr lang="ru-RU" sz="2000" b="1" dirty="0" err="1">
                <a:latin typeface="Georgia" pitchFamily="18" charset="0"/>
              </a:rPr>
              <a:t>каргопольской</a:t>
            </a:r>
            <a:r>
              <a:rPr lang="ru-RU" sz="2000" b="1" dirty="0">
                <a:latin typeface="Georgia" pitchFamily="18" charset="0"/>
              </a:rPr>
              <a:t> , </a:t>
            </a:r>
            <a:r>
              <a:rPr lang="ru-RU" sz="2000" b="1" dirty="0" err="1">
                <a:latin typeface="Georgia" pitchFamily="18" charset="0"/>
              </a:rPr>
              <a:t>филимоновской</a:t>
            </a:r>
            <a:r>
              <a:rPr lang="ru-RU" sz="2000" b="1" dirty="0">
                <a:latin typeface="Georgia" pitchFamily="18" charset="0"/>
              </a:rPr>
              <a:t> , дымковской);</a:t>
            </a:r>
          </a:p>
          <a:p>
            <a:pPr fontAlgn="auto">
              <a:spcAft>
                <a:spcPts val="0"/>
              </a:spcAft>
              <a:buFont typeface="Arial" pitchFamily="34" charset="0"/>
              <a:buChar char="•"/>
              <a:defRPr/>
            </a:pPr>
            <a:endParaRPr lang="ru-RU" sz="1900" b="1" dirty="0" smtClean="0">
              <a:latin typeface="Georgia" pitchFamily="18" charset="0"/>
            </a:endParaRPr>
          </a:p>
          <a:p>
            <a:pPr fontAlgn="auto">
              <a:spcAft>
                <a:spcPts val="0"/>
              </a:spcAft>
              <a:buFont typeface="Arial" pitchFamily="34" charset="0"/>
              <a:buNone/>
              <a:defRPr/>
            </a:pPr>
            <a:r>
              <a:rPr lang="ru-RU" sz="1900" b="1" dirty="0" smtClean="0">
                <a:latin typeface="Georgia" pitchFamily="18" charset="0"/>
              </a:rPr>
              <a:t>2. Знать и объяснять значение слов: ремесло, рукоделие, промыслы; значение народных праздников и гуляний: ярмарка, Масленица, Рождество, Капустница.</a:t>
            </a:r>
            <a:endParaRPr lang="ru-RU" sz="1900" b="1" dirty="0">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3" descr="78682000_r15.jpg"/>
          <p:cNvPicPr>
            <a:picLocks noChangeAspect="1"/>
          </p:cNvPicPr>
          <p:nvPr/>
        </p:nvPicPr>
        <p:blipFill>
          <a:blip r:embed="rId2"/>
          <a:srcRect/>
          <a:stretch>
            <a:fillRect/>
          </a:stretch>
        </p:blipFill>
        <p:spPr bwMode="auto">
          <a:xfrm>
            <a:off x="0" y="0"/>
            <a:ext cx="9144000" cy="1249363"/>
          </a:xfrm>
          <a:prstGeom prst="rect">
            <a:avLst/>
          </a:prstGeom>
          <a:noFill/>
          <a:ln w="9525">
            <a:noFill/>
            <a:miter lim="800000"/>
            <a:headEnd/>
            <a:tailEnd/>
          </a:ln>
        </p:spPr>
      </p:pic>
      <p:sp>
        <p:nvSpPr>
          <p:cNvPr id="26626" name="Заголовок 1"/>
          <p:cNvSpPr>
            <a:spLocks noGrp="1"/>
          </p:cNvSpPr>
          <p:nvPr>
            <p:ph type="title"/>
          </p:nvPr>
        </p:nvSpPr>
        <p:spPr>
          <a:xfrm>
            <a:off x="457200" y="274638"/>
            <a:ext cx="8229600" cy="868362"/>
          </a:xfrm>
        </p:spPr>
        <p:txBody>
          <a:bodyPr/>
          <a:lstStyle/>
          <a:p>
            <a:r>
              <a:rPr lang="ru-RU" sz="4000" b="1" smtClean="0">
                <a:latin typeface="Georgia" pitchFamily="18" charset="0"/>
              </a:rPr>
              <a:t>Предполагаемые   результаты</a:t>
            </a:r>
          </a:p>
        </p:txBody>
      </p:sp>
      <p:sp>
        <p:nvSpPr>
          <p:cNvPr id="3" name="Содержимое 2"/>
          <p:cNvSpPr>
            <a:spLocks noGrp="1"/>
          </p:cNvSpPr>
          <p:nvPr>
            <p:ph idx="1"/>
          </p:nvPr>
        </p:nvSpPr>
        <p:spPr>
          <a:xfrm>
            <a:off x="457200" y="1357313"/>
            <a:ext cx="8229600" cy="5500687"/>
          </a:xfrm>
        </p:spPr>
        <p:txBody>
          <a:bodyPr>
            <a:normAutofit/>
          </a:bodyPr>
          <a:lstStyle/>
          <a:p>
            <a:pPr>
              <a:buFont typeface="Arial" charset="0"/>
              <a:buNone/>
            </a:pPr>
            <a:r>
              <a:rPr lang="ru-RU" sz="2000" b="1" smtClean="0">
                <a:latin typeface="Georgia" pitchFamily="18" charset="0"/>
              </a:rPr>
              <a:t>Подготовительная группа</a:t>
            </a:r>
          </a:p>
          <a:p>
            <a:pPr>
              <a:buFont typeface="Arial" charset="0"/>
              <a:buNone/>
            </a:pPr>
            <a:endParaRPr lang="ru-RU" sz="1800" b="1" smtClean="0">
              <a:latin typeface="Georgia" pitchFamily="18" charset="0"/>
            </a:endParaRPr>
          </a:p>
          <a:p>
            <a:pPr>
              <a:buFont typeface="Arial" charset="0"/>
              <a:buNone/>
            </a:pPr>
            <a:r>
              <a:rPr lang="ru-RU" sz="1800" b="1" smtClean="0">
                <a:latin typeface="Georgia" pitchFamily="18" charset="0"/>
              </a:rPr>
              <a:t>1. Иметь представления:</a:t>
            </a:r>
          </a:p>
          <a:p>
            <a:r>
              <a:rPr lang="ru-RU" sz="1800" b="1" smtClean="0">
                <a:latin typeface="Georgia" pitchFamily="18" charset="0"/>
              </a:rPr>
              <a:t>О русской печке, её назначении, приспособлениях: ухват, кочерга, деревянная лопата, помело;</a:t>
            </a:r>
          </a:p>
          <a:p>
            <a:r>
              <a:rPr lang="ru-RU" sz="1800" b="1" smtClean="0">
                <a:latin typeface="Georgia" pitchFamily="18" charset="0"/>
              </a:rPr>
              <a:t>Виды женского рукоделия, мужских ремесел, народных промыслов;</a:t>
            </a:r>
          </a:p>
          <a:p>
            <a:r>
              <a:rPr lang="ru-RU" sz="1800" b="1" smtClean="0">
                <a:latin typeface="Georgia" pitchFamily="18" charset="0"/>
              </a:rPr>
              <a:t>Народных праздниках: Масленица, Рождество, Пасха, и их традициях;</a:t>
            </a:r>
          </a:p>
          <a:p>
            <a:r>
              <a:rPr lang="ru-RU" sz="1800" b="1" smtClean="0">
                <a:latin typeface="Georgia" pitchFamily="18" charset="0"/>
              </a:rPr>
              <a:t>Истории возникновения денег,</a:t>
            </a:r>
            <a:r>
              <a:rPr lang="ru-RU" sz="1800" b="1" smtClean="0">
                <a:latin typeface="Arial" charset="0"/>
              </a:rPr>
              <a:t> половиков,посуды,</a:t>
            </a:r>
            <a:r>
              <a:rPr lang="ru-RU" sz="1800" b="1" smtClean="0">
                <a:latin typeface="Georgia" pitchFamily="18" charset="0"/>
              </a:rPr>
              <a:t> лампочки и их  предшественников.</a:t>
            </a:r>
          </a:p>
          <a:p>
            <a:r>
              <a:rPr lang="ru-RU" sz="1800" b="1" smtClean="0">
                <a:latin typeface="Georgia" pitchFamily="18" charset="0"/>
              </a:rPr>
              <a:t>Истории возникновения книги, азбуки и её предшественниках</a:t>
            </a:r>
          </a:p>
          <a:p>
            <a:endParaRPr lang="ru-RU" sz="1800" b="1" smtClean="0">
              <a:latin typeface="Georgia" pitchFamily="18" charset="0"/>
            </a:endParaRPr>
          </a:p>
          <a:p>
            <a:pPr>
              <a:buFont typeface="Arial" charset="0"/>
              <a:buNone/>
            </a:pPr>
            <a:r>
              <a:rPr lang="ru-RU" sz="1800" b="1" smtClean="0">
                <a:latin typeface="Georgia" pitchFamily="18" charset="0"/>
              </a:rPr>
              <a:t>2. Понимать и объяснять значение слов: музей, экспонаты, выставка, экскурсовод.</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4" descr="78682000_r15.jpg"/>
          <p:cNvPicPr>
            <a:picLocks noChangeAspect="1"/>
          </p:cNvPicPr>
          <p:nvPr/>
        </p:nvPicPr>
        <p:blipFill>
          <a:blip r:embed="rId2"/>
          <a:srcRect/>
          <a:stretch>
            <a:fillRect/>
          </a:stretch>
        </p:blipFill>
        <p:spPr bwMode="auto">
          <a:xfrm>
            <a:off x="0" y="142875"/>
            <a:ext cx="9144000" cy="1249363"/>
          </a:xfrm>
          <a:prstGeom prst="rect">
            <a:avLst/>
          </a:prstGeom>
          <a:noFill/>
          <a:ln w="9525">
            <a:noFill/>
            <a:miter lim="800000"/>
            <a:headEnd/>
            <a:tailEnd/>
          </a:ln>
        </p:spPr>
      </p:pic>
      <p:sp>
        <p:nvSpPr>
          <p:cNvPr id="27650" name="Заголовок 1"/>
          <p:cNvSpPr>
            <a:spLocks noGrp="1"/>
          </p:cNvSpPr>
          <p:nvPr>
            <p:ph type="title"/>
          </p:nvPr>
        </p:nvSpPr>
        <p:spPr/>
        <p:txBody>
          <a:bodyPr/>
          <a:lstStyle/>
          <a:p>
            <a:r>
              <a:rPr lang="ru-RU" b="1" smtClean="0">
                <a:latin typeface="Georgia" pitchFamily="18" charset="0"/>
              </a:rPr>
              <a:t>Фотогалерея</a:t>
            </a:r>
          </a:p>
        </p:txBody>
      </p:sp>
      <p:pic>
        <p:nvPicPr>
          <p:cNvPr id="27651" name="Объект 5"/>
          <p:cNvPicPr>
            <a:picLocks noGrp="1" noChangeAspect="1"/>
          </p:cNvPicPr>
          <p:nvPr>
            <p:ph idx="1"/>
          </p:nvPr>
        </p:nvPicPr>
        <p:blipFill>
          <a:blip r:embed="rId3"/>
          <a:srcRect/>
          <a:stretch>
            <a:fillRect/>
          </a:stretch>
        </p:blipFill>
        <p:spPr>
          <a:xfrm>
            <a:off x="15875" y="1196975"/>
            <a:ext cx="4105275" cy="2547938"/>
          </a:xfrm>
        </p:spPr>
      </p:pic>
      <p:pic>
        <p:nvPicPr>
          <p:cNvPr id="27652" name="Рисунок 6"/>
          <p:cNvPicPr>
            <a:picLocks noChangeAspect="1"/>
          </p:cNvPicPr>
          <p:nvPr/>
        </p:nvPicPr>
        <p:blipFill>
          <a:blip r:embed="rId4"/>
          <a:srcRect/>
          <a:stretch>
            <a:fillRect/>
          </a:stretch>
        </p:blipFill>
        <p:spPr bwMode="auto">
          <a:xfrm>
            <a:off x="4787900" y="1446213"/>
            <a:ext cx="3898900" cy="3933825"/>
          </a:xfrm>
          <a:prstGeom prst="rect">
            <a:avLst/>
          </a:prstGeom>
          <a:noFill/>
          <a:ln w="9525">
            <a:noFill/>
            <a:miter lim="800000"/>
            <a:headEnd/>
            <a:tailEnd/>
          </a:ln>
        </p:spPr>
      </p:pic>
      <p:pic>
        <p:nvPicPr>
          <p:cNvPr id="27653" name="Рисунок 8"/>
          <p:cNvPicPr>
            <a:picLocks noChangeAspect="1"/>
          </p:cNvPicPr>
          <p:nvPr/>
        </p:nvPicPr>
        <p:blipFill>
          <a:blip r:embed="rId5"/>
          <a:srcRect/>
          <a:stretch>
            <a:fillRect/>
          </a:stretch>
        </p:blipFill>
        <p:spPr bwMode="auto">
          <a:xfrm>
            <a:off x="107950" y="3860800"/>
            <a:ext cx="3743325"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8" descr="78682000_r15.jpg"/>
          <p:cNvPicPr>
            <a:picLocks noChangeAspect="1"/>
          </p:cNvPicPr>
          <p:nvPr/>
        </p:nvPicPr>
        <p:blipFill>
          <a:blip r:embed="rId2"/>
          <a:srcRect/>
          <a:stretch>
            <a:fillRect/>
          </a:stretch>
        </p:blipFill>
        <p:spPr bwMode="auto">
          <a:xfrm>
            <a:off x="0" y="142875"/>
            <a:ext cx="9144000" cy="1249363"/>
          </a:xfrm>
          <a:prstGeom prst="rect">
            <a:avLst/>
          </a:prstGeom>
          <a:noFill/>
          <a:ln w="9525">
            <a:noFill/>
            <a:miter lim="800000"/>
            <a:headEnd/>
            <a:tailEnd/>
          </a:ln>
        </p:spPr>
      </p:pic>
      <p:pic>
        <p:nvPicPr>
          <p:cNvPr id="28674" name="Рисунок 1"/>
          <p:cNvPicPr>
            <a:picLocks noChangeAspect="1"/>
          </p:cNvPicPr>
          <p:nvPr/>
        </p:nvPicPr>
        <p:blipFill>
          <a:blip r:embed="rId3"/>
          <a:srcRect/>
          <a:stretch>
            <a:fillRect/>
          </a:stretch>
        </p:blipFill>
        <p:spPr bwMode="auto">
          <a:xfrm>
            <a:off x="107950" y="1525588"/>
            <a:ext cx="5143500" cy="5300662"/>
          </a:xfrm>
          <a:prstGeom prst="rect">
            <a:avLst/>
          </a:prstGeom>
          <a:noFill/>
          <a:ln w="9525">
            <a:noFill/>
            <a:miter lim="800000"/>
            <a:headEnd/>
            <a:tailEnd/>
          </a:ln>
        </p:spPr>
      </p:pic>
      <p:pic>
        <p:nvPicPr>
          <p:cNvPr id="28675" name="Рисунок 2"/>
          <p:cNvPicPr>
            <a:picLocks noChangeAspect="1"/>
          </p:cNvPicPr>
          <p:nvPr/>
        </p:nvPicPr>
        <p:blipFill>
          <a:blip r:embed="rId4"/>
          <a:srcRect/>
          <a:stretch>
            <a:fillRect/>
          </a:stretch>
        </p:blipFill>
        <p:spPr bwMode="auto">
          <a:xfrm>
            <a:off x="5283200" y="1338263"/>
            <a:ext cx="3779838" cy="545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7" descr="78682000_r15.jpg"/>
          <p:cNvPicPr>
            <a:picLocks noChangeAspect="1"/>
          </p:cNvPicPr>
          <p:nvPr/>
        </p:nvPicPr>
        <p:blipFill>
          <a:blip r:embed="rId2"/>
          <a:srcRect/>
          <a:stretch>
            <a:fillRect/>
          </a:stretch>
        </p:blipFill>
        <p:spPr bwMode="auto">
          <a:xfrm>
            <a:off x="0" y="2803525"/>
            <a:ext cx="9144000" cy="1250950"/>
          </a:xfrm>
          <a:prstGeom prst="rect">
            <a:avLst/>
          </a:prstGeom>
          <a:noFill/>
          <a:ln w="9525">
            <a:noFill/>
            <a:miter lim="800000"/>
            <a:headEnd/>
            <a:tailEnd/>
          </a:ln>
        </p:spPr>
      </p:pic>
      <p:sp>
        <p:nvSpPr>
          <p:cNvPr id="29698" name="Заголовок 1"/>
          <p:cNvSpPr>
            <a:spLocks noGrp="1"/>
          </p:cNvSpPr>
          <p:nvPr>
            <p:ph type="title"/>
          </p:nvPr>
        </p:nvSpPr>
        <p:spPr>
          <a:xfrm>
            <a:off x="142875" y="142875"/>
            <a:ext cx="5724525" cy="1143000"/>
          </a:xfrm>
        </p:spPr>
        <p:txBody>
          <a:bodyPr/>
          <a:lstStyle/>
          <a:p>
            <a:r>
              <a:rPr lang="ru-RU" sz="3200" b="1" smtClean="0">
                <a:latin typeface="Georgia" pitchFamily="18" charset="0"/>
              </a:rPr>
              <a:t>Изготовление свистулек </a:t>
            </a:r>
          </a:p>
        </p:txBody>
      </p:sp>
      <p:pic>
        <p:nvPicPr>
          <p:cNvPr id="29699" name="Рисунок 3"/>
          <p:cNvPicPr>
            <a:picLocks noChangeAspect="1"/>
          </p:cNvPicPr>
          <p:nvPr/>
        </p:nvPicPr>
        <p:blipFill>
          <a:blip r:embed="rId3"/>
          <a:srcRect/>
          <a:stretch>
            <a:fillRect/>
          </a:stretch>
        </p:blipFill>
        <p:spPr bwMode="auto">
          <a:xfrm>
            <a:off x="171450" y="1285875"/>
            <a:ext cx="3563938" cy="4581525"/>
          </a:xfrm>
          <a:prstGeom prst="rect">
            <a:avLst/>
          </a:prstGeom>
          <a:noFill/>
          <a:ln w="9525">
            <a:noFill/>
            <a:miter lim="800000"/>
            <a:headEnd/>
            <a:tailEnd/>
          </a:ln>
        </p:spPr>
      </p:pic>
      <p:pic>
        <p:nvPicPr>
          <p:cNvPr id="29700" name="Рисунок 9"/>
          <p:cNvPicPr>
            <a:picLocks noChangeAspect="1"/>
          </p:cNvPicPr>
          <p:nvPr/>
        </p:nvPicPr>
        <p:blipFill>
          <a:blip r:embed="rId4"/>
          <a:srcRect/>
          <a:stretch>
            <a:fillRect/>
          </a:stretch>
        </p:blipFill>
        <p:spPr bwMode="auto">
          <a:xfrm>
            <a:off x="5867400" y="838200"/>
            <a:ext cx="3005138" cy="3932238"/>
          </a:xfrm>
          <a:prstGeom prst="rect">
            <a:avLst/>
          </a:prstGeom>
          <a:noFill/>
          <a:ln w="9525">
            <a:noFill/>
            <a:miter lim="800000"/>
            <a:headEnd/>
            <a:tailEnd/>
          </a:ln>
        </p:spPr>
      </p:pic>
      <p:pic>
        <p:nvPicPr>
          <p:cNvPr id="29701" name="Рисунок 10"/>
          <p:cNvPicPr>
            <a:picLocks noChangeAspect="1"/>
          </p:cNvPicPr>
          <p:nvPr/>
        </p:nvPicPr>
        <p:blipFill>
          <a:blip r:embed="rId5"/>
          <a:srcRect/>
          <a:stretch>
            <a:fillRect/>
          </a:stretch>
        </p:blipFill>
        <p:spPr bwMode="auto">
          <a:xfrm>
            <a:off x="3203575" y="4292600"/>
            <a:ext cx="3455988"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8" descr="78682000_r15.jpg"/>
          <p:cNvPicPr>
            <a:picLocks noChangeAspect="1"/>
          </p:cNvPicPr>
          <p:nvPr/>
        </p:nvPicPr>
        <p:blipFill>
          <a:blip r:embed="rId2"/>
          <a:srcRect/>
          <a:stretch>
            <a:fillRect/>
          </a:stretch>
        </p:blipFill>
        <p:spPr bwMode="auto">
          <a:xfrm>
            <a:off x="0" y="2803525"/>
            <a:ext cx="9144000" cy="1250950"/>
          </a:xfrm>
          <a:prstGeom prst="rect">
            <a:avLst/>
          </a:prstGeom>
          <a:noFill/>
          <a:ln w="9525">
            <a:noFill/>
            <a:miter lim="800000"/>
            <a:headEnd/>
            <a:tailEnd/>
          </a:ln>
        </p:spPr>
      </p:pic>
      <p:sp>
        <p:nvSpPr>
          <p:cNvPr id="30722" name="Заголовок 1"/>
          <p:cNvSpPr>
            <a:spLocks noGrp="1"/>
          </p:cNvSpPr>
          <p:nvPr>
            <p:ph type="title"/>
          </p:nvPr>
        </p:nvSpPr>
        <p:spPr>
          <a:xfrm>
            <a:off x="395288" y="250825"/>
            <a:ext cx="8229600" cy="1143000"/>
          </a:xfrm>
        </p:spPr>
        <p:txBody>
          <a:bodyPr/>
          <a:lstStyle/>
          <a:p>
            <a:r>
              <a:rPr lang="ru-RU" smtClean="0"/>
              <a:t>Подвижные игры</a:t>
            </a:r>
          </a:p>
        </p:txBody>
      </p:sp>
      <p:pic>
        <p:nvPicPr>
          <p:cNvPr id="30723" name="Рисунок 7"/>
          <p:cNvPicPr>
            <a:picLocks noChangeAspect="1"/>
          </p:cNvPicPr>
          <p:nvPr/>
        </p:nvPicPr>
        <p:blipFill>
          <a:blip r:embed="rId3"/>
          <a:srcRect/>
          <a:stretch>
            <a:fillRect/>
          </a:stretch>
        </p:blipFill>
        <p:spPr bwMode="auto">
          <a:xfrm>
            <a:off x="179388" y="1916113"/>
            <a:ext cx="3671887" cy="4797425"/>
          </a:xfrm>
          <a:prstGeom prst="rect">
            <a:avLst/>
          </a:prstGeom>
          <a:noFill/>
          <a:ln w="9525">
            <a:noFill/>
            <a:miter lim="800000"/>
            <a:headEnd/>
            <a:tailEnd/>
          </a:ln>
        </p:spPr>
      </p:pic>
      <p:pic>
        <p:nvPicPr>
          <p:cNvPr id="30724" name="Рисунок 9"/>
          <p:cNvPicPr>
            <a:picLocks noChangeAspect="1"/>
          </p:cNvPicPr>
          <p:nvPr/>
        </p:nvPicPr>
        <p:blipFill>
          <a:blip r:embed="rId4"/>
          <a:srcRect/>
          <a:stretch>
            <a:fillRect/>
          </a:stretch>
        </p:blipFill>
        <p:spPr bwMode="auto">
          <a:xfrm>
            <a:off x="4356100" y="1196975"/>
            <a:ext cx="4464050" cy="508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4" descr="78682000_r15.jpg"/>
          <p:cNvPicPr>
            <a:picLocks noChangeAspect="1"/>
          </p:cNvPicPr>
          <p:nvPr/>
        </p:nvPicPr>
        <p:blipFill>
          <a:blip r:embed="rId2"/>
          <a:srcRect/>
          <a:stretch>
            <a:fillRect/>
          </a:stretch>
        </p:blipFill>
        <p:spPr bwMode="auto">
          <a:xfrm>
            <a:off x="0" y="285750"/>
            <a:ext cx="9144000" cy="1249363"/>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latin typeface="Georgia" pitchFamily="18" charset="0"/>
              </a:rPr>
              <a:t>Знакомство с народными промыслами России</a:t>
            </a:r>
            <a:endParaRPr lang="ru-RU" dirty="0">
              <a:latin typeface="Georgia" pitchFamily="18" charset="0"/>
            </a:endParaRPr>
          </a:p>
        </p:txBody>
      </p:sp>
      <p:pic>
        <p:nvPicPr>
          <p:cNvPr id="31747" name="Объект 5"/>
          <p:cNvPicPr>
            <a:picLocks noGrp="1" noChangeAspect="1"/>
          </p:cNvPicPr>
          <p:nvPr>
            <p:ph idx="1"/>
          </p:nvPr>
        </p:nvPicPr>
        <p:blipFill>
          <a:blip r:embed="rId3"/>
          <a:srcRect/>
          <a:stretch>
            <a:fillRect/>
          </a:stretch>
        </p:blipFill>
        <p:spPr>
          <a:xfrm>
            <a:off x="28575" y="1428750"/>
            <a:ext cx="3394075" cy="4525963"/>
          </a:xfrm>
        </p:spPr>
      </p:pic>
      <p:pic>
        <p:nvPicPr>
          <p:cNvPr id="31748" name="Рисунок 6"/>
          <p:cNvPicPr>
            <a:picLocks noChangeAspect="1"/>
          </p:cNvPicPr>
          <p:nvPr/>
        </p:nvPicPr>
        <p:blipFill>
          <a:blip r:embed="rId4"/>
          <a:srcRect/>
          <a:stretch>
            <a:fillRect/>
          </a:stretch>
        </p:blipFill>
        <p:spPr bwMode="auto">
          <a:xfrm>
            <a:off x="5219700" y="1433513"/>
            <a:ext cx="3829050" cy="3138487"/>
          </a:xfrm>
          <a:prstGeom prst="rect">
            <a:avLst/>
          </a:prstGeom>
          <a:noFill/>
          <a:ln w="9525">
            <a:noFill/>
            <a:miter lim="800000"/>
            <a:headEnd/>
            <a:tailEnd/>
          </a:ln>
        </p:spPr>
      </p:pic>
      <p:pic>
        <p:nvPicPr>
          <p:cNvPr id="31749" name="Рисунок 7"/>
          <p:cNvPicPr>
            <a:picLocks noChangeAspect="1"/>
          </p:cNvPicPr>
          <p:nvPr/>
        </p:nvPicPr>
        <p:blipFill>
          <a:blip r:embed="rId5"/>
          <a:srcRect/>
          <a:stretch>
            <a:fillRect/>
          </a:stretch>
        </p:blipFill>
        <p:spPr bwMode="auto">
          <a:xfrm>
            <a:off x="2992438" y="3644900"/>
            <a:ext cx="3290887"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6" descr="1148267.jpg"/>
          <p:cNvPicPr>
            <a:picLocks noChangeAspect="1"/>
          </p:cNvPicPr>
          <p:nvPr/>
        </p:nvPicPr>
        <p:blipFill>
          <a:blip r:embed="rId2"/>
          <a:srcRect/>
          <a:stretch>
            <a:fillRect/>
          </a:stretch>
        </p:blipFill>
        <p:spPr bwMode="auto">
          <a:xfrm>
            <a:off x="3571875" y="4000500"/>
            <a:ext cx="1887538" cy="2643188"/>
          </a:xfrm>
          <a:prstGeom prst="rect">
            <a:avLst/>
          </a:prstGeom>
          <a:noFill/>
          <a:ln w="9525">
            <a:noFill/>
            <a:miter lim="800000"/>
            <a:headEnd/>
            <a:tailEnd/>
          </a:ln>
        </p:spPr>
      </p:pic>
      <p:pic>
        <p:nvPicPr>
          <p:cNvPr id="32770" name="Рисунок 3" descr="78682000_r15.jpg"/>
          <p:cNvPicPr>
            <a:picLocks noChangeAspect="1"/>
          </p:cNvPicPr>
          <p:nvPr/>
        </p:nvPicPr>
        <p:blipFill>
          <a:blip r:embed="rId3"/>
          <a:srcRect/>
          <a:stretch>
            <a:fillRect/>
          </a:stretch>
        </p:blipFill>
        <p:spPr bwMode="auto">
          <a:xfrm>
            <a:off x="0" y="0"/>
            <a:ext cx="9144000" cy="1249363"/>
          </a:xfrm>
          <a:prstGeom prst="rect">
            <a:avLst/>
          </a:prstGeom>
          <a:noFill/>
          <a:ln w="9525">
            <a:noFill/>
            <a:miter lim="800000"/>
            <a:headEnd/>
            <a:tailEnd/>
          </a:ln>
        </p:spPr>
      </p:pic>
      <p:sp>
        <p:nvSpPr>
          <p:cNvPr id="2" name="Заголовок 1"/>
          <p:cNvSpPr>
            <a:spLocks noGrp="1"/>
          </p:cNvSpPr>
          <p:nvPr>
            <p:ph type="title"/>
          </p:nvPr>
        </p:nvSpPr>
        <p:spPr>
          <a:xfrm>
            <a:off x="457200" y="142875"/>
            <a:ext cx="8229600" cy="1000125"/>
          </a:xfrm>
        </p:spPr>
        <p:txBody>
          <a:bodyPr rtlCol="0">
            <a:normAutofit fontScale="90000"/>
          </a:bodyPr>
          <a:lstStyle/>
          <a:p>
            <a:pPr fontAlgn="auto">
              <a:spcAft>
                <a:spcPts val="0"/>
              </a:spcAft>
              <a:defRPr/>
            </a:pPr>
            <a:r>
              <a:rPr lang="ru-RU" b="1" dirty="0" smtClean="0">
                <a:latin typeface="Georgia" pitchFamily="18" charset="0"/>
              </a:rPr>
              <a:t>Информационное обеспечение</a:t>
            </a:r>
            <a:endParaRPr lang="ru-RU" b="1" dirty="0">
              <a:latin typeface="Georgia" pitchFamily="18" charset="0"/>
            </a:endParaRPr>
          </a:p>
        </p:txBody>
      </p:sp>
      <p:pic>
        <p:nvPicPr>
          <p:cNvPr id="32772" name="Содержимое 4" descr="8b1f1aa3-91f5-5d03-8186-1209094acc8c.jpg"/>
          <p:cNvPicPr>
            <a:picLocks noGrp="1" noChangeAspect="1"/>
          </p:cNvPicPr>
          <p:nvPr>
            <p:ph idx="1"/>
          </p:nvPr>
        </p:nvPicPr>
        <p:blipFill>
          <a:blip r:embed="rId4"/>
          <a:srcRect/>
          <a:stretch>
            <a:fillRect/>
          </a:stretch>
        </p:blipFill>
        <p:spPr>
          <a:xfrm>
            <a:off x="285750" y="1428750"/>
            <a:ext cx="1857375" cy="2705100"/>
          </a:xfrm>
        </p:spPr>
      </p:pic>
      <p:pic>
        <p:nvPicPr>
          <p:cNvPr id="32773" name="Рисунок 5" descr="466251.jpg"/>
          <p:cNvPicPr>
            <a:picLocks noChangeAspect="1"/>
          </p:cNvPicPr>
          <p:nvPr/>
        </p:nvPicPr>
        <p:blipFill>
          <a:blip r:embed="rId5"/>
          <a:srcRect/>
          <a:stretch>
            <a:fillRect/>
          </a:stretch>
        </p:blipFill>
        <p:spPr bwMode="auto">
          <a:xfrm>
            <a:off x="2286000" y="1643063"/>
            <a:ext cx="1905000" cy="2714625"/>
          </a:xfrm>
          <a:prstGeom prst="rect">
            <a:avLst/>
          </a:prstGeom>
          <a:noFill/>
          <a:ln w="9525">
            <a:noFill/>
            <a:miter lim="800000"/>
            <a:headEnd/>
            <a:tailEnd/>
          </a:ln>
        </p:spPr>
      </p:pic>
      <p:pic>
        <p:nvPicPr>
          <p:cNvPr id="32774" name="Рисунок 7" descr="1455094.jpg"/>
          <p:cNvPicPr>
            <a:picLocks noChangeAspect="1"/>
          </p:cNvPicPr>
          <p:nvPr/>
        </p:nvPicPr>
        <p:blipFill>
          <a:blip r:embed="rId6"/>
          <a:srcRect/>
          <a:stretch>
            <a:fillRect/>
          </a:stretch>
        </p:blipFill>
        <p:spPr bwMode="auto">
          <a:xfrm>
            <a:off x="928688" y="4286250"/>
            <a:ext cx="1670050" cy="2338388"/>
          </a:xfrm>
          <a:prstGeom prst="rect">
            <a:avLst/>
          </a:prstGeom>
          <a:noFill/>
          <a:ln w="9525">
            <a:noFill/>
            <a:miter lim="800000"/>
            <a:headEnd/>
            <a:tailEnd/>
          </a:ln>
        </p:spPr>
      </p:pic>
      <p:pic>
        <p:nvPicPr>
          <p:cNvPr id="32775" name="Рисунок 8" descr="1455117.jpg"/>
          <p:cNvPicPr>
            <a:picLocks noChangeAspect="1"/>
          </p:cNvPicPr>
          <p:nvPr/>
        </p:nvPicPr>
        <p:blipFill>
          <a:blip r:embed="rId7"/>
          <a:srcRect/>
          <a:stretch>
            <a:fillRect/>
          </a:stretch>
        </p:blipFill>
        <p:spPr bwMode="auto">
          <a:xfrm>
            <a:off x="4286250" y="1428750"/>
            <a:ext cx="1431925" cy="2000250"/>
          </a:xfrm>
          <a:prstGeom prst="rect">
            <a:avLst/>
          </a:prstGeom>
          <a:noFill/>
          <a:ln w="9525">
            <a:noFill/>
            <a:miter lim="800000"/>
            <a:headEnd/>
            <a:tailEnd/>
          </a:ln>
        </p:spPr>
      </p:pic>
      <p:pic>
        <p:nvPicPr>
          <p:cNvPr id="32776" name="Рисунок 9" descr="1455126.jpg"/>
          <p:cNvPicPr>
            <a:picLocks noChangeAspect="1"/>
          </p:cNvPicPr>
          <p:nvPr/>
        </p:nvPicPr>
        <p:blipFill>
          <a:blip r:embed="rId8"/>
          <a:srcRect/>
          <a:stretch>
            <a:fillRect/>
          </a:stretch>
        </p:blipFill>
        <p:spPr bwMode="auto">
          <a:xfrm>
            <a:off x="5857875" y="1571625"/>
            <a:ext cx="1500188" cy="2125663"/>
          </a:xfrm>
          <a:prstGeom prst="rect">
            <a:avLst/>
          </a:prstGeom>
          <a:noFill/>
          <a:ln w="9525">
            <a:noFill/>
            <a:miter lim="800000"/>
            <a:headEnd/>
            <a:tailEnd/>
          </a:ln>
        </p:spPr>
      </p:pic>
      <p:pic>
        <p:nvPicPr>
          <p:cNvPr id="32777" name="Рисунок 10" descr="1455121.jpg"/>
          <p:cNvPicPr>
            <a:picLocks noChangeAspect="1"/>
          </p:cNvPicPr>
          <p:nvPr/>
        </p:nvPicPr>
        <p:blipFill>
          <a:blip r:embed="rId9"/>
          <a:srcRect/>
          <a:stretch>
            <a:fillRect/>
          </a:stretch>
        </p:blipFill>
        <p:spPr bwMode="auto">
          <a:xfrm>
            <a:off x="7500938" y="1785938"/>
            <a:ext cx="1471612" cy="2074862"/>
          </a:xfrm>
          <a:prstGeom prst="rect">
            <a:avLst/>
          </a:prstGeom>
          <a:noFill/>
          <a:ln w="9525">
            <a:noFill/>
            <a:miter lim="800000"/>
            <a:headEnd/>
            <a:tailEnd/>
          </a:ln>
        </p:spPr>
      </p:pic>
      <p:pic>
        <p:nvPicPr>
          <p:cNvPr id="32778" name="Рисунок 11" descr="1915915.jpg"/>
          <p:cNvPicPr>
            <a:picLocks noChangeAspect="1"/>
          </p:cNvPicPr>
          <p:nvPr/>
        </p:nvPicPr>
        <p:blipFill>
          <a:blip r:embed="rId10"/>
          <a:srcRect/>
          <a:stretch>
            <a:fillRect/>
          </a:stretch>
        </p:blipFill>
        <p:spPr bwMode="auto">
          <a:xfrm>
            <a:off x="6215063" y="3929063"/>
            <a:ext cx="1816100"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285875"/>
            <a:ext cx="8229600" cy="2928938"/>
          </a:xfrm>
        </p:spPr>
        <p:txBody>
          <a:bodyPr rtlCol="0">
            <a:normAutofit fontScale="90000"/>
          </a:bodyPr>
          <a:lstStyle/>
          <a:p>
            <a:pPr fontAlgn="auto">
              <a:spcAft>
                <a:spcPts val="0"/>
              </a:spcAft>
              <a:defRPr/>
            </a:pPr>
            <a:r>
              <a:rPr lang="ru-RU" sz="5400" dirty="0" smtClean="0">
                <a:latin typeface="Georgia" pitchFamily="18" charset="0"/>
              </a:rPr>
              <a:t/>
            </a:r>
            <a:br>
              <a:rPr lang="ru-RU" sz="5400" dirty="0" smtClean="0">
                <a:latin typeface="Georgia" pitchFamily="18" charset="0"/>
              </a:rPr>
            </a:br>
            <a:r>
              <a:rPr lang="ru-RU" sz="5400" dirty="0" smtClean="0">
                <a:latin typeface="Georgia" pitchFamily="18" charset="0"/>
              </a:rPr>
              <a:t>Работа продолжается!</a:t>
            </a:r>
            <a:br>
              <a:rPr lang="ru-RU" sz="5400" dirty="0" smtClean="0">
                <a:latin typeface="Georgia" pitchFamily="18" charset="0"/>
              </a:rPr>
            </a:br>
            <a:r>
              <a:rPr lang="ru-RU" sz="5400" dirty="0" smtClean="0">
                <a:latin typeface="Georgia" pitchFamily="18" charset="0"/>
              </a:rPr>
              <a:t/>
            </a:r>
            <a:br>
              <a:rPr lang="ru-RU" sz="5400" dirty="0" smtClean="0">
                <a:latin typeface="Georgia" pitchFamily="18" charset="0"/>
              </a:rPr>
            </a:br>
            <a:r>
              <a:rPr lang="ru-RU" sz="5400" dirty="0" smtClean="0">
                <a:latin typeface="Georgia" pitchFamily="18" charset="0"/>
              </a:rPr>
              <a:t>Спасибо за внимание!</a:t>
            </a:r>
            <a:br>
              <a:rPr lang="ru-RU" sz="5400" dirty="0" smtClean="0">
                <a:latin typeface="Georgia" pitchFamily="18" charset="0"/>
              </a:rPr>
            </a:br>
            <a:endParaRPr lang="ru-RU" sz="5400" dirty="0">
              <a:latin typeface="Georgia" pitchFamily="18" charset="0"/>
            </a:endParaRPr>
          </a:p>
        </p:txBody>
      </p:sp>
      <p:pic>
        <p:nvPicPr>
          <p:cNvPr id="33794" name="Рисунок 2" descr="78682000_r15.jpg"/>
          <p:cNvPicPr>
            <a:picLocks noChangeAspect="1"/>
          </p:cNvPicPr>
          <p:nvPr/>
        </p:nvPicPr>
        <p:blipFill>
          <a:blip r:embed="rId2"/>
          <a:srcRect/>
          <a:stretch>
            <a:fillRect/>
          </a:stretch>
        </p:blipFill>
        <p:spPr bwMode="auto">
          <a:xfrm>
            <a:off x="0" y="4857750"/>
            <a:ext cx="9144000"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descr="78682000_r15.jpg"/>
          <p:cNvPicPr>
            <a:picLocks noChangeAspect="1"/>
          </p:cNvPicPr>
          <p:nvPr/>
        </p:nvPicPr>
        <p:blipFill>
          <a:blip r:embed="rId2"/>
          <a:srcRect/>
          <a:stretch>
            <a:fillRect/>
          </a:stretch>
        </p:blipFill>
        <p:spPr bwMode="auto">
          <a:xfrm>
            <a:off x="0" y="142875"/>
            <a:ext cx="9144000" cy="1249363"/>
          </a:xfrm>
          <a:prstGeom prst="rect">
            <a:avLst/>
          </a:prstGeom>
          <a:noFill/>
          <a:ln w="9525">
            <a:noFill/>
            <a:miter lim="800000"/>
            <a:headEnd/>
            <a:tailEnd/>
          </a:ln>
        </p:spPr>
      </p:pic>
      <p:sp>
        <p:nvSpPr>
          <p:cNvPr id="15362" name="Содержимое 2"/>
          <p:cNvSpPr>
            <a:spLocks noGrp="1"/>
          </p:cNvSpPr>
          <p:nvPr>
            <p:ph idx="4294967295"/>
          </p:nvPr>
        </p:nvSpPr>
        <p:spPr>
          <a:xfrm>
            <a:off x="500063" y="1357313"/>
            <a:ext cx="8143875" cy="5286375"/>
          </a:xfrm>
        </p:spPr>
        <p:txBody>
          <a:bodyPr/>
          <a:lstStyle/>
          <a:p>
            <a:pPr algn="r">
              <a:buFont typeface="Arial" charset="0"/>
              <a:buNone/>
            </a:pPr>
            <a:r>
              <a:rPr lang="ru-RU" smtClean="0"/>
              <a:t>      </a:t>
            </a:r>
            <a:r>
              <a:rPr lang="ru-RU" sz="3600" smtClean="0">
                <a:latin typeface="Georgia" pitchFamily="18" charset="0"/>
              </a:rPr>
              <a:t>Никто не может стать сыном своего народа , если он не проникнется теми основными чувствами, какими живет народная душа.</a:t>
            </a:r>
          </a:p>
          <a:p>
            <a:pPr algn="r">
              <a:buFont typeface="Arial" charset="0"/>
              <a:buNone/>
            </a:pPr>
            <a:r>
              <a:rPr lang="ru-RU" sz="2800" i="1" smtClean="0">
                <a:latin typeface="Georgia" pitchFamily="18" charset="0"/>
              </a:rPr>
              <a:t>В.В. Зеньковский</a:t>
            </a:r>
          </a:p>
        </p:txBody>
      </p:sp>
      <p:pic>
        <p:nvPicPr>
          <p:cNvPr id="15363" name="Рисунок 4" descr="9435.jpg"/>
          <p:cNvPicPr>
            <a:picLocks noChangeAspect="1"/>
          </p:cNvPicPr>
          <p:nvPr/>
        </p:nvPicPr>
        <p:blipFill>
          <a:blip r:embed="rId3"/>
          <a:srcRect t="5186"/>
          <a:stretch>
            <a:fillRect/>
          </a:stretch>
        </p:blipFill>
        <p:spPr bwMode="auto">
          <a:xfrm>
            <a:off x="142875" y="4143375"/>
            <a:ext cx="3670300" cy="261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457200" y="274638"/>
            <a:ext cx="5186363" cy="1143000"/>
          </a:xfrm>
        </p:spPr>
        <p:txBody>
          <a:bodyPr/>
          <a:lstStyle/>
          <a:p>
            <a:r>
              <a:rPr lang="ru-RU" b="1" smtClean="0">
                <a:latin typeface="Georgia" pitchFamily="18" charset="0"/>
              </a:rPr>
              <a:t>Цель:</a:t>
            </a:r>
          </a:p>
        </p:txBody>
      </p:sp>
      <p:sp>
        <p:nvSpPr>
          <p:cNvPr id="16386" name="Содержимое 2"/>
          <p:cNvSpPr>
            <a:spLocks noGrp="1"/>
          </p:cNvSpPr>
          <p:nvPr>
            <p:ph idx="1"/>
          </p:nvPr>
        </p:nvSpPr>
        <p:spPr>
          <a:xfrm>
            <a:off x="428625" y="1571625"/>
            <a:ext cx="5214938" cy="4554538"/>
          </a:xfrm>
        </p:spPr>
        <p:txBody>
          <a:bodyPr/>
          <a:lstStyle/>
          <a:p>
            <a:pPr>
              <a:buFont typeface="Arial" charset="0"/>
              <a:buNone/>
            </a:pPr>
            <a:r>
              <a:rPr lang="ru-RU" smtClean="0">
                <a:latin typeface="Georgia" pitchFamily="18" charset="0"/>
              </a:rPr>
              <a:t>    </a:t>
            </a:r>
            <a:r>
              <a:rPr lang="ru-RU" b="1" smtClean="0">
                <a:latin typeface="Georgia" pitchFamily="18" charset="0"/>
              </a:rPr>
              <a:t>Сформировать интерес к познанию истории и культуры наших предков у детей дошкольного возраста.</a:t>
            </a:r>
          </a:p>
        </p:txBody>
      </p:sp>
      <p:pic>
        <p:nvPicPr>
          <p:cNvPr id="16387" name="Рисунок 3" descr="78682000_r15.jpg"/>
          <p:cNvPicPr>
            <a:picLocks noChangeAspect="1"/>
          </p:cNvPicPr>
          <p:nvPr/>
        </p:nvPicPr>
        <p:blipFill>
          <a:blip r:embed="rId2"/>
          <a:srcRect/>
          <a:stretch>
            <a:fillRect/>
          </a:stretch>
        </p:blipFill>
        <p:spPr bwMode="auto">
          <a:xfrm>
            <a:off x="0" y="5357813"/>
            <a:ext cx="9144000" cy="1249362"/>
          </a:xfrm>
          <a:prstGeom prst="rect">
            <a:avLst/>
          </a:prstGeom>
          <a:noFill/>
          <a:ln w="9525">
            <a:noFill/>
            <a:miter lim="800000"/>
            <a:headEnd/>
            <a:tailEnd/>
          </a:ln>
        </p:spPr>
      </p:pic>
      <p:pic>
        <p:nvPicPr>
          <p:cNvPr id="16388" name="Рисунок 4" descr="2049536.jpg.338x400_q85.jpg"/>
          <p:cNvPicPr>
            <a:picLocks noChangeAspect="1"/>
          </p:cNvPicPr>
          <p:nvPr/>
        </p:nvPicPr>
        <p:blipFill>
          <a:blip r:embed="rId3"/>
          <a:srcRect/>
          <a:stretch>
            <a:fillRect/>
          </a:stretch>
        </p:blipFill>
        <p:spPr bwMode="auto">
          <a:xfrm>
            <a:off x="5715000" y="214313"/>
            <a:ext cx="32194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descr="78682000_r15.jpg"/>
          <p:cNvPicPr>
            <a:picLocks noChangeAspect="1"/>
          </p:cNvPicPr>
          <p:nvPr/>
        </p:nvPicPr>
        <p:blipFill>
          <a:blip r:embed="rId3"/>
          <a:srcRect/>
          <a:stretch>
            <a:fillRect/>
          </a:stretch>
        </p:blipFill>
        <p:spPr bwMode="auto">
          <a:xfrm>
            <a:off x="0" y="214313"/>
            <a:ext cx="9144000" cy="1249362"/>
          </a:xfrm>
          <a:prstGeom prst="rect">
            <a:avLst/>
          </a:prstGeom>
          <a:noFill/>
          <a:ln w="9525">
            <a:noFill/>
            <a:miter lim="800000"/>
            <a:headEnd/>
            <a:tailEnd/>
          </a:ln>
        </p:spPr>
      </p:pic>
      <p:sp>
        <p:nvSpPr>
          <p:cNvPr id="17410" name="Заголовок 1"/>
          <p:cNvSpPr>
            <a:spLocks noGrp="1"/>
          </p:cNvSpPr>
          <p:nvPr>
            <p:ph type="title"/>
          </p:nvPr>
        </p:nvSpPr>
        <p:spPr/>
        <p:txBody>
          <a:bodyPr/>
          <a:lstStyle/>
          <a:p>
            <a:r>
              <a:rPr lang="ru-RU" b="1" smtClean="0">
                <a:latin typeface="Georgia" pitchFamily="18" charset="0"/>
              </a:rPr>
              <a:t>Задачи:</a:t>
            </a:r>
          </a:p>
        </p:txBody>
      </p:sp>
      <p:sp>
        <p:nvSpPr>
          <p:cNvPr id="17411" name="Содержимое 2"/>
          <p:cNvSpPr>
            <a:spLocks noGrp="1"/>
          </p:cNvSpPr>
          <p:nvPr>
            <p:ph idx="1"/>
          </p:nvPr>
        </p:nvSpPr>
        <p:spPr>
          <a:xfrm>
            <a:off x="457200" y="1571625"/>
            <a:ext cx="8229600" cy="5143500"/>
          </a:xfrm>
        </p:spPr>
        <p:txBody>
          <a:bodyPr/>
          <a:lstStyle/>
          <a:p>
            <a:r>
              <a:rPr lang="ru-RU" sz="2000" b="1" smtClean="0">
                <a:latin typeface="Georgia" pitchFamily="18" charset="0"/>
              </a:rPr>
              <a:t>Познакомить с элементами материальной культуры, включая в себя знакомство с жилищем, предметами быта, орудиями труда, одеждой, национальными блюдами.</a:t>
            </a:r>
            <a:endParaRPr lang="ru-RU" sz="2000" b="1" smtClean="0">
              <a:latin typeface="Arial" charset="0"/>
            </a:endParaRPr>
          </a:p>
          <a:p>
            <a:endParaRPr lang="ru-RU" sz="2000" b="1" smtClean="0">
              <a:latin typeface="Arial" charset="0"/>
            </a:endParaRPr>
          </a:p>
          <a:p>
            <a:r>
              <a:rPr lang="ru-RU" sz="2000" b="1" smtClean="0">
                <a:latin typeface="Georgia" pitchFamily="18" charset="0"/>
              </a:rPr>
              <a:t>Прививать интерес к культуре русского народа через знакомство с обычаями, обрядами, праздниками, традициями, народным творчеством, искусством.</a:t>
            </a:r>
            <a:endParaRPr lang="ru-RU" sz="2000" b="1" smtClean="0">
              <a:latin typeface="Arial" charset="0"/>
            </a:endParaRPr>
          </a:p>
          <a:p>
            <a:endParaRPr lang="ru-RU" sz="2000" b="1" smtClean="0">
              <a:latin typeface="Arial" charset="0"/>
            </a:endParaRPr>
          </a:p>
          <a:p>
            <a:r>
              <a:rPr lang="ru-RU" sz="2000" b="1" smtClean="0">
                <a:latin typeface="Georgia" pitchFamily="18" charset="0"/>
              </a:rPr>
              <a:t>Способствовать общему развитию ребенка, прививая ему любовь к Родине.</a:t>
            </a:r>
            <a:endParaRPr lang="ru-RU" sz="2000" b="1" smtClean="0">
              <a:latin typeface="Arial" charset="0"/>
            </a:endParaRPr>
          </a:p>
          <a:p>
            <a:endParaRPr lang="ru-RU" sz="2000" b="1" smtClean="0">
              <a:latin typeface="Arial" charset="0"/>
            </a:endParaRPr>
          </a:p>
          <a:p>
            <a:r>
              <a:rPr lang="ru-RU" sz="2000" b="1" smtClean="0">
                <a:latin typeface="Georgia" pitchFamily="18" charset="0"/>
              </a:rPr>
              <a:t>Развивать творческие и познавательные способности детей с учетом их возрастных и психологических особенностей</a:t>
            </a:r>
            <a:endParaRPr lang="ru-RU" sz="2000" b="1"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5" descr="78682000_r15.jpg"/>
          <p:cNvPicPr>
            <a:picLocks noChangeAspect="1"/>
          </p:cNvPicPr>
          <p:nvPr/>
        </p:nvPicPr>
        <p:blipFill>
          <a:blip r:embed="rId2"/>
          <a:srcRect/>
          <a:stretch>
            <a:fillRect/>
          </a:stretch>
        </p:blipFill>
        <p:spPr bwMode="auto">
          <a:xfrm>
            <a:off x="0" y="0"/>
            <a:ext cx="9144000" cy="1249363"/>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latin typeface="Georgia" pitchFamily="18" charset="0"/>
              </a:rPr>
              <a:t>Актуальность </a:t>
            </a:r>
            <a:r>
              <a:rPr lang="ru-RU" dirty="0" smtClean="0">
                <a:latin typeface="Georgia" pitchFamily="18" charset="0"/>
              </a:rPr>
              <a:t/>
            </a:r>
            <a:br>
              <a:rPr lang="ru-RU" dirty="0" smtClean="0">
                <a:latin typeface="Georgia" pitchFamily="18" charset="0"/>
              </a:rPr>
            </a:br>
            <a:endParaRPr lang="ru-RU" dirty="0">
              <a:latin typeface="Georgia" pitchFamily="18" charset="0"/>
            </a:endParaRPr>
          </a:p>
        </p:txBody>
      </p:sp>
      <p:sp>
        <p:nvSpPr>
          <p:cNvPr id="3" name="Содержимое 2"/>
          <p:cNvSpPr>
            <a:spLocks noGrp="1"/>
          </p:cNvSpPr>
          <p:nvPr>
            <p:ph idx="1"/>
          </p:nvPr>
        </p:nvSpPr>
        <p:spPr>
          <a:xfrm>
            <a:off x="142875" y="1143000"/>
            <a:ext cx="8858250" cy="2928938"/>
          </a:xfrm>
        </p:spPr>
        <p:txBody>
          <a:bodyPr rtlCol="0">
            <a:normAutofit lnSpcReduction="10000"/>
          </a:bodyPr>
          <a:lstStyle/>
          <a:p>
            <a:pPr algn="ctr">
              <a:spcAft>
                <a:spcPts val="0"/>
              </a:spcAft>
              <a:buFont typeface="Arial" pitchFamily="34" charset="0"/>
              <a:buNone/>
              <a:defRPr/>
            </a:pPr>
            <a:r>
              <a:rPr lang="ru-RU" dirty="0" smtClean="0"/>
              <a:t>    </a:t>
            </a:r>
            <a:r>
              <a:rPr lang="ru-RU" sz="2400" b="1" dirty="0" smtClean="0">
                <a:latin typeface="Georgia" pitchFamily="18" charset="0"/>
              </a:rPr>
              <a:t>Современное российское общество остро переживает кризис духовно – нравственных идеалов. </a:t>
            </a:r>
          </a:p>
          <a:p>
            <a:pPr algn="ctr" fontAlgn="auto">
              <a:spcAft>
                <a:spcPts val="0"/>
              </a:spcAft>
              <a:buFont typeface="Arial" pitchFamily="34" charset="0"/>
              <a:buNone/>
              <a:defRPr/>
            </a:pPr>
            <a:r>
              <a:rPr lang="ru-RU" sz="2400" b="1" dirty="0" smtClean="0">
                <a:latin typeface="Georgia" pitchFamily="18" charset="0"/>
              </a:rPr>
              <a:t>      Сейчас материальные ценности доминируют над духовными, поэтому у детей искажены представления о доброте, милосердии, великодушии, справедливости, гражданственности и патриотизме.</a:t>
            </a:r>
            <a:endParaRPr lang="ru-RU" sz="2400" b="1" dirty="0">
              <a:latin typeface="Georgia" pitchFamily="18" charset="0"/>
            </a:endParaRPr>
          </a:p>
        </p:txBody>
      </p:sp>
      <p:pic>
        <p:nvPicPr>
          <p:cNvPr id="19460" name="Picture 2" descr="http://ppcorn.com/ru/wp-content/uploads/sites/15/2015/11/gadgets-children-ppcorn.jpg"/>
          <p:cNvPicPr>
            <a:picLocks noChangeAspect="1" noChangeArrowheads="1"/>
          </p:cNvPicPr>
          <p:nvPr/>
        </p:nvPicPr>
        <p:blipFill>
          <a:blip r:embed="rId3"/>
          <a:srcRect/>
          <a:stretch>
            <a:fillRect/>
          </a:stretch>
        </p:blipFill>
        <p:spPr bwMode="auto">
          <a:xfrm>
            <a:off x="142875" y="4000500"/>
            <a:ext cx="4464050" cy="2608263"/>
          </a:xfrm>
          <a:prstGeom prst="rect">
            <a:avLst/>
          </a:prstGeom>
          <a:noFill/>
          <a:ln w="9525">
            <a:noFill/>
            <a:miter lim="800000"/>
            <a:headEnd/>
            <a:tailEnd/>
          </a:ln>
        </p:spPr>
      </p:pic>
      <p:pic>
        <p:nvPicPr>
          <p:cNvPr id="19461" name="Picture 6" descr="http://planetadetstva.net/wp-content/uploads/2013/08/%D0%BC%D0%B8%D0%BD%D0%B8%D0%B0%D1%82%D1%8E%D1%80%D0%B09.jpg"/>
          <p:cNvPicPr>
            <a:picLocks noChangeAspect="1" noChangeArrowheads="1"/>
          </p:cNvPicPr>
          <p:nvPr/>
        </p:nvPicPr>
        <p:blipFill>
          <a:blip r:embed="rId4"/>
          <a:srcRect t="16849"/>
          <a:stretch>
            <a:fillRect/>
          </a:stretch>
        </p:blipFill>
        <p:spPr bwMode="auto">
          <a:xfrm>
            <a:off x="4929188" y="4000500"/>
            <a:ext cx="4046537" cy="264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4294967295"/>
          </p:nvPr>
        </p:nvSpPr>
        <p:spPr>
          <a:xfrm>
            <a:off x="0" y="3714750"/>
            <a:ext cx="4000500" cy="2928938"/>
          </a:xfrm>
        </p:spPr>
        <p:txBody>
          <a:bodyPr/>
          <a:lstStyle/>
          <a:p>
            <a:pPr algn="ctr">
              <a:buFont typeface="Arial" charset="0"/>
              <a:buNone/>
            </a:pPr>
            <a:r>
              <a:rPr lang="ru-RU" sz="2400" smtClean="0">
                <a:latin typeface="Georgia" pitchFamily="18" charset="0"/>
              </a:rPr>
              <a:t>     </a:t>
            </a:r>
            <a:r>
              <a:rPr lang="ru-RU" sz="2400" b="1" smtClean="0">
                <a:latin typeface="Georgia" pitchFamily="18" charset="0"/>
              </a:rPr>
              <a:t>Без знания своих корней, традиций своего народа, нельзя воспитать  полноценного человека. </a:t>
            </a:r>
          </a:p>
          <a:p>
            <a:pPr algn="ctr"/>
            <a:endParaRPr lang="ru-RU" sz="2400" smtClean="0">
              <a:latin typeface="Georgia" pitchFamily="18" charset="0"/>
            </a:endParaRPr>
          </a:p>
        </p:txBody>
      </p:sp>
      <p:pic>
        <p:nvPicPr>
          <p:cNvPr id="20482" name="Picture 2" descr="http://region-uu.ru/uploads/posts/2016-01/1452143239_6-2.jpg"/>
          <p:cNvPicPr>
            <a:picLocks noChangeAspect="1" noChangeArrowheads="1"/>
          </p:cNvPicPr>
          <p:nvPr/>
        </p:nvPicPr>
        <p:blipFill>
          <a:blip r:embed="rId3"/>
          <a:srcRect/>
          <a:stretch>
            <a:fillRect/>
          </a:stretch>
        </p:blipFill>
        <p:spPr bwMode="auto">
          <a:xfrm>
            <a:off x="357188" y="214313"/>
            <a:ext cx="4786312" cy="3208337"/>
          </a:xfrm>
          <a:prstGeom prst="rect">
            <a:avLst/>
          </a:prstGeom>
          <a:noFill/>
          <a:ln w="9525">
            <a:noFill/>
            <a:miter lim="800000"/>
            <a:headEnd/>
            <a:tailEnd/>
          </a:ln>
        </p:spPr>
      </p:pic>
      <p:pic>
        <p:nvPicPr>
          <p:cNvPr id="20483" name="Рисунок 4" descr="a140316.jpg"/>
          <p:cNvPicPr>
            <a:picLocks noChangeAspect="1"/>
          </p:cNvPicPr>
          <p:nvPr/>
        </p:nvPicPr>
        <p:blipFill>
          <a:blip r:embed="rId4"/>
          <a:srcRect/>
          <a:stretch>
            <a:fillRect/>
          </a:stretch>
        </p:blipFill>
        <p:spPr bwMode="auto">
          <a:xfrm>
            <a:off x="4000500" y="3214688"/>
            <a:ext cx="4962525"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descr="78682000_r15.jpg"/>
          <p:cNvPicPr>
            <a:picLocks noChangeAspect="1"/>
          </p:cNvPicPr>
          <p:nvPr/>
        </p:nvPicPr>
        <p:blipFill>
          <a:blip r:embed="rId2"/>
          <a:srcRect/>
          <a:stretch>
            <a:fillRect/>
          </a:stretch>
        </p:blipFill>
        <p:spPr bwMode="auto">
          <a:xfrm>
            <a:off x="0" y="0"/>
            <a:ext cx="9144000" cy="1249363"/>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latin typeface="Georgia" pitchFamily="18" charset="0"/>
              </a:rPr>
              <a:t>Новизна </a:t>
            </a:r>
            <a:r>
              <a:rPr lang="ru-RU" dirty="0" smtClean="0">
                <a:latin typeface="Georgia" pitchFamily="18" charset="0"/>
              </a:rPr>
              <a:t/>
            </a:r>
            <a:br>
              <a:rPr lang="ru-RU" dirty="0" smtClean="0">
                <a:latin typeface="Georgia" pitchFamily="18" charset="0"/>
              </a:rPr>
            </a:br>
            <a:endParaRPr lang="ru-RU" dirty="0">
              <a:latin typeface="Georgia" pitchFamily="18" charset="0"/>
            </a:endParaRPr>
          </a:p>
        </p:txBody>
      </p:sp>
      <p:sp>
        <p:nvSpPr>
          <p:cNvPr id="3" name="Содержимое 2"/>
          <p:cNvSpPr>
            <a:spLocks noGrp="1"/>
          </p:cNvSpPr>
          <p:nvPr>
            <p:ph idx="1"/>
          </p:nvPr>
        </p:nvSpPr>
        <p:spPr>
          <a:xfrm>
            <a:off x="457200" y="857250"/>
            <a:ext cx="8229600" cy="5786438"/>
          </a:xfrm>
        </p:spPr>
        <p:txBody>
          <a:bodyPr>
            <a:normAutofit/>
          </a:bodyPr>
          <a:lstStyle/>
          <a:p>
            <a:pPr>
              <a:lnSpc>
                <a:spcPct val="90000"/>
              </a:lnSpc>
              <a:buFont typeface="Arial" charset="0"/>
              <a:buNone/>
            </a:pPr>
            <a:r>
              <a:rPr lang="ru-RU" smtClean="0"/>
              <a:t>      </a:t>
            </a:r>
          </a:p>
          <a:p>
            <a:pPr algn="ctr">
              <a:lnSpc>
                <a:spcPct val="110000"/>
              </a:lnSpc>
              <a:buFont typeface="Arial" charset="0"/>
              <a:buNone/>
            </a:pPr>
            <a:r>
              <a:rPr lang="ru-RU" smtClean="0">
                <a:latin typeface="Georgia" pitchFamily="18" charset="0"/>
              </a:rPr>
              <a:t>     </a:t>
            </a:r>
            <a:r>
              <a:rPr lang="ru-RU" b="1" smtClean="0">
                <a:latin typeface="Georgia" pitchFamily="18" charset="0"/>
              </a:rPr>
              <a:t>Тема самообразования ориентирован</a:t>
            </a:r>
            <a:r>
              <a:rPr lang="ru-RU" b="1" smtClean="0">
                <a:latin typeface="Arial" charset="0"/>
              </a:rPr>
              <a:t>а</a:t>
            </a:r>
            <a:r>
              <a:rPr lang="ru-RU" b="1" smtClean="0">
                <a:latin typeface="Georgia" pitchFamily="18" charset="0"/>
              </a:rPr>
              <a:t> на Федеральный государственный образовательный стандарт Дошкольного  образования в соответствии с содержанием психолого-педагогической работы по освоению детьми образовательных областей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4294967295"/>
          </p:nvPr>
        </p:nvSpPr>
        <p:spPr>
          <a:xfrm>
            <a:off x="642938" y="1143000"/>
            <a:ext cx="8143875" cy="4983163"/>
          </a:xfrm>
        </p:spPr>
        <p:txBody>
          <a:bodyPr/>
          <a:lstStyle/>
          <a:p>
            <a:r>
              <a:rPr lang="ru-RU" u="sng" smtClean="0">
                <a:latin typeface="Georgia" pitchFamily="18" charset="0"/>
              </a:rPr>
              <a:t>Срок реализации </a:t>
            </a:r>
            <a:r>
              <a:rPr lang="ru-RU" smtClean="0">
                <a:latin typeface="Georgia" pitchFamily="18" charset="0"/>
              </a:rPr>
              <a:t>– 2 года (сентябрь 2017 г. – май 2018 г.)</a:t>
            </a:r>
          </a:p>
          <a:p>
            <a:r>
              <a:rPr lang="ru-RU" u="sng" smtClean="0">
                <a:latin typeface="Georgia" pitchFamily="18" charset="0"/>
              </a:rPr>
              <a:t>Вид проекта</a:t>
            </a:r>
            <a:r>
              <a:rPr lang="ru-RU" smtClean="0">
                <a:latin typeface="Georgia" pitchFamily="18" charset="0"/>
              </a:rPr>
              <a:t> - практико-ориентированный (прикладной). Проект ориентирован на духовно-нравственное и эстетическое   развитие участников образовательного процесса.</a:t>
            </a:r>
          </a:p>
          <a:p>
            <a:endParaRPr lang="ru-RU" smtClean="0"/>
          </a:p>
        </p:txBody>
      </p:sp>
      <p:pic>
        <p:nvPicPr>
          <p:cNvPr id="23554" name="Рисунок 3" descr="78682000_r15.jpg"/>
          <p:cNvPicPr>
            <a:picLocks noChangeAspect="1"/>
          </p:cNvPicPr>
          <p:nvPr/>
        </p:nvPicPr>
        <p:blipFill>
          <a:blip r:embed="rId2"/>
          <a:srcRect/>
          <a:stretch>
            <a:fillRect/>
          </a:stretch>
        </p:blipFill>
        <p:spPr bwMode="auto">
          <a:xfrm>
            <a:off x="0" y="5608638"/>
            <a:ext cx="9144000" cy="124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descr="78682000_r15.jpg"/>
          <p:cNvPicPr>
            <a:picLocks noChangeAspect="1"/>
          </p:cNvPicPr>
          <p:nvPr/>
        </p:nvPicPr>
        <p:blipFill>
          <a:blip r:embed="rId2"/>
          <a:srcRect/>
          <a:stretch>
            <a:fillRect/>
          </a:stretch>
        </p:blipFill>
        <p:spPr bwMode="auto">
          <a:xfrm>
            <a:off x="0" y="0"/>
            <a:ext cx="9144000" cy="1249363"/>
          </a:xfrm>
          <a:prstGeom prst="rect">
            <a:avLst/>
          </a:prstGeom>
          <a:noFill/>
          <a:ln w="9525">
            <a:noFill/>
            <a:miter lim="800000"/>
            <a:headEnd/>
            <a:tailEnd/>
          </a:ln>
        </p:spPr>
      </p:pic>
      <p:sp>
        <p:nvSpPr>
          <p:cNvPr id="24578" name="Заголовок 1"/>
          <p:cNvSpPr>
            <a:spLocks noGrp="1"/>
          </p:cNvSpPr>
          <p:nvPr>
            <p:ph type="title"/>
          </p:nvPr>
        </p:nvSpPr>
        <p:spPr>
          <a:xfrm>
            <a:off x="457200" y="274638"/>
            <a:ext cx="8229600" cy="796925"/>
          </a:xfrm>
        </p:spPr>
        <p:txBody>
          <a:bodyPr/>
          <a:lstStyle/>
          <a:p>
            <a:r>
              <a:rPr lang="ru-RU" b="1" smtClean="0">
                <a:latin typeface="Georgia" pitchFamily="18" charset="0"/>
              </a:rPr>
              <a:t>Формы работы:</a:t>
            </a:r>
          </a:p>
        </p:txBody>
      </p:sp>
      <p:sp>
        <p:nvSpPr>
          <p:cNvPr id="3" name="Содержимое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ru-RU" b="1" dirty="0" smtClean="0">
                <a:latin typeface="Georgia" pitchFamily="18" charset="0"/>
              </a:rPr>
              <a:t>Посещение Центра народного творчества</a:t>
            </a:r>
          </a:p>
          <a:p>
            <a:pPr fontAlgn="auto">
              <a:spcAft>
                <a:spcPts val="0"/>
              </a:spcAft>
              <a:buFont typeface="Arial" pitchFamily="34" charset="0"/>
              <a:buChar char="•"/>
              <a:defRPr/>
            </a:pPr>
            <a:r>
              <a:rPr lang="ru-RU" b="1" dirty="0" smtClean="0">
                <a:latin typeface="Georgia" pitchFamily="18" charset="0"/>
              </a:rPr>
              <a:t>Познавательные беседы</a:t>
            </a:r>
          </a:p>
          <a:p>
            <a:pPr fontAlgn="auto">
              <a:spcAft>
                <a:spcPts val="0"/>
              </a:spcAft>
              <a:buFont typeface="Arial" pitchFamily="34" charset="0"/>
              <a:buChar char="•"/>
              <a:defRPr/>
            </a:pPr>
            <a:r>
              <a:rPr lang="ru-RU" b="1" dirty="0" smtClean="0">
                <a:latin typeface="Georgia" pitchFamily="18" charset="0"/>
              </a:rPr>
              <a:t>Участие в народных праздниках(Масленица , Сороки, Рождество)</a:t>
            </a:r>
          </a:p>
          <a:p>
            <a:pPr fontAlgn="auto">
              <a:spcAft>
                <a:spcPts val="0"/>
              </a:spcAft>
              <a:buFont typeface="Arial" pitchFamily="34" charset="0"/>
              <a:buChar char="•"/>
              <a:defRPr/>
            </a:pPr>
            <a:r>
              <a:rPr lang="ru-RU" b="1" dirty="0" smtClean="0">
                <a:latin typeface="Georgia" pitchFamily="18" charset="0"/>
              </a:rPr>
              <a:t>Оформление в группе мини – музея и выставок</a:t>
            </a:r>
          </a:p>
          <a:p>
            <a:pPr fontAlgn="auto">
              <a:spcAft>
                <a:spcPts val="0"/>
              </a:spcAft>
              <a:buFont typeface="Arial" pitchFamily="34" charset="0"/>
              <a:buChar char="•"/>
              <a:defRPr/>
            </a:pPr>
            <a:r>
              <a:rPr lang="ru-RU" b="1" dirty="0" smtClean="0">
                <a:latin typeface="Georgia" pitchFamily="18" charset="0"/>
              </a:rPr>
              <a:t>Творческая продуктивная и игровая деятельность детей</a:t>
            </a:r>
            <a:endParaRPr lang="ru-RU" b="1" dirty="0">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405</Words>
  <Application>Microsoft Office PowerPoint</Application>
  <PresentationFormat>Экран (4:3)</PresentationFormat>
  <Paragraphs>58</Paragraphs>
  <Slides>18</Slides>
  <Notes>2</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18</vt:i4>
      </vt:variant>
    </vt:vector>
  </HeadingPairs>
  <TitlesOfParts>
    <vt:vector size="22" baseType="lpstr">
      <vt:lpstr>Calibri</vt:lpstr>
      <vt:lpstr>Arial</vt:lpstr>
      <vt:lpstr>Georgia</vt:lpstr>
      <vt:lpstr>Тема Office</vt:lpstr>
      <vt:lpstr> Самообразование по теме: «НАРОДНАЯ КУЛЬТУРА И ТРАДИЦИИ»  Воспитатель : Савельева И.Л. МАДОУ «Детский сад № 87» г. Великий Новгород  2017 г</vt:lpstr>
      <vt:lpstr>Слайд 2</vt:lpstr>
      <vt:lpstr>Цель:</vt:lpstr>
      <vt:lpstr>Задачи:</vt:lpstr>
      <vt:lpstr>Актуальность  </vt:lpstr>
      <vt:lpstr>Слайд 6</vt:lpstr>
      <vt:lpstr>Новизна  </vt:lpstr>
      <vt:lpstr>Слайд 8</vt:lpstr>
      <vt:lpstr>Формы работы:</vt:lpstr>
      <vt:lpstr>Предполагаемые   результаты</vt:lpstr>
      <vt:lpstr>Предполагаемые   результаты</vt:lpstr>
      <vt:lpstr>Фотогалерея</vt:lpstr>
      <vt:lpstr>Слайд 13</vt:lpstr>
      <vt:lpstr>Изготовление свистулек </vt:lpstr>
      <vt:lpstr>Подвижные игры</vt:lpstr>
      <vt:lpstr>Знакомство с народными промыслами России</vt:lpstr>
      <vt:lpstr>Информационное обеспечение</vt:lpstr>
      <vt:lpstr> Работа продолжается!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по самообразованию по теме «НАРОДНАЯ КУЛЬТУРА И ТРАДИЦИИ»  Воспитатель Корикова Е.Ю. </dc:title>
  <cp:lastModifiedBy>Пользователь</cp:lastModifiedBy>
  <cp:revision>73</cp:revision>
  <dcterms:modified xsi:type="dcterms:W3CDTF">2017-04-18T09:00:01Z</dcterms:modified>
</cp:coreProperties>
</file>