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8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86928-A06A-4884-BF1C-F7AF68314817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EC68A-D7DE-49E1-AF09-296876893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2E8DB-0D2E-49CC-8CFB-E9E25035FE6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5F39C-E0B6-4B7B-BFB9-520DCD480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F6C16-52E3-421B-963C-6EF75E43B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227012"/>
            <a:ext cx="6767538" cy="2630483"/>
          </a:xfrm>
        </p:spPr>
        <p:txBody>
          <a:bodyPr/>
          <a:lstStyle/>
          <a:p>
            <a:pPr eaLnBrk="1" hangingPunct="1"/>
            <a:endParaRPr lang="ru-RU" sz="2400" dirty="0" smtClean="0">
              <a:latin typeface="Algerian" pitchFamily="82" charset="0"/>
            </a:endParaRPr>
          </a:p>
        </p:txBody>
      </p:sp>
      <p:pic>
        <p:nvPicPr>
          <p:cNvPr id="3078" name="Picture 6" descr="http://www.omskprof.ru/files/articles/art_1447_54f7893fd17adf30d12d3a5e633f30a6.jpg"/>
          <p:cNvPicPr>
            <a:picLocks noChangeAspect="1" noChangeArrowheads="1"/>
          </p:cNvPicPr>
          <p:nvPr/>
        </p:nvPicPr>
        <p:blipFill>
          <a:blip r:embed="rId2" cstate="print"/>
          <a:srcRect l="3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86314" y="274638"/>
            <a:ext cx="3900486" cy="594044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В 1917 году </a:t>
            </a:r>
            <a:r>
              <a:rPr lang="ru-RU" sz="2400" dirty="0" smtClean="0">
                <a:solidFill>
                  <a:srgbClr val="FFFF00"/>
                </a:solidFill>
              </a:rPr>
              <a:t>произошла Великая Октябрьская социалистическая революция. И снова потрясение повергло всю страну в хаос и смуту.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-428660" y="0"/>
            <a:ext cx="3900486" cy="5809318"/>
          </a:xfrm>
        </p:spPr>
        <p:txBody>
          <a:bodyPr/>
          <a:lstStyle/>
          <a:p>
            <a:pPr eaLnBrk="1" hangingPunct="1">
              <a:buNone/>
            </a:pPr>
            <a:endParaRPr lang="ru-RU" dirty="0" smtClean="0"/>
          </a:p>
        </p:txBody>
      </p:sp>
      <p:pic>
        <p:nvPicPr>
          <p:cNvPr id="11268" name="Picture 4" descr="Ленин призывает к воостанию"/>
          <p:cNvPicPr>
            <a:picLocks noChangeAspect="1" noChangeArrowheads="1"/>
          </p:cNvPicPr>
          <p:nvPr/>
        </p:nvPicPr>
        <p:blipFill>
          <a:blip r:embed="rId2" cstate="print"/>
          <a:srcRect l="11622" t="12500"/>
          <a:stretch>
            <a:fillRect/>
          </a:stretch>
        </p:blipFill>
        <p:spPr bwMode="auto">
          <a:xfrm>
            <a:off x="0" y="0"/>
            <a:ext cx="488888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74638"/>
            <a:ext cx="3500462" cy="3011486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sz="2400" dirty="0" smtClean="0">
                <a:solidFill>
                  <a:srgbClr val="FFFF00"/>
                </a:solidFill>
              </a:rPr>
              <a:t>День празднования завоеваний Великой Октябрьской социалистической революции был провозглашен  именно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7 ноября.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 rot="10800000" flipV="1">
            <a:off x="357158" y="3429000"/>
            <a:ext cx="3670760" cy="3071834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None/>
            </a:pPr>
            <a:endParaRPr lang="ru-RU" sz="2000" dirty="0" smtClean="0">
              <a:solidFill>
                <a:srgbClr val="FF0000"/>
              </a:solidFill>
            </a:endParaRPr>
          </a:p>
          <a:p>
            <a:pPr eaLnBrk="1" hangingPunct="1">
              <a:buNone/>
            </a:pPr>
            <a:endParaRPr lang="ru-RU" sz="2000" dirty="0" smtClean="0">
              <a:solidFill>
                <a:schemeClr val="tx2"/>
              </a:solidFill>
            </a:endParaRPr>
          </a:p>
          <a:p>
            <a:pPr eaLnBrk="1" hangingPunct="1">
              <a:buNone/>
            </a:pPr>
            <a:endParaRPr lang="ru-RU" sz="2000" dirty="0" smtClean="0">
              <a:solidFill>
                <a:schemeClr val="tx2"/>
              </a:solidFill>
            </a:endParaRPr>
          </a:p>
          <a:p>
            <a:pPr eaLnBrk="1" hangingPunct="1">
              <a:buNone/>
            </a:pPr>
            <a:endParaRPr lang="ru-RU" sz="2000" dirty="0" smtClean="0">
              <a:solidFill>
                <a:schemeClr val="tx2"/>
              </a:solidFill>
            </a:endParaRPr>
          </a:p>
          <a:p>
            <a:pPr eaLnBrk="1" hangingPunct="1">
              <a:buNone/>
            </a:pPr>
            <a:endParaRPr lang="ru-RU" sz="2000" dirty="0" smtClean="0">
              <a:solidFill>
                <a:schemeClr val="tx2"/>
              </a:solidFill>
            </a:endParaRPr>
          </a:p>
          <a:p>
            <a:pPr eaLnBrk="1" hangingPunct="1">
              <a:buNone/>
            </a:pPr>
            <a:endParaRPr lang="ru-RU" sz="2000" dirty="0" smtClean="0">
              <a:solidFill>
                <a:schemeClr val="tx2"/>
              </a:solidFill>
            </a:endParaRPr>
          </a:p>
          <a:p>
            <a:pPr eaLnBrk="1" hangingPunct="1">
              <a:buNone/>
            </a:pPr>
            <a:endParaRPr lang="ru-RU" sz="2000" dirty="0" smtClean="0">
              <a:solidFill>
                <a:schemeClr val="tx2"/>
              </a:solidFill>
            </a:endParaRPr>
          </a:p>
          <a:p>
            <a:pPr eaLnBrk="1" hangingPunct="1">
              <a:buNone/>
            </a:pPr>
            <a:endParaRPr lang="ru-RU" sz="2000" dirty="0" smtClean="0">
              <a:solidFill>
                <a:schemeClr val="tx2"/>
              </a:solidFill>
            </a:endParaRPr>
          </a:p>
          <a:p>
            <a:pPr eaLnBrk="1" hangingPunct="1">
              <a:buNone/>
            </a:pPr>
            <a:endParaRPr lang="ru-RU" sz="2000" dirty="0" smtClean="0">
              <a:solidFill>
                <a:schemeClr val="tx2"/>
              </a:solidFill>
            </a:endParaRPr>
          </a:p>
          <a:p>
            <a:pPr eaLnBrk="1" hangingPunct="1">
              <a:buNone/>
            </a:pPr>
            <a:endParaRPr lang="ru-RU" sz="2000" dirty="0" smtClean="0">
              <a:solidFill>
                <a:schemeClr val="tx2"/>
              </a:solidFill>
            </a:endParaRPr>
          </a:p>
          <a:p>
            <a:pPr eaLnBrk="1" hangingPunct="1">
              <a:buNone/>
            </a:pPr>
            <a:endParaRPr lang="ru-RU" sz="2000" dirty="0" smtClean="0">
              <a:solidFill>
                <a:schemeClr val="tx2"/>
              </a:solidFill>
            </a:endParaRPr>
          </a:p>
          <a:p>
            <a:pPr eaLnBrk="1" hangingPunct="1">
              <a:buNone/>
            </a:pPr>
            <a:endParaRPr lang="ru-RU" sz="2000" dirty="0" smtClean="0">
              <a:solidFill>
                <a:schemeClr val="tx2"/>
              </a:solidFill>
            </a:endParaRPr>
          </a:p>
          <a:p>
            <a:pPr eaLnBrk="1" hangingPunct="1">
              <a:buNone/>
            </a:pPr>
            <a:r>
              <a:rPr lang="ru-RU" sz="2900" dirty="0" smtClean="0">
                <a:solidFill>
                  <a:schemeClr val="tx2"/>
                </a:solidFill>
                <a:latin typeface="+mj-lt"/>
              </a:rPr>
              <a:t>Красная площадь. 1968 год.</a:t>
            </a:r>
          </a:p>
        </p:txBody>
      </p:sp>
      <p:pic>
        <p:nvPicPr>
          <p:cNvPr id="12292" name="Picture 5" descr="Кр площад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5809" y="1"/>
            <a:ext cx="51281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235743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С 1996 года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7 ноября отмечался </a:t>
            </a:r>
            <a:r>
              <a:rPr lang="ru-RU" sz="2400" dirty="0" smtClean="0">
                <a:solidFill>
                  <a:srgbClr val="FF0000"/>
                </a:solidFill>
              </a:rPr>
              <a:t>День примирения и согласия</a:t>
            </a:r>
            <a:r>
              <a:rPr lang="ru-RU" sz="2400" dirty="0" smtClean="0">
                <a:solidFill>
                  <a:srgbClr val="FFFF00"/>
                </a:solidFill>
              </a:rPr>
              <a:t>. А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с 2005 года </a:t>
            </a:r>
            <a:r>
              <a:rPr lang="ru-RU" sz="2400" dirty="0" smtClean="0">
                <a:solidFill>
                  <a:srgbClr val="FFFF00"/>
                </a:solidFill>
              </a:rPr>
              <a:t>7 ноября считается днём проведения военного парада на Красной площади в ознаменование годовщины Великой Октябрьской социалистической революции 1917года.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3318" name="Picture 6" descr="http://libymax.ru/wp-content/uploads/2012/05/Moscow-parad-2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277055"/>
            <a:ext cx="8143900" cy="458094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700" dirty="0" smtClean="0">
                <a:solidFill>
                  <a:srgbClr val="FFFF00"/>
                </a:solidFill>
              </a:rPr>
              <a:t>Теперь 7 ноября - рабочий </a:t>
            </a:r>
            <a:r>
              <a:rPr lang="ru-RU" sz="2800" dirty="0" smtClean="0">
                <a:solidFill>
                  <a:srgbClr val="FFFF00"/>
                </a:solidFill>
              </a:rPr>
              <a:t>день, а выходной день перенесён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FF00"/>
                </a:solidFill>
              </a:rPr>
              <a:t>на </a:t>
            </a:r>
            <a:r>
              <a:rPr lang="ru-RU" sz="2800" dirty="0" smtClean="0">
                <a:solidFill>
                  <a:srgbClr val="FF0000"/>
                </a:solidFill>
              </a:rPr>
              <a:t>4ноября – День Народного единства.</a:t>
            </a:r>
          </a:p>
        </p:txBody>
      </p:sp>
      <p:pic>
        <p:nvPicPr>
          <p:cNvPr id="14339" name="Picture 5" descr="единст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556821"/>
            <a:ext cx="8175654" cy="533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252095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День народного единства </a:t>
            </a:r>
            <a:r>
              <a:rPr lang="ru-RU" sz="2400" dirty="0" smtClean="0">
                <a:solidFill>
                  <a:srgbClr val="FFFF00"/>
                </a:solidFill>
              </a:rPr>
              <a:t>не новый праздник, а возвращение к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старой традиции. 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Он призван напомнить о том, что мы -  россияне, принадлежащие к разным социальным группам, национальностям и вероисповеданиям – единый народ с общей исторической судьбой и общим будущим.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</p:txBody>
      </p:sp>
      <p:pic>
        <p:nvPicPr>
          <p:cNvPr id="15365" name="Picture 5" descr="http://www.kubzsk.ru/media/2012/SMD/23052012_1.jpg"/>
          <p:cNvPicPr>
            <a:picLocks noChangeAspect="1" noChangeArrowheads="1"/>
          </p:cNvPicPr>
          <p:nvPr/>
        </p:nvPicPr>
        <p:blipFill>
          <a:blip r:embed="rId2" cstate="print"/>
          <a:srcRect t="6250" b="15000"/>
          <a:stretch>
            <a:fillRect/>
          </a:stretch>
        </p:blipFill>
        <p:spPr bwMode="auto">
          <a:xfrm>
            <a:off x="785786" y="2357430"/>
            <a:ext cx="7620000" cy="45005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714488"/>
            <a:ext cx="7115196" cy="514351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     История праздника: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середина 17 века</a:t>
            </a:r>
            <a:r>
              <a:rPr lang="ru-RU" dirty="0" smtClean="0"/>
              <a:t> – День</a:t>
            </a:r>
            <a:br>
              <a:rPr lang="ru-RU" dirty="0" smtClean="0"/>
            </a:br>
            <a:r>
              <a:rPr lang="ru-RU" dirty="0" smtClean="0"/>
              <a:t>Народного единства.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1917 год</a:t>
            </a:r>
            <a:r>
              <a:rPr lang="ru-RU" dirty="0" smtClean="0"/>
              <a:t> – День Великой Октябрьской Революции.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1996 год </a:t>
            </a:r>
            <a:r>
              <a:rPr lang="ru-RU" dirty="0" smtClean="0"/>
              <a:t>– День согласия и примирения.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2005 год</a:t>
            </a:r>
            <a:r>
              <a:rPr lang="ru-RU" dirty="0" smtClean="0"/>
              <a:t> – День Народного единства.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93446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этот день мы, люди, разных национальностей, верований и убеждений, принадлежащие к разным социальным группам, должны осознать себя единым народом с общей исторической судьбой и общим будущим.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В единстве – наша сила!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http://www.yuzhnosuhokumsk.ru/files/image/wqe/%D0%BD%D0%BE%D0%B2%D0%BE%D1%81%D1%82%D0%B8/%D0%94%D0%B5%D0%BD%D1%8C%20%D0%B3%D0%BE%D1%80%D0%BE%D0%B4%D0%B0%202012%20%D0%BC%D0%B0%D1%85%D0%B0%D1%87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428868"/>
            <a:ext cx="6887406" cy="4429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219075" y="227012"/>
            <a:ext cx="8567767" cy="2130417"/>
          </a:xfrm>
        </p:spPr>
        <p:txBody>
          <a:bodyPr>
            <a:noAutofit/>
          </a:bodyPr>
          <a:lstStyle/>
          <a:p>
            <a:pPr algn="just" eaLnBrk="1" hangingPunct="1"/>
            <a:r>
              <a:rPr lang="ru-RU" sz="2400" dirty="0" smtClean="0">
                <a:solidFill>
                  <a:srgbClr val="FF0000"/>
                </a:solidFill>
              </a:rPr>
              <a:t>4 ноября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Россия празднует День Народного единства. Этот праздник был введён в 2005 году и стал альтернативой Дню Октябрьской революции, который отмечался 7 ноября.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1"/>
          </p:nvPr>
        </p:nvSpPr>
        <p:spPr>
          <a:xfrm>
            <a:off x="0" y="2000240"/>
            <a:ext cx="3616325" cy="44973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032250" y="2643182"/>
            <a:ext cx="3617913" cy="34528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102" name="Picture 6" descr="https://encrypted-tbn0.gstatic.com/images?q=tbn:ANd9GcT59eWiL4PM4fiKB6iocNXtyDIf1AyVi0MIAW_Cvg9Rn6q8KZ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214554"/>
            <a:ext cx="5214942" cy="417195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2357430"/>
            <a:ext cx="36433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j-lt"/>
              </a:rPr>
              <a:t>Этот день напоминает нам об освобождении в 1612 году Москвы от польских </a:t>
            </a:r>
          </a:p>
          <a:p>
            <a:r>
              <a:rPr lang="ru-RU" sz="2000" dirty="0" smtClean="0">
                <a:latin typeface="+mj-lt"/>
              </a:rPr>
              <a:t>интервентов.</a:t>
            </a:r>
          </a:p>
          <a:p>
            <a:endParaRPr lang="ru-RU" sz="2000" dirty="0" smtClean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Именно эти события положили конец смутному времени в России.</a:t>
            </a:r>
          </a:p>
          <a:p>
            <a:endParaRPr lang="ru-RU" sz="2000" dirty="0" smtClean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Сразу после введения этот день стал выходным.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dirty="0" smtClean="0">
                <a:solidFill>
                  <a:srgbClr val="FFFF00"/>
                </a:solidFill>
              </a:rPr>
              <a:t>День Народного единства был установлен в середине 17 века в память об освобождении Москвы  </a:t>
            </a:r>
            <a:r>
              <a:rPr lang="ru-RU" sz="2400" dirty="0" smtClean="0">
                <a:solidFill>
                  <a:srgbClr val="FF0000"/>
                </a:solidFill>
              </a:rPr>
              <a:t>в 1612 году </a:t>
            </a:r>
            <a:r>
              <a:rPr lang="ru-RU" sz="2400" dirty="0" smtClean="0">
                <a:solidFill>
                  <a:srgbClr val="FFFF00"/>
                </a:solidFill>
              </a:rPr>
              <a:t>от польских интервентов ополчением Минина и Пожарского.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5126" name="Picture 6" descr="http://bibnout.ru/wp-content/uploads/2011/10/Minin-and-Pozarsk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78781"/>
            <a:ext cx="7643834" cy="49792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000628" cy="471490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>
                <a:solidFill>
                  <a:srgbClr val="FFFF00"/>
                </a:solidFill>
              </a:rPr>
              <a:t>В начале 17 столетия Русь заполонила «волна самозванцев и воровских людей». В этот период польского нашествия </a:t>
            </a:r>
            <a:r>
              <a:rPr lang="ru-RU" sz="2400" dirty="0" smtClean="0">
                <a:solidFill>
                  <a:srgbClr val="FF0000"/>
                </a:solidFill>
              </a:rPr>
              <a:t>(1605 -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1612)</a:t>
            </a:r>
            <a:r>
              <a:rPr lang="ru-RU" sz="2400" dirty="0" smtClean="0">
                <a:solidFill>
                  <a:srgbClr val="FFFF00"/>
                </a:solidFill>
              </a:rPr>
              <a:t> Русскую Церковь возглавлял великий проповедник православия – </a:t>
            </a:r>
            <a:r>
              <a:rPr lang="ru-RU" sz="2400" dirty="0" err="1" smtClean="0">
                <a:solidFill>
                  <a:srgbClr val="FFFF00"/>
                </a:solidFill>
              </a:rPr>
              <a:t>священномученик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Ермоген</a:t>
            </a:r>
            <a:r>
              <a:rPr lang="ru-RU" sz="2400" dirty="0" smtClean="0">
                <a:solidFill>
                  <a:srgbClr val="FFFF00"/>
                </a:solidFill>
              </a:rPr>
              <a:t>, Патриарх Московский и всея Руси.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285728"/>
            <a:ext cx="3616325" cy="44973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г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0144164" y="1000107"/>
            <a:ext cx="4214811" cy="58578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715016"/>
            <a:ext cx="542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+mj-lt"/>
              </a:rPr>
              <a:t>Он был почитателем Казанской иконы Пресвятой Богородицы.</a:t>
            </a:r>
            <a:endParaRPr lang="ru-RU" sz="20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6150" name="Picture 6" descr="https://encrypted-tbn3.gstatic.com/images?q=tbn:ANd9GcTteSkbVzcbqkKTydALE_sb53RVDWV6X013y7cFzXvHgFzTGM-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7396" y="1285860"/>
            <a:ext cx="4326604" cy="557214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58280" cy="2338387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>
                <a:solidFill>
                  <a:srgbClr val="FFFF00"/>
                </a:solidFill>
              </a:rPr>
              <a:t>Когда Москва была занята поляками, Патриарх </a:t>
            </a:r>
            <a:r>
              <a:rPr lang="ru-RU" sz="2400" dirty="0" err="1" smtClean="0">
                <a:solidFill>
                  <a:srgbClr val="FFFF00"/>
                </a:solidFill>
              </a:rPr>
              <a:t>Ермоген</a:t>
            </a:r>
            <a:r>
              <a:rPr lang="ru-RU" sz="2400" dirty="0" smtClean="0">
                <a:solidFill>
                  <a:srgbClr val="FFFF00"/>
                </a:solidFill>
              </a:rPr>
              <a:t>, находясь под стражей, сумел тайно отправить в Нижний Новгород казацкому  войску «учительную грамоту, чтобы они стояли за веру, унимали грабёж , сохраняли братство, и как обещались положить души свои»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492375"/>
            <a:ext cx="7097712" cy="3963988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7176" name="AutoShape 8" descr="data:image/jpeg;base64,/9j/4AAQSkZJRgABAQAAAQABAAD/2wCEAAkGBxQTEhUUEhQVFhUXGRgaGRgXGB0aHBgaGxoXHxwaGBocHCggGhwmHBsaIjEiJSkrLi4uGCAzODMsNygtLisBCgoKDg0OGhAQGywkHyQsLDQsLCwsLCwsLCwsLCwsLCwsLCwsLCw0LCwsLCwsLCwsLCwsLCwsLCwsLCwsLCwsLP/AABEIAPQAzwMBIgACEQEDEQH/xAAbAAADAQEBAQEAAAAAAAAAAAADBAUCBgABB//EADgQAAECBQIEBAUDBAICAwAAAAECEQADEiExBEEFIlFhE3GBkTKhscHwBkLRI2Lh8RRyFVIzgpL/xAAYAQADAQEAAAAAAAAAAAAAAAAAAQIDBP/EACQRAAMAAgMAAQQDAQAAAAAAAAABEQIhEjFBUQMTInEyYYEj/9oADAMBAAIRAxEAPwA6UbQ3pk+0YMp4NKGRHSZj0pQSnPtAVrOQ8eCMR9CIkYTSa1SLh23EPyOL/wDuCN7fxCCUekeMn1geKfYUuJnBYcGoQ1o1gbxF0k4JsbCHkLBLh/WMnhCk6VJsusEW8yMRDmcOKVNZUUJU68UULDd4FlxE0RNMilTEDrFWRMjy5T3O2IH4UDdBBJ0gKBNoGKRa1o2m28Cn6UFQIML9jGZc0EWj4qaA0AkApO1PzgYm1Ehut4IINPWzMxgaZIj5LHWDoiWMQVIBVcMeghqXpwOkGXLBNun8RtKAIbdACtPYQotF8Q8tMAmSswAR9RNRflvAZCKnxDOs07YZvL8eEsk3x1jZYqaIrCrQG79YCpAa/wDuPsu5YO3f7QdA94ljJoltG0IgypB2hgaVhcRTYCyEdIImW5hyRJAuYIpI2+UKgJeHG1DHWGFHtGAmKugBKkFnaDabTqJAZoIARYuLQ5KntgesLkwiCIlBMGQraAV3fEMFLYZveMmikwqWMfVJs8BQTBJiTtEpjYlMJBN7QeXMci0YW5zHwDriNHCRlaHFoHIkNY2MElzLCPqpt8RF8HAapULqmMWs0OJLizQHUSPL0hLvYAUTQVi9mJ+jQ2E7vaOF1c3UicUpKgp8AWbZv5jq9IldIrspg4Gx3aHjttBlodnKgExL7tHgonItH0mG1AJk6WrqYAJTBgN4qzQ8BKIr7guJPly27QdEp7wVUuFeIzygADfdn+URlkNIIgeRgyFPYiEUEgwdBuLERcENGU4s7wJMvofeGNPOGN4Zlykm4zv0hWDgOVpgQxvBJWm8ozOF/KNSp3WDbENIlgi/0gidKGLAXgMnUQwhUQ9DEF6Yu0ERJIP3h6l4+KTD5hAaEg7xspjJUwjyVwgMTJVjCikjfEUaowQncQLLYQnpnNt7WjQmvkQwrShwxeBLlMYqoR8Qe0fZaoxNUQk0i+zxK4Tr5ikTPFAAQ9xbq4/zEt7KghqgVapSgpSWUA4LYYevrHUeJHH6bUEqLjJz5x0+n1Dj+IE1WDNoJJPSNKAESeHccTMmKQEqBubiwbr09YpTV2h9gfFrjCkxlJAjHi3ggGlWiVxacBSHD3+38xrjOsoSAlTKO27MdvMRz0yc5qWzm+PIROQ0joHhiTOYEHeA0xtI2jUga8Lf6QxJm7QKUq0aAETShtSXgXgna8elHrBgIScFDUmUMvDNEKBKiYMl4GmAyhwIIFgwrOmFozLW2YTQIPOl7wFBhl3EY8F4EwgpOmERtE20I8ZnsKE2Jye0H0SiRe5Fvy8LkqOMMVYgtLjyj4JbHEaJbOIdETOKanwwCxLnb/MQp+tCNOb5N/r9of8A1frAlASAXL/SzxxsziK1IUkpBSWdhcdN7RFLSNJ4qBlJ93+0WOBcfSpSZYCnJYWcfK/rErhymltuSWgilolywotU6wCBc8x3hJK0C9wVV5izlZd/U/zD8/VAJKugjldFx9CE0qSrDOGb63g+s11Us0lwWNornGKD6eJggF7QPXcUYcjg72Btf54jnZyyEVdduvlGBq/EZA2+nfy/mIWT/wAHooztYZinIy2L7YEYpuQpj26efUwp4wSQmWHJd1bgdx+3aGJTuAQwbL3eM88mwZ1KLntDCT0gCEtDKJcdNJhhIvDUsRpMmPJDG8FA2kdoYQesDSu0eM0Q216LY2hEaWgmBSV4D+kOoiExsTEk5j6x84epjJlhorkKCYQXg6FsI8UNvCmvJSLb2iW0Mi8W1bqLJdrZ6bxT4dOHRnv1iJqs4+cVdCT4aSycDCrj0NvnEOFlPxLx8XPG8S1cVQz5xt/Mcp+q/wBTKR/TlFSScnfbB/iC0INfqvjEqopUsOnLgkYUAHSksSet454azTpqBmuFtgHla7F7l3y2xiUqWtSGUbPUx6khzBE6Uh3YuXZt4l/sZZRxaSlhK8PFn+5Knx1EZm6wzU0sjLuDewfBPf5xKTo3a0FMlEtixPkWN++0JaAbkaV2cWI8+kO6rTrSQEkEKLDIAzn2xEZGgAum0alL8M1rUaR1UbORjoWf3htthB2bOmUgBphqIKloSQAADZw5OWj6rWNWAlKZSRzKKSkrLtyhJdunXaMHXqMx5QXSSm7OUk03IvgJz3PWNp1FKiCqWoKUja4ZxkWthm3F7QroUM6nVhCEugJUsslIBKjcC+S/rApoWGc8w/ajd+hGwEb8EOoVOtJNJJf4mLt6t94U0czxgKrKDhSdnDAj3uPOICH6BUQYal4hYqBjaptKXjo8JFpvEDVY2xDmn1YUA+Yg6lbnz+UfdNqsbXb/AHGTbW0Wt6Oh1E7ltEybqj7QvqNSR3HnCc6eSQ25irVRSOF3Ta4uHODaLZ1oCRcOSBHFom2+UP6TWMAVZAs/rGayaHKdgmbGa7xB0/GXL2uMfwIxM4mTv7WjbDLkiWirrpzNSerxF12tIF3V2jKphiTrdYkEVrCT3gbg0igmbULRpeqSmWXH7t8CwESdFr0KB8NQUAduufuIDrqiHT5t8vfEZ5vRaRo60JuXIvjt+PAOOygqV15kKB6OoX9jGp4SpEwuv4qHqdNzex7bC0YnKV4VLJCQ2XqYEM21m3hUUFtVKAT7Y848qX1f8+ke1CCy33Ab0BxGtcg5D/P3wWxAmDQJaLYgH/HKg+w/LQXVA029Yzw+cVVOksRZwwH5b2in0I1oJgKWJuM/m/nCfGwSUJBZyfkO47/WM6pRC+W3+IFq55Jlg3ZJ+bQqMPKlmXKW4K7iwBJIO5s5ZzYdIPo5dNJISEkAkHY2JF7jHaM6Sa9QDKY4LhrYHUvH2epg4NjkDD9Ih1ggenShBWpgMM3cl2+UIr1FJ8VAs5qJs9mGM+cb04rU2QWfqGPnjb2jeoCPAUDf4S6ejhiOsJ2j0fo8tMC1mrSixuY3LVEHi3Mon4fM5jpRmz5qNWFYt/mPVA2e/b3+7RNK7sfl0g06YA2cD6RGao8dDOo1PytAFLUQLsHO+LKNh+ZEZQupz6nr8o+BZFyzP3t+OfaI5paHH2UEywqXyqcWLjPcZ8oSTqyLbjfFr9Y9MluSaqh/6kWu7Xa27RiRJCP2lZLWALEGxDgWIeCxFQp6MrJcJJAH/rl2xazRRTICk3VSfWz+vpeEtWojwyB8L2dt7Dpi32jX/IXML3tsTcWUfPAOOghL5GV5QSlLKUHiHxrQoUDzbBhnYv5R9nLZ/wBxLj/Pc59oSWQpTEkA7lreWO/pDTbYoL6GQJKT0JJHsBn0j03UqCyAatmBhrVamgMXSWqDtzG45rbEdnePiEyaXISC5PwgF8gP07CIydeyuhMShyqcBOS+w8t4analKuVJqfpbv9fy8A1s6VUmlHiHJJLCwyB+CwhDQ6mYuahJUliQlSU7MfiZLB2J37QIW2VdTKNJPWpvQG3nD2rUAFCzhnvjGfcRLOvcrQBcErWQCljtS7qsB6uRE3VKVTdZSpag6WU7p3fcEn/cCCFGTq5YXz4YgWLOxb5tGuLzvCASWwk//oOPkYjq1ZIIUymLMbFkkvsCSLWeERqzMKUzVEhwlPa53+QioI1rNZcGPqJlZfoPvHtRo5abh3Db9YPKnBNJ5QCjHcKUN+35aKqfQcYBRMAckEm7ZyydoZmTEUJcg1dNr7/nvAtVrblJKQRSzFJsAzG+Tb7wHxbnFJDerDfze/vCYJDGg0pK2CqHSVJUzsQrN7sxII9InTlN4oNSVMAli4HOk2JF+UH5waVqSzF7HoLJwSDvt84BrEA03dTXYliB09/n2hiZ+gazXlODEjVa2suc7wbiCwQ7+cRp6wGYxoqSwyiSXO35eCKBWHF/XyhaZNJTvC4nNZ/wwmCKctKgyrN1f2B7xjxwuyrAkY3Ygnt3xA9OJkw0BjdQIUWYhvf/ABDyuHBAytRDYALdSPPHqIwbj32aJDnFQlPh8vKWDEjuCzYBZ3z9Ya1C1BZQikoZikM4O3N522jGm4glQUFNSAopJAYN7XuMxuZxJJBSU83fAvkHd7WzftE7ZRmVOABSVMqxUBf/AOxOHsIGtJSakEmobi/Qi8JTdYgAkAlai/YZ9XdrQGdryspSeZQPKUhiLfCeuAB2EV2IpLlLArduzW5js/dvN4nTUr/c46WwWy/eBq1C5nKokhbFGS60kAp6Oz+4gup/UplAolpSSlRSQTlybg2Nmx/dD3RH0qUolcwKKWc2PZgSbCJk+UtaibEtY96hgDApv0vBONcWE5SSMjYqdtiL/wDXOY9w/iaFhhtkYy0KsphZZchwSCGP7RdLHe1nME8JKJ6RLYmoKcF03KuoBew+cLT9QKKU5YbZ6x94PNBUkbil/N9vcw5rYr8FWbIrJJQkKP7t7+t/WPp04AS6QSl2NwzknGPeHJV7ggdzHyZLJFz3iARP1SEl1hKXu5Sf/YXiLwrgRnTVhKikJYJKj0GQLOQWjoEySUq7XJ7MYT0ukecqpJL4d2e99vwRScG1sW/T2m/qpExaV8xSpBTls821/pFDjmmk+GfClBKxyhujl2/N4N/4CZIU4Ukioh8lhguOt/pHzWagMwYAM/z/AIgm6KkLW8MqUVmSGWkXSs2b0YY3FzCUzQgXKSLk2IP0HSLmi1omChlBSUuKdwC3ViTb5xMn8QSklKlpHVKjuOr7xSpIgNOHdL4u/Rm9mg+lCQoIUWH7VdN2/OpggmoV8Kn/AOrfzC2onBBynyVFd6EdCdFM3UYRXKpcnN7eW8Wp62SVFQAw+clvzyif4CSVlZJSkBibEly7Ddob+ogWDJ6JxUWH7gGGOvzwDDaNGmoEi5ZwGIDM/ZnHzgh0ku5SCmkfETkO1ntuPnDh0oRJrVSQxakkKJZ2fBcBXta7RnlkUsSXr9WynuDLJAFg9wDg3P8AEBVrSqpqXeq+Ta4D/loqztKJpUeVLgFTOVsQXHNZJwXD5idNlgy1cyQpJIFFgpNxUWDuH9qekQmmUFE8lCVdbt5WJ7/5go0xKTd2KVlLZAwQcG4xCWnSfDKXqKVbOWsKgnOWy/1ENcVmUSRQwK0qBKtxmnzNw+LQexD8rBJ1a6QlaSSCSFdAb0tgAG9uvuTSqQKiqzEsVGz5dm7dOmIn8MWU1rW4rs5AJLZz2MBRKmzEhJBuWJJbG5VsYsRRn6gsQGdwbB0n+4bX6fgnplkuaWLkpDDDXYnf+Yq6fRigoOQQBa9ncWDHObx94YgVCwF35gGvh7t0s+0FgmhRHBVzgkyrhklSnYXdwSWv+Xgun4AjTPMnzQQQ/hyblTf3YSHzF7QSdJITMpqTWlil7P8A2jr3J3iFr5ta7mlywADlL9SM487xKyb14PiLI1AqqQCEksATcP1P3h7RywhTk3SQFIIuQMKSdwVVOR2jEjQgLCSHCbqU97/vN3sSLCG52gdQd1u5rcObgM5v0sOsNtBAs5U1RC5ZZmAawa9iDnMOq40hFPihYURcAOnoSCTYPA162XLS5BOXL4uqlhm7Xgeu1MhQFfxcqQatyS52dKd3iRwoomyzLC0XSqzWcvsQ/ZO/7swCYgTGCRMlkOKmdiBdufrCapaErQmWpZDhwkghqgUlv3X+0OS5hSldai5XUEhTlKGw+Rcet4cipL24UVabkN6iXc4ct/mIHFZZqADAEXvZjDMviaiCQtkkUhKlACotTc4LPEs8RWFBGVgBNJu5scnLYLxSdFISNRpiHdTBO5BZx3hDjv8AUpId1pTUrFTPzHu2b5jrNRJqFRUJgUWLgpdsoUOvS+waIHG0KQlKfDBQmyXUAbubBi1mfyisctiyx0L6HhqpcsK/bZz0fD3YWv0I3idxjTlUwl2sxBN3/wBR1CVPIJYEGWOX/qLAWN6gBHMSpSityMgcrj0cEed+0Um7SWkdRw7VCWClCwUpFTl3SXwLX2wOsM8PPiTFrmqSQxJqNwz4ewD/AFiaJdIFQKQ9ILHOTbcvDNYCVrUlRQSxI+EndwcHe4jFv4Nkvk3xaaky1UKBZRCimwUn0HYX/wCsB0vEBMQQoskJCqQWYJsCGAzcG++2YS1KgJYElJNZqTQ5CgzFDHF/9xnhKhWDMPwctDZFyUuDfNxbPnD8FqnUo1+k8EqKE5SSybl2ZXUEPnZolSAlVa3SQslCSpwAoHB6mm9u3WENNphWoOU1gsoXY4ulruO8b0fDFo5ZkwJJukFJIUMEpUkEennBoXo0dSpSTgCwJAYrINlEjcEflhA9PplTQ5NT3cvy5wNmbH8xjjCFSkhAVsztb558w7vHtHOUhKCUOawAzk3DfD2y/mGha7RW+jalICmLkJuBc3b6vDEyalaQsI/qAGyRb1Hy9sxB0+sEzxUmYHBKxVYZunGAPvDvBpwmKWkKsAlQJ6iqoDzce0OE8gqtYUrDpJUVDewxkbYI9Y3ptapWppAUUrUkAbJcJHmGf6wiJX/InmWE1Ej4gqyRcKcMxa146zR8MRKQmYpIC5ZChQXcjZRPxWa/V4NdD2B4ZwmUubMnLmKMuUCVW5SwNQD7uM+2xgutQoFkrQUKQg1CqlVQYsCGarAzCkhc3UJFaECVLXalN1Jdk3a1mcCD6yQmQqXLBUhEythVVboAzjmDgdfYy0UnWSuA0qqVKUXSWKVpDXbLuC4Tg9IvSuDBUqtRNSQ7WAA6kdWBL/zEfh/DVaecqVOIrmspKwLTGc73BZwQ1j8+r0vDVJRNmhilYDgEuMBiDY0h/Ju7Qm96B9CH/ETNRZJ5e+Uuksz2BqPW4PUxqXwVaDzNRzMk3y+/k2OkH0PF0ykGWQ7EJIbDkkO9txvgdIFpuNIVShSzWlVmAa2et2JHQuYL4HYr/wCHWrlAGGctjoH3jcjTAJIUHu3R7lvrF2YmUpBMslJCr2sCwJp7Mxv1hDiukJBU7VMXx5nsY0TpnYcxxfRKJCUgpGSNzY/Yn0MYGpSKORJJLrYHlI+Ep9C7X+kHRJWEBNajMSeS1w10gK369oQk8PmBU1ZCuW6kH3cPmDwcHFa0FZTJTMUFJSVOwMxQAPMFAsAfd4JqCmeCpaCZssBN3PK6rgBgWLgv1ETJPFyAisJWnnAIdRQroFAhhvvmHJEzx6Q9CloWk0gkHmQp8uNhsPi9WhMTXxKWlNBDlikgMGfcDGOhhLSrClpExT2/9ScAswhufwBEo3dV3FRADlrszs25iXxOVMkklAC6WcpJZLi2GyGuLX9moyXTodbLmeDPJFVCiZYqLJDuCkPblBt9YVTrFTJQU6ThKwDne9vn2EEsygpRFTB1HJf/AE3t1hZMgglJSzEsOxwXGbW9IzNAqxaWlk09UNbqCW/Hj7L4X/UCkUpCaqRMUGNnu7blvb1o6LhI8IFMwFKc2pIO+H+u0KcYAlqSUVGocpT2zcZ27w+Q5sZ4mFJUGCUTEhiUGxtliLFmNuneFZmtZXKlRZxdViVNt5RriuoVNmJIQakpIWkbkKVnvGZHEzNSUJlmpF2YApc5e2OkSuhm+JyVTUSROSWCmSpQtSwBFwxcAX2vGpEtS5ZMokqC0KWleUKqIStBvUkvcHo+7QLg0jULWpExJSAoKSZiSb3cpGDYeXeKFSk6hYSmXQAAoJJJIINQCv2hzYXYpvCb8Evk5biYacpYcg8in8/2kizi3lBtBolAp8OmYgkhQlkqKbYUdsjmjWlUlAWFE1khkqDoSHLqUz1HsRvgx0Oj0RlSDTzPzTQKQN/iSPhHMblj5NFZZRQFj6TDqE6J1+FMFZAdxyC5DvdiQQHF2zFPQ8dl6yWETJapdN62uSp8E2CWDn0jn9RqUAUT6yEpAAwGBelTMSATZmxHUaT9PyJumqEgy5ygWLzC4TfCyaXwHveE3ECVygjpOGHlCVko+JJJ+FKi5uWKphU/LgEOxjpZilqUkqSUiW3hTFpLF7qFr3sx7G8RBUUCWOVvhKg4AGxD52e8clJmT505QmTlApJqBwVCzUhhEYXKtnR9bFYJJH6NxeRLmBCJik1pLjsGZTN1SSL9REX9PceXpZkyVqlukFQFn5WcKbcEfWOT4ZxDwpk7lNZBQTkKAIsQd7C+WjPFuBajUK8dAXMUvIZikCwD4I7D5xqsF0zleXwijxfitc1cxCl+GsGhOAQH2w4+0ISAXlqQ7uPX+I0rhc1MmXLWKVSyS3YkXJNnv8orcB5JgCb0hss79zh/vCaheOWkdvwPmkpJSwNi5yoZN/THaCfqT/4wUioJBJSzubMAOvaOd/U/FGlyZ1RC5a+XyUliG/8AqLw4ONf1TKWi4FQW4dQLYF3DfQwbmiGtic7VBMtM2eFSgtKksGqSLJD2N2Lsz22hHX6ZfhqermQxWpgFAXdgLmkAMW3gvG9WEqYMQALbPcuejWiQmZqNVLUTUQCQCQ/mHHL23gTGxfgXCQpP7jdyvCegSATzM+cX9qMsIlTFqpEpOzD4bKw77vi3wxFVM1MnlXXS3xZSHJsFC2ALP1ifM10wVVElKqgA+HdyPU/SNVi36RyOsVxdWq04KipCpYpL/uZnKm3zaJfHeJLVJoITakBgHSA7ehBNu8TuCaiYsmspbHQk9fm8fOMAhQLlRWkBajklNsviFivygZaxpX4xIcWPOMe20UeD6OuSlC1HxeYhRFtmS/THq8TuPSlKCVWBUHITg3It7D8tGeDz6AxBfq5+0Y5dVG2Cui/wZMmUVpZRWpyebycBIs+cu7RnVTZUsUoJUVcyU9GO3R8ZhTTzkqmBCWSr4nKqR8Rd3+IAAixzD+skIXMl+GQqlrhQJN35m7iJarD+J8k8dUJygJRsCVFBesFIuRk2ANt48NTLnBU1x4gIlkAhJUCCUvvmrBJY+/OcZkULUUliCWILNneFNHxCdMNCFKUvIJFVPm+B38opYhlkmjp+PzSlFMmayQ1aanMvIqSphU7kEgk+8Q9KDJlKZKmM1LgEg0gKCgFBt74yBB+EztPNXTqJtC0/Gkq5iTs57lm2PpHSazhADB+UsoE7bl+h+L3MNfjpkPeydqgCglaUy0rZQUuaZilEOKQCSUqJKQMWJeE9Pp9RImKWaUVMUlRqwpJ+FnukkC2XDjZ3Vo8SWJksD+mukbsThR9i/pEPjGnnJllb4Um4Hw3Vjsb79IOyloc/5KZ80DUMpO9nKgB8I7v946bU66ZKkrXJlNRzOpVSqSW+G4Ld9i2wiT+mNN4UozVSanBJqQSQkD9rXSGu/fpFqRNEyVMlFP8AUKVkl8cygn2MwHyd4tSEPsZmIRqZCJqCoLFlhyVW+LOLkNsx8o53i0kS11BVKZlnqNphHzclJu/7sNGl6Obp5EycokTVOCBj4qGbB2L94Knhw1mnKiwUhlFywDEAl9mB+cZ8dtmnP8YReHz6VrTRLcWUoABVXZvqIfUtCEElM4m1vGVcmzBwWzAdShEufM55anoUGJLlTuHYCxA9CIU4rq0y1ya1KCVELWlsAKBDdy3+4dbZGkj3EONpUpPggUBBJrJUS6Xub3B5b7joYr/pbSf0Zk9S6FEgBu1ww3Od45MT0plpSlCSVByp7lRBFzsB03jrv0eha0PMAKRUQEuRtk4v0SbbtiKaiJTEf1fqa5aEBSlJqqDgFQLKBekMzMclrxU4vLpmVbpWkJIsQCgEh+htGf1FLpEsplBIC13ANnDByb7n2j36jVzSwP3Ll/NDPEXSRo52AXJTMTXYpsCT+7o1rlvrCUjia1zFJB5U5bAFrDaKUnhzS5nNygqCAwyOv5gtHMytIpBKqlAqLWxb8EHXYON6GOPalSgA5zSB2NyPKwiXL0wmG7jowq/0I+6grN1FwD9Rn5NFLh+lSzhZBbzGbBuvrGnKIzWP5QiKkmUtSdx88Q5q5RVLBZ2v1LF7/KN8WkFAMxqgo5Bf3ELy5iwyk2sB/iNE/RP4On4xxqXK8OWnw5hRUS213pB7ve7WiT/5aYqZLmS01JW6aFy0hJIFwFDcZe28fdMJc1JsgzrspIKX6ggte+SL5fo0lExAlAoWVhQUQ4Kbu5Bw4d2BO/WMGkuzVWaF9bw1Ut5a5hBV/wDIAAtPMAykilw5YWAPtFX9NaKYgTKkJCgQHw3TmbF8w5xLhoExU1SfjFNQaog7hQALOzdIPL1qZEiYQQqhiBQWTgMpmAJLlxb6wY5p9EvFi/GtAk6ZayhlApSCCR8Tm4HxWe8QOECiTPBVSFAgKBuFmwYdyReBzeO6idNBlhNAZwQwcuSQ+9mfZ+8U5OoTOIlzgApQYhKSywzmoGwOzuXtFJ8W0Jqqn53w7TvMpKTSlQ8RwxABwdxH7BotTXpisKBSpnS+6SQQ+5Ja/SOJGgVWolzuDnAtg32ifpuLGQaZVkKIKkqYi+4Zmb8eHl/0YJrBH6zIkoWhRlykoBRelqVEKBBAFtvmIkcS0iyE+GKuZJILM4uHe3WOWT+uNQlHhylJQE7ABVfclTqHoQ3eN6XialqQZiyl8OXJsS1zgneJ+212Lnejo18TnyLzEtUXLKDgYsxv/iDfp/iMvxlVFKf6ZY2wWMb4dw5M4fEVBdJJJJcsxN/IBo53T8Ilrm0rayFKy10qUMgFx0xtAsr2Xx+Du+PSwqUA1ZVelwHFi4PUEJiZwkeEVPJVKlTApMwlVdiLkDZ/wRrhmkSpEqYlagPDsxLPa4qx8rw3M0EtfKsFZcNUSsAsGyq2NhGbewhxnFOCzJM0KUh0M4YJKVGzfC5AJv5Qlp0qVWZqCAt6qkCq4tkPT7dukfoeqneGjlKUlWMC+MPf0jjuL6SYmWs1qVMOQ6HUDS5ZV6rbezRWOVJaI8ieEkpSBQCbAGwfsNh1jr+BzgNPMlzFpQUOww6ZgKgzF7kqAP8AbHM8L/TE4gzEBggA0+ICpRbyAx57wzOUqWhJISF2Bp5iR0Kjhu0XlPBY/wBl/R8VUQDOVW4FSSHSbXyOsTeITULUFISRTMCiOoFmT5AxG1OvfmIAPUZ7fLq8b0+qWtJU4Af91/4+sYxrZ0J4ZLovcP1X9NX9yib9L/f7xI1BBP8A1t7M8fVagpFlJLi6UqBP+IlL1K6mCFEm3c426xpknm9GP8TU5ObfgMLaSSmoA1BzZsBh7fgiXqdQoLJDi/8AGfeHdNrgrlukvsRe/wDEbfbaRms6y1O04CFc5IDFizdH/O8J+GD0aKKlcrFjb2D9d4Wrlg0k8xv6X9NjEtwrsTnELS5PM5vuw3/OkY4dxZaDStyn2NsEHrAMVIKbkggvt0ja3r5rXBbaMmvGdWOVVR1uh4tKBB5VYsc3/cO/8wlxhKRyBwJ3xsTcJNx5Kcd7RD3fB2inqSVELJL0BL9Llz62iMVGH1f6H/FkpCUqQKQXASSkvSQ5IPdmuMWjm1as+OCgMMDsNoPqFmqkhwxIJsXHUQbhslKqVd8dT36j+Y2xUOfKsFP4qsFqWbABMS5GnC56ag6SoBQ7Es1sWjpOM+GJhDJDgKO12ywFrXvE0KDEoCXBd0sT8hbzvF4xdGbXyddwf9ISQlcylgQQBckuALEnly/pHBcU4aZU9SPFAQcKJuUvjF1W2j9J0evJ0oAACqhb+2nJs4Zz8o5DW6RKphExLuQ2QM3v5DaITi2zSVlrg5WqQDKBWkHlAF2AIVht/WG+DzpcxXwNYggBgz3Tbu5aKf6UkBCHCaQGAFrOXIDem0feL6uQVVoUgzJZZSdy5yMOz7dcxksq4WyslFDBIG1h/ECVytVZifU2OfIn5RmTqAuUk3D2728oi6vXK+F3Z7+d2HZ4EiWE12tllSUhLzUj4gPgYkMkndiIizJ6lFQVSzuwuq3VQIgOpKmUUjzL4Hc/xC0tKUqdawuz0hJTsCA5NncbRpEkCTY5qphCQEEudmw/lm3f1hczArlIS4SFEO1r3ufm8aE0qIpPxOeWwSCCwZ7F+17mBTZctAAMuWliC9vXmyX6mBT0bXiIs8JmKKUJUC5Bctjr0i7wTToShlLCk73YemDExIQlSyWCVEG17dH87/6gWp4qkBwGDsNyfYZ7RTVWiW2tDOplCWSaTSfL5wJEmo8ocPvZj/MG4pLJAVMBuAwfD79jHlAypRVSDd2vy42649onF6LySThPOm8SpVgU2II9sW2+lomrQxPURZ0aKQVbruX2PT0+0RAQVrP93vHRj0c+XZa4bqCr4jgAGB6/UOqkDGFdQRgwtw6clKi1wrL+d4NNkgk7B736fSIa2Wh/U6QnFu+MQoNPcEsWDN94qTiCACoKIH7QwHbYmB0BVjGOScprhlxYtKl4FnGezYgmpU7Jcgdu20bEtQLKZhv7fYCJ8ycairbGfO/eFimx55qgpqyEqsxNx6mLPC5dMpJLFySL9CR9omgpWnfYfQOfnFubNRK0i3ArJIHZJALj1J+caKmeTRzE+aqYok71W7Y+hMNcJfY5UPm7/WMaRLAF7+FMJ8yTbzgPCJqgUs+fr9ovIxOs4HImVTZanTR8Lvu+O2D6HqYPP0JUQCSA7gg3SfXzMUuCSSJqtwtCSAT5WfzJMI8TUX5Sxcgt2NxGOb2a49E7X6+bpwJYUqlYNxuxGPUnyeI5VcVG+xfHrt+elfi4mTUKS5pSbAXqIcoLnsb9Y54kgXCkkjexEaYSaEzseF8XKpYlE3Re1nBe56kYhTifEKHa6unTpCvBtKoJClhmFvLq21mtFlExIwhzipmZ93O3lFLEdhD0sybMSQU2+F2NRJGQMb5eKvFNGFlCXCV7k3AABt5jb1gkwpTlaKtr4HTP22hLVaogJpuo8oO3sbARm8Unsrk2tHyVoQkGk1qUTuz9SAALDz3hk8ETMlhU1ZQQ7BnFrX6xLma/wmAWpRtYDJJwALP/AD2i9qjMCJZ8NZalxk7O7RVWXShO16RJfDVgjkcOLMwIf8MVOIcNStAmSykK3BHTqcg94oTeLLpdSKQe4+Uc9/zFTFBgQFXBv13GITUBNvoY1EkldSQ4IfmpYHGDfD+wiRxTWFSwggMDgG233joJ6UOErSCSwJZ//wBbe8TeI6MImEJQkBgQrDjyb6GM8CsmcvrkuaQSW/GgFDCOinaFK+bfdvrCEzh4Ba/n+COnHJQxa2TtN8QMWKbW/PeBytKB2jb2icnRrQ0ZvQCBKmkvHo9DChdNPUXSTYf7ucxL4io/Dtlo9HoFoTGeG4I+fWD8QmFQY4t94+R6Bh4AkacYv8H2g0mQlxbp9o9Hoj0PDueEyx4so/2kemftA+P6RKFln5ipRfqTdvePseiMuysehJVqSNx9DAFyUqspILXDiPR6HiUe1k0hJbtE9ayWJJNo9HopDQISR7g/fEMSZQUi72Fm8/8AEej0J9lPpiui0afFCmukgjtj+Y6w6lQlFukej0NdmfhD1c4rCAT+5vdo+J06QqoC7/zHo9DfZKNvYd4nqnqWukmyWZo9HoiFIyuYXbaFZgYE3t36x8j0NdkganI9YI149Hosk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8" name="AutoShape 10" descr="data:image/jpeg;base64,/9j/4AAQSkZJRgABAQAAAQABAAD/2wCEAAkGBxQTEhUUEhQVFhUXGRgaGRgXGB0aHBgaGxoXHxwaGBocHCggGhwmHBsaIjEiJSkrLi4uGCAzODMsNygtLisBCgoKDg0OGhAQGywkHyQsLDQsLCwsLCwsLCwsLCwsLCwsLCwsLCw0LCwsLCwsLCwsLCwsLCwsLCwsLCwsLCwsLP/AABEIAPQAzwMBIgACEQEDEQH/xAAbAAADAQEBAQEAAAAAAAAAAAADBAUCBgABB//EADgQAAECBQIEBAUDBAICAwAAAAECEQADEiExBEEFIlFhE3GBkTKhscHwBkLRI2Lh8RRyFVIzgpL/xAAYAQADAQEAAAAAAAAAAAAAAAAAAQIDBP/EACQRAAMAAgMAAQQDAQAAAAAAAAABEQIhEjFBUQMTInEyYYEj/9oADAMBAAIRAxEAPwA6UbQ3pk+0YMp4NKGRHSZj0pQSnPtAVrOQ8eCMR9CIkYTSa1SLh23EPyOL/wDuCN7fxCCUekeMn1geKfYUuJnBYcGoQ1o1gbxF0k4JsbCHkLBLh/WMnhCk6VJsusEW8yMRDmcOKVNZUUJU68UULDd4FlxE0RNMilTEDrFWRMjy5T3O2IH4UDdBBJ0gKBNoGKRa1o2m28Cn6UFQIML9jGZc0EWj4qaA0AkApO1PzgYm1Ehut4IINPWzMxgaZIj5LHWDoiWMQVIBVcMeghqXpwOkGXLBNun8RtKAIbdACtPYQotF8Q8tMAmSswAR9RNRflvAZCKnxDOs07YZvL8eEsk3x1jZYqaIrCrQG79YCpAa/wDuPsu5YO3f7QdA94ljJoltG0IgypB2hgaVhcRTYCyEdIImW5hyRJAuYIpI2+UKgJeHG1DHWGFHtGAmKugBKkFnaDabTqJAZoIARYuLQ5KntgesLkwiCIlBMGQraAV3fEMFLYZveMmikwqWMfVJs8BQTBJiTtEpjYlMJBN7QeXMci0YW5zHwDriNHCRlaHFoHIkNY2MElzLCPqpt8RF8HAapULqmMWs0OJLizQHUSPL0hLvYAUTQVi9mJ+jQ2E7vaOF1c3UicUpKgp8AWbZv5jq9IldIrspg4Gx3aHjttBlodnKgExL7tHgonItH0mG1AJk6WrqYAJTBgN4qzQ8BKIr7guJPly27QdEp7wVUuFeIzygADfdn+URlkNIIgeRgyFPYiEUEgwdBuLERcENGU4s7wJMvofeGNPOGN4Zlykm4zv0hWDgOVpgQxvBJWm8ozOF/KNSp3WDbENIlgi/0gidKGLAXgMnUQwhUQ9DEF6Yu0ERJIP3h6l4+KTD5hAaEg7xspjJUwjyVwgMTJVjCikjfEUaowQncQLLYQnpnNt7WjQmvkQwrShwxeBLlMYqoR8Qe0fZaoxNUQk0i+zxK4Tr5ikTPFAAQ9xbq4/zEt7KghqgVapSgpSWUA4LYYevrHUeJHH6bUEqLjJz5x0+n1Dj+IE1WDNoJJPSNKAESeHccTMmKQEqBubiwbr09YpTV2h9gfFrjCkxlJAjHi3ggGlWiVxacBSHD3+38xrjOsoSAlTKO27MdvMRz0yc5qWzm+PIROQ0joHhiTOYEHeA0xtI2jUga8Lf6QxJm7QKUq0aAETShtSXgXgna8elHrBgIScFDUmUMvDNEKBKiYMl4GmAyhwIIFgwrOmFozLW2YTQIPOl7wFBhl3EY8F4EwgpOmERtE20I8ZnsKE2Jye0H0SiRe5Fvy8LkqOMMVYgtLjyj4JbHEaJbOIdETOKanwwCxLnb/MQp+tCNOb5N/r9of8A1frAlASAXL/SzxxsziK1IUkpBSWdhcdN7RFLSNJ4qBlJ93+0WOBcfSpSZYCnJYWcfK/rErhymltuSWgilolywotU6wCBc8x3hJK0C9wVV5izlZd/U/zD8/VAJKugjldFx9CE0qSrDOGb63g+s11Us0lwWNornGKD6eJggF7QPXcUYcjg72Btf54jnZyyEVdduvlGBq/EZA2+nfy/mIWT/wAHooztYZinIy2L7YEYpuQpj26efUwp4wSQmWHJd1bgdx+3aGJTuAQwbL3eM88mwZ1KLntDCT0gCEtDKJcdNJhhIvDUsRpMmPJDG8FA2kdoYQesDSu0eM0Q216LY2hEaWgmBSV4D+kOoiExsTEk5j6x84epjJlhorkKCYQXg6FsI8UNvCmvJSLb2iW0Mi8W1bqLJdrZ6bxT4dOHRnv1iJqs4+cVdCT4aSycDCrj0NvnEOFlPxLx8XPG8S1cVQz5xt/Mcp+q/wBTKR/TlFSScnfbB/iC0INfqvjEqopUsOnLgkYUAHSksSet454azTpqBmuFtgHla7F7l3y2xiUqWtSGUbPUx6khzBE6Uh3YuXZt4l/sZZRxaSlhK8PFn+5Knx1EZm6wzU0sjLuDewfBPf5xKTo3a0FMlEtixPkWN++0JaAbkaV2cWI8+kO6rTrSQEkEKLDIAzn2xEZGgAum0alL8M1rUaR1UbORjoWf3htthB2bOmUgBphqIKloSQAADZw5OWj6rWNWAlKZSRzKKSkrLtyhJdunXaMHXqMx5QXSSm7OUk03IvgJz3PWNp1FKiCqWoKUja4ZxkWthm3F7QroUM6nVhCEugJUsslIBKjcC+S/rApoWGc8w/ajd+hGwEb8EOoVOtJNJJf4mLt6t94U0czxgKrKDhSdnDAj3uPOICH6BUQYal4hYqBjaptKXjo8JFpvEDVY2xDmn1YUA+Yg6lbnz+UfdNqsbXb/AHGTbW0Wt6Oh1E7ltEybqj7QvqNSR3HnCc6eSQ25irVRSOF3Ta4uHODaLZ1oCRcOSBHFom2+UP6TWMAVZAs/rGayaHKdgmbGa7xB0/GXL2uMfwIxM4mTv7WjbDLkiWirrpzNSerxF12tIF3V2jKphiTrdYkEVrCT3gbg0igmbULRpeqSmWXH7t8CwESdFr0KB8NQUAduufuIDrqiHT5t8vfEZ5vRaRo60JuXIvjt+PAOOygqV15kKB6OoX9jGp4SpEwuv4qHqdNzex7bC0YnKV4VLJCQ2XqYEM21m3hUUFtVKAT7Y848qX1f8+ke1CCy33Ab0BxGtcg5D/P3wWxAmDQJaLYgH/HKg+w/LQXVA029Yzw+cVVOksRZwwH5b2in0I1oJgKWJuM/m/nCfGwSUJBZyfkO47/WM6pRC+W3+IFq55Jlg3ZJ+bQqMPKlmXKW4K7iwBJIO5s5ZzYdIPo5dNJISEkAkHY2JF7jHaM6Sa9QDKY4LhrYHUvH2epg4NjkDD9Ih1ggenShBWpgMM3cl2+UIr1FJ8VAs5qJs9mGM+cb04rU2QWfqGPnjb2jeoCPAUDf4S6ejhiOsJ2j0fo8tMC1mrSixuY3LVEHi3Mon4fM5jpRmz5qNWFYt/mPVA2e/b3+7RNK7sfl0g06YA2cD6RGao8dDOo1PytAFLUQLsHO+LKNh+ZEZQupz6nr8o+BZFyzP3t+OfaI5paHH2UEywqXyqcWLjPcZ8oSTqyLbjfFr9Y9MluSaqh/6kWu7Xa27RiRJCP2lZLWALEGxDgWIeCxFQp6MrJcJJAH/rl2xazRRTICk3VSfWz+vpeEtWojwyB8L2dt7Dpi32jX/IXML3tsTcWUfPAOOghL5GV5QSlLKUHiHxrQoUDzbBhnYv5R9nLZ/wBxLj/Pc59oSWQpTEkA7lreWO/pDTbYoL6GQJKT0JJHsBn0j03UqCyAatmBhrVamgMXSWqDtzG45rbEdnePiEyaXISC5PwgF8gP07CIydeyuhMShyqcBOS+w8t4analKuVJqfpbv9fy8A1s6VUmlHiHJJLCwyB+CwhDQ6mYuahJUliQlSU7MfiZLB2J37QIW2VdTKNJPWpvQG3nD2rUAFCzhnvjGfcRLOvcrQBcErWQCljtS7qsB6uRE3VKVTdZSpag6WU7p3fcEn/cCCFGTq5YXz4YgWLOxb5tGuLzvCASWwk//oOPkYjq1ZIIUymLMbFkkvsCSLWeERqzMKUzVEhwlPa53+QioI1rNZcGPqJlZfoPvHtRo5abh3Db9YPKnBNJ5QCjHcKUN+35aKqfQcYBRMAckEm7ZyydoZmTEUJcg1dNr7/nvAtVrblJKQRSzFJsAzG+Tb7wHxbnFJDerDfze/vCYJDGg0pK2CqHSVJUzsQrN7sxII9InTlN4oNSVMAli4HOk2JF+UH5waVqSzF7HoLJwSDvt84BrEA03dTXYliB09/n2hiZ+gazXlODEjVa2suc7wbiCwQ7+cRp6wGYxoqSwyiSXO35eCKBWHF/XyhaZNJTvC4nNZ/wwmCKctKgyrN1f2B7xjxwuyrAkY3Ygnt3xA9OJkw0BjdQIUWYhvf/ABDyuHBAytRDYALdSPPHqIwbj32aJDnFQlPh8vKWDEjuCzYBZ3z9Ya1C1BZQikoZikM4O3N522jGm4glQUFNSAopJAYN7XuMxuZxJJBSU83fAvkHd7WzftE7ZRmVOABSVMqxUBf/AOxOHsIGtJSakEmobi/Qi8JTdYgAkAlai/YZ9XdrQGdryspSeZQPKUhiLfCeuAB2EV2IpLlLArduzW5js/dvN4nTUr/c46WwWy/eBq1C5nKokhbFGS60kAp6Oz+4gup/UplAolpSSlRSQTlybg2Nmx/dD3RH0qUolcwKKWc2PZgSbCJk+UtaibEtY96hgDApv0vBONcWE5SSMjYqdtiL/wDXOY9w/iaFhhtkYy0KsphZZchwSCGP7RdLHe1nME8JKJ6RLYmoKcF03KuoBew+cLT9QKKU5YbZ6x94PNBUkbil/N9vcw5rYr8FWbIrJJQkKP7t7+t/WPp04AS6QSl2NwzknGPeHJV7ggdzHyZLJFz3iARP1SEl1hKXu5Sf/YXiLwrgRnTVhKikJYJKj0GQLOQWjoEySUq7XJ7MYT0ukecqpJL4d2e99vwRScG1sW/T2m/qpExaV8xSpBTls821/pFDjmmk+GfClBKxyhujl2/N4N/4CZIU4Ukioh8lhguOt/pHzWagMwYAM/z/AIgm6KkLW8MqUVmSGWkXSs2b0YY3FzCUzQgXKSLk2IP0HSLmi1omChlBSUuKdwC3ViTb5xMn8QSklKlpHVKjuOr7xSpIgNOHdL4u/Rm9mg+lCQoIUWH7VdN2/OpggmoV8Kn/AOrfzC2onBBynyVFd6EdCdFM3UYRXKpcnN7eW8Wp62SVFQAw+clvzyif4CSVlZJSkBibEly7Ddob+ogWDJ6JxUWH7gGGOvzwDDaNGmoEi5ZwGIDM/ZnHzgh0ku5SCmkfETkO1ntuPnDh0oRJrVSQxakkKJZ2fBcBXta7RnlkUsSXr9WynuDLJAFg9wDg3P8AEBVrSqpqXeq+Ta4D/loqztKJpUeVLgFTOVsQXHNZJwXD5idNlgy1cyQpJIFFgpNxUWDuH9qekQmmUFE8lCVdbt5WJ7/5go0xKTd2KVlLZAwQcG4xCWnSfDKXqKVbOWsKgnOWy/1ENcVmUSRQwK0qBKtxmnzNw+LQexD8rBJ1a6QlaSSCSFdAb0tgAG9uvuTSqQKiqzEsVGz5dm7dOmIn8MWU1rW4rs5AJLZz2MBRKmzEhJBuWJJbG5VsYsRRn6gsQGdwbB0n+4bX6fgnplkuaWLkpDDDXYnf+Yq6fRigoOQQBa9ncWDHObx94YgVCwF35gGvh7t0s+0FgmhRHBVzgkyrhklSnYXdwSWv+Xgun4AjTPMnzQQQ/hyblTf3YSHzF7QSdJITMpqTWlil7P8A2jr3J3iFr5ta7mlywADlL9SM487xKyb14PiLI1AqqQCEksATcP1P3h7RywhTk3SQFIIuQMKSdwVVOR2jEjQgLCSHCbqU97/vN3sSLCG52gdQd1u5rcObgM5v0sOsNtBAs5U1RC5ZZmAawa9iDnMOq40hFPihYURcAOnoSCTYPA162XLS5BOXL4uqlhm7Xgeu1MhQFfxcqQatyS52dKd3iRwoomyzLC0XSqzWcvsQ/ZO/7swCYgTGCRMlkOKmdiBdufrCapaErQmWpZDhwkghqgUlv3X+0OS5hSldai5XUEhTlKGw+Rcet4cipL24UVabkN6iXc4ct/mIHFZZqADAEXvZjDMviaiCQtkkUhKlACotTc4LPEs8RWFBGVgBNJu5scnLYLxSdFISNRpiHdTBO5BZx3hDjv8AUpId1pTUrFTPzHu2b5jrNRJqFRUJgUWLgpdsoUOvS+waIHG0KQlKfDBQmyXUAbubBi1mfyisctiyx0L6HhqpcsK/bZz0fD3YWv0I3idxjTlUwl2sxBN3/wBR1CVPIJYEGWOX/qLAWN6gBHMSpSityMgcrj0cEed+0Um7SWkdRw7VCWClCwUpFTl3SXwLX2wOsM8PPiTFrmqSQxJqNwz4ewD/AFiaJdIFQKQ9ILHOTbcvDNYCVrUlRQSxI+EndwcHe4jFv4Nkvk3xaaky1UKBZRCimwUn0HYX/wCsB0vEBMQQoskJCqQWYJsCGAzcG++2YS1KgJYElJNZqTQ5CgzFDHF/9xnhKhWDMPwctDZFyUuDfNxbPnD8FqnUo1+k8EqKE5SSybl2ZXUEPnZolSAlVa3SQslCSpwAoHB6mm9u3WENNphWoOU1gsoXY4ulruO8b0fDFo5ZkwJJukFJIUMEpUkEennBoXo0dSpSTgCwJAYrINlEjcEflhA9PplTQ5NT3cvy5wNmbH8xjjCFSkhAVsztb558w7vHtHOUhKCUOawAzk3DfD2y/mGha7RW+jalICmLkJuBc3b6vDEyalaQsI/qAGyRb1Hy9sxB0+sEzxUmYHBKxVYZunGAPvDvBpwmKWkKsAlQJ6iqoDzce0OE8gqtYUrDpJUVDewxkbYI9Y3ptapWppAUUrUkAbJcJHmGf6wiJX/InmWE1Ej4gqyRcKcMxa146zR8MRKQmYpIC5ZChQXcjZRPxWa/V4NdD2B4ZwmUubMnLmKMuUCVW5SwNQD7uM+2xgutQoFkrQUKQg1CqlVQYsCGarAzCkhc3UJFaECVLXalN1Jdk3a1mcCD6yQmQqXLBUhEythVVboAzjmDgdfYy0UnWSuA0qqVKUXSWKVpDXbLuC4Tg9IvSuDBUqtRNSQ7WAA6kdWBL/zEfh/DVaecqVOIrmspKwLTGc73BZwQ1j8+r0vDVJRNmhilYDgEuMBiDY0h/Ju7Qm96B9CH/ETNRZJ5e+Uuksz2BqPW4PUxqXwVaDzNRzMk3y+/k2OkH0PF0ykGWQ7EJIbDkkO9txvgdIFpuNIVShSzWlVmAa2et2JHQuYL4HYr/wCHWrlAGGctjoH3jcjTAJIUHu3R7lvrF2YmUpBMslJCr2sCwJp7Mxv1hDiukJBU7VMXx5nsY0TpnYcxxfRKJCUgpGSNzY/Yn0MYGpSKORJJLrYHlI+Ep9C7X+kHRJWEBNajMSeS1w10gK369oQk8PmBU1ZCuW6kH3cPmDwcHFa0FZTJTMUFJSVOwMxQAPMFAsAfd4JqCmeCpaCZssBN3PK6rgBgWLgv1ETJPFyAisJWnnAIdRQroFAhhvvmHJEzx6Q9CloWk0gkHmQp8uNhsPi9WhMTXxKWlNBDlikgMGfcDGOhhLSrClpExT2/9ScAswhufwBEo3dV3FRADlrszs25iXxOVMkklAC6WcpJZLi2GyGuLX9moyXTodbLmeDPJFVCiZYqLJDuCkPblBt9YVTrFTJQU6ThKwDne9vn2EEsygpRFTB1HJf/AE3t1hZMgglJSzEsOxwXGbW9IzNAqxaWlk09UNbqCW/Hj7L4X/UCkUpCaqRMUGNnu7blvb1o6LhI8IFMwFKc2pIO+H+u0KcYAlqSUVGocpT2zcZ27w+Q5sZ4mFJUGCUTEhiUGxtliLFmNuneFZmtZXKlRZxdViVNt5RriuoVNmJIQakpIWkbkKVnvGZHEzNSUJlmpF2YApc5e2OkSuhm+JyVTUSROSWCmSpQtSwBFwxcAX2vGpEtS5ZMokqC0KWleUKqIStBvUkvcHo+7QLg0jULWpExJSAoKSZiSb3cpGDYeXeKFSk6hYSmXQAAoJJJIINQCv2hzYXYpvCb8Evk5biYacpYcg8in8/2kizi3lBtBolAp8OmYgkhQlkqKbYUdsjmjWlUlAWFE1khkqDoSHLqUz1HsRvgx0Oj0RlSDTzPzTQKQN/iSPhHMblj5NFZZRQFj6TDqE6J1+FMFZAdxyC5DvdiQQHF2zFPQ8dl6yWETJapdN62uSp8E2CWDn0jn9RqUAUT6yEpAAwGBelTMSATZmxHUaT9PyJumqEgy5ygWLzC4TfCyaXwHveE3ECVygjpOGHlCVko+JJJ+FKi5uWKphU/LgEOxjpZilqUkqSUiW3hTFpLF7qFr3sx7G8RBUUCWOVvhKg4AGxD52e8clJmT505QmTlApJqBwVCzUhhEYXKtnR9bFYJJH6NxeRLmBCJik1pLjsGZTN1SSL9REX9PceXpZkyVqlukFQFn5WcKbcEfWOT4ZxDwpk7lNZBQTkKAIsQd7C+WjPFuBajUK8dAXMUvIZikCwD4I7D5xqsF0zleXwijxfitc1cxCl+GsGhOAQH2w4+0ISAXlqQ7uPX+I0rhc1MmXLWKVSyS3YkXJNnv8orcB5JgCb0hss79zh/vCaheOWkdvwPmkpJSwNi5yoZN/THaCfqT/4wUioJBJSzubMAOvaOd/U/FGlyZ1RC5a+XyUliG/8AqLw4ONf1TKWi4FQW4dQLYF3DfQwbmiGtic7VBMtM2eFSgtKksGqSLJD2N2Lsz22hHX6ZfhqermQxWpgFAXdgLmkAMW3gvG9WEqYMQALbPcuejWiQmZqNVLUTUQCQCQ/mHHL23gTGxfgXCQpP7jdyvCegSATzM+cX9qMsIlTFqpEpOzD4bKw77vi3wxFVM1MnlXXS3xZSHJsFC2ALP1ifM10wVVElKqgA+HdyPU/SNVi36RyOsVxdWq04KipCpYpL/uZnKm3zaJfHeJLVJoITakBgHSA7ehBNu8TuCaiYsmspbHQk9fm8fOMAhQLlRWkBajklNsviFivygZaxpX4xIcWPOMe20UeD6OuSlC1HxeYhRFtmS/THq8TuPSlKCVWBUHITg3It7D8tGeDz6AxBfq5+0Y5dVG2Cui/wZMmUVpZRWpyebycBIs+cu7RnVTZUsUoJUVcyU9GO3R8ZhTTzkqmBCWSr4nKqR8Rd3+IAAixzD+skIXMl+GQqlrhQJN35m7iJarD+J8k8dUJygJRsCVFBesFIuRk2ANt48NTLnBU1x4gIlkAhJUCCUvvmrBJY+/OcZkULUUliCWILNneFNHxCdMNCFKUvIJFVPm+B38opYhlkmjp+PzSlFMmayQ1aanMvIqSphU7kEgk+8Q9KDJlKZKmM1LgEg0gKCgFBt74yBB+EztPNXTqJtC0/Gkq5iTs57lm2PpHSazhADB+UsoE7bl+h+L3MNfjpkPeydqgCglaUy0rZQUuaZilEOKQCSUqJKQMWJeE9Pp9RImKWaUVMUlRqwpJ+FnukkC2XDjZ3Vo8SWJksD+mukbsThR9i/pEPjGnnJllb4Um4Hw3Vjsb79IOyloc/5KZ80DUMpO9nKgB8I7v946bU66ZKkrXJlNRzOpVSqSW+G4Ld9i2wiT+mNN4UozVSanBJqQSQkD9rXSGu/fpFqRNEyVMlFP8AUKVkl8cygn2MwHyd4tSEPsZmIRqZCJqCoLFlhyVW+LOLkNsx8o53i0kS11BVKZlnqNphHzclJu/7sNGl6Obp5EycokTVOCBj4qGbB2L94Knhw1mnKiwUhlFywDEAl9mB+cZ8dtmnP8YReHz6VrTRLcWUoABVXZvqIfUtCEElM4m1vGVcmzBwWzAdShEufM55anoUGJLlTuHYCxA9CIU4rq0y1ya1KCVELWlsAKBDdy3+4dbZGkj3EONpUpPggUBBJrJUS6Xub3B5b7joYr/pbSf0Zk9S6FEgBu1ww3Od45MT0plpSlCSVByp7lRBFzsB03jrv0eha0PMAKRUQEuRtk4v0SbbtiKaiJTEf1fqa5aEBSlJqqDgFQLKBekMzMclrxU4vLpmVbpWkJIsQCgEh+htGf1FLpEsplBIC13ANnDByb7n2j36jVzSwP3Ll/NDPEXSRo52AXJTMTXYpsCT+7o1rlvrCUjia1zFJB5U5bAFrDaKUnhzS5nNygqCAwyOv5gtHMytIpBKqlAqLWxb8EHXYON6GOPalSgA5zSB2NyPKwiXL0wmG7jowq/0I+6grN1FwD9Rn5NFLh+lSzhZBbzGbBuvrGnKIzWP5QiKkmUtSdx88Q5q5RVLBZ2v1LF7/KN8WkFAMxqgo5Bf3ELy5iwyk2sB/iNE/RP4On4xxqXK8OWnw5hRUS213pB7ve7WiT/5aYqZLmS01JW6aFy0hJIFwFDcZe28fdMJc1JsgzrspIKX6ggte+SL5fo0lExAlAoWVhQUQ4Kbu5Bw4d2BO/WMGkuzVWaF9bw1Ut5a5hBV/wDIAAtPMAykilw5YWAPtFX9NaKYgTKkJCgQHw3TmbF8w5xLhoExU1SfjFNQaog7hQALOzdIPL1qZEiYQQqhiBQWTgMpmAJLlxb6wY5p9EvFi/GtAk6ZayhlApSCCR8Tm4HxWe8QOECiTPBVSFAgKBuFmwYdyReBzeO6idNBlhNAZwQwcuSQ+9mfZ+8U5OoTOIlzgApQYhKSywzmoGwOzuXtFJ8W0Jqqn53w7TvMpKTSlQ8RwxABwdxH7BotTXpisKBSpnS+6SQQ+5Ja/SOJGgVWolzuDnAtg32ifpuLGQaZVkKIKkqYi+4Zmb8eHl/0YJrBH6zIkoWhRlykoBRelqVEKBBAFtvmIkcS0iyE+GKuZJILM4uHe3WOWT+uNQlHhylJQE7ABVfclTqHoQ3eN6XialqQZiyl8OXJsS1zgneJ+212Lnejo18TnyLzEtUXLKDgYsxv/iDfp/iMvxlVFKf6ZY2wWMb4dw5M4fEVBdJJJJcsxN/IBo53T8Ilrm0rayFKy10qUMgFx0xtAsr2Xx+Du+PSwqUA1ZVelwHFi4PUEJiZwkeEVPJVKlTApMwlVdiLkDZ/wRrhmkSpEqYlagPDsxLPa4qx8rw3M0EtfKsFZcNUSsAsGyq2NhGbewhxnFOCzJM0KUh0M4YJKVGzfC5AJv5Qlp0qVWZqCAt6qkCq4tkPT7dukfoeqneGjlKUlWMC+MPf0jjuL6SYmWs1qVMOQ6HUDS5ZV6rbezRWOVJaI8ieEkpSBQCbAGwfsNh1jr+BzgNPMlzFpQUOww6ZgKgzF7kqAP8AbHM8L/TE4gzEBggA0+ICpRbyAx57wzOUqWhJISF2Bp5iR0Kjhu0XlPBY/wBl/R8VUQDOVW4FSSHSbXyOsTeITULUFISRTMCiOoFmT5AxG1OvfmIAPUZ7fLq8b0+qWtJU4Af91/4+sYxrZ0J4ZLovcP1X9NX9yib9L/f7xI1BBP8A1t7M8fVagpFlJLi6UqBP+IlL1K6mCFEm3c426xpknm9GP8TU5ObfgMLaSSmoA1BzZsBh7fgiXqdQoLJDi/8AGfeHdNrgrlukvsRe/wDEbfbaRms6y1O04CFc5IDFizdH/O8J+GD0aKKlcrFjb2D9d4Wrlg0k8xv6X9NjEtwrsTnELS5PM5vuw3/OkY4dxZaDStyn2NsEHrAMVIKbkggvt0ja3r5rXBbaMmvGdWOVVR1uh4tKBB5VYsc3/cO/8wlxhKRyBwJ3xsTcJNx5Kcd7RD3fB2inqSVELJL0BL9Llz62iMVGH1f6H/FkpCUqQKQXASSkvSQ5IPdmuMWjm1as+OCgMMDsNoPqFmqkhwxIJsXHUQbhslKqVd8dT36j+Y2xUOfKsFP4qsFqWbABMS5GnC56ag6SoBQ7Es1sWjpOM+GJhDJDgKO12ywFrXvE0KDEoCXBd0sT8hbzvF4xdGbXyddwf9ISQlcylgQQBckuALEnly/pHBcU4aZU9SPFAQcKJuUvjF1W2j9J0evJ0oAACqhb+2nJs4Zz8o5DW6RKphExLuQ2QM3v5DaITi2zSVlrg5WqQDKBWkHlAF2AIVht/WG+DzpcxXwNYggBgz3Tbu5aKf6UkBCHCaQGAFrOXIDem0feL6uQVVoUgzJZZSdy5yMOz7dcxksq4WyslFDBIG1h/ECVytVZifU2OfIn5RmTqAuUk3D2728oi6vXK+F3Z7+d2HZ4EiWE12tllSUhLzUj4gPgYkMkndiIizJ6lFQVSzuwuq3VQIgOpKmUUjzL4Hc/xC0tKUqdawuz0hJTsCA5NncbRpEkCTY5qphCQEEudmw/lm3f1hczArlIS4SFEO1r3ufm8aE0qIpPxOeWwSCCwZ7F+17mBTZctAAMuWliC9vXmyX6mBT0bXiIs8JmKKUJUC5Bctjr0i7wTToShlLCk73YemDExIQlSyWCVEG17dH87/6gWp4qkBwGDsNyfYZ7RTVWiW2tDOplCWSaTSfL5wJEmo8ocPvZj/MG4pLJAVMBuAwfD79jHlAypRVSDd2vy42649onF6LySThPOm8SpVgU2II9sW2+lomrQxPURZ0aKQVbruX2PT0+0RAQVrP93vHRj0c+XZa4bqCr4jgAGB6/UOqkDGFdQRgwtw6clKi1wrL+d4NNkgk7B736fSIa2Wh/U6QnFu+MQoNPcEsWDN94qTiCACoKIH7QwHbYmB0BVjGOScprhlxYtKl4FnGezYgmpU7Jcgdu20bEtQLKZhv7fYCJ8ycairbGfO/eFimx55qgpqyEqsxNx6mLPC5dMpJLFySL9CR9omgpWnfYfQOfnFubNRK0i3ArJIHZJALj1J+caKmeTRzE+aqYok71W7Y+hMNcJfY5UPm7/WMaRLAF7+FMJ8yTbzgPCJqgUs+fr9ovIxOs4HImVTZanTR8Lvu+O2D6HqYPP0JUQCSA7gg3SfXzMUuCSSJqtwtCSAT5WfzJMI8TUX5Sxcgt2NxGOb2a49E7X6+bpwJYUqlYNxuxGPUnyeI5VcVG+xfHrt+elfi4mTUKS5pSbAXqIcoLnsb9Y54kgXCkkjexEaYSaEzseF8XKpYlE3Re1nBe56kYhTifEKHa6unTpCvBtKoJClhmFvLq21mtFlExIwhzipmZ93O3lFLEdhD0sybMSQU2+F2NRJGQMb5eKvFNGFlCXCV7k3AABt5jb1gkwpTlaKtr4HTP22hLVaogJpuo8oO3sbARm8Unsrk2tHyVoQkGk1qUTuz9SAALDz3hk8ETMlhU1ZQQ7BnFrX6xLma/wmAWpRtYDJJwALP/AD2i9qjMCJZ8NZalxk7O7RVWXShO16RJfDVgjkcOLMwIf8MVOIcNStAmSykK3BHTqcg94oTeLLpdSKQe4+Uc9/zFTFBgQFXBv13GITUBNvoY1EkldSQ4IfmpYHGDfD+wiRxTWFSwggMDgG233joJ6UOErSCSwJZ//wBbe8TeI6MImEJQkBgQrDjyb6GM8CsmcvrkuaQSW/GgFDCOinaFK+bfdvrCEzh4Ba/n+COnHJQxa2TtN8QMWKbW/PeBytKB2jb2icnRrQ0ZvQCBKmkvHo9DChdNPUXSTYf7ucxL4io/Dtlo9HoFoTGeG4I+fWD8QmFQY4t94+R6Bh4AkacYv8H2g0mQlxbp9o9Hoj0PDueEyx4so/2kemftA+P6RKFln5ipRfqTdvePseiMuysehJVqSNx9DAFyUqspILXDiPR6HiUe1k0hJbtE9ayWJJNo9HopDQISR7g/fEMSZQUi72Fm8/8AEej0J9lPpiui0afFCmukgjtj+Y6w6lQlFukej0NdmfhD1c4rCAT+5vdo+J06QqoC7/zHo9DfZKNvYd4nqnqWukmyWZo9HoiFIyuYXbaFZgYE3t36x8j0NdkganI9YI149Hosk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0" name="AutoShape 12" descr="data:image/jpeg;base64,/9j/4AAQSkZJRgABAQAAAQABAAD/2wCEAAkGBhQSERUTExQWFRUVGBoZGBcXGBgYGBoYGBgWGBgcGBgYHyYgGBojGhcXHy8gIycpLCwsFx4xNTAqNSYrLCkBCQoKDgwOGg8PGiwkHyUvLCwsLCwsLCwsLCwsLCwsLC8sLCwsLCwsLCwsLCwsLCksLCwsLCwsLCwsLCwsKSwsLP/AABEIAKgA8AMBIgACEQEDEQH/xAAcAAACAwEBAQEAAAAAAAAAAAAEBQIDBgEABwj/xAA8EAABAgQEAwUHAwQBBAMAAAABAhEAAwQhBRIxQVFhcQYTIoGRMkKhscHR8BXh8QcUI1JiQ3KCkiQzY//EABoBAAMBAQEBAAAAAAAAAAAAAAIDBAEABQb/xAAsEQACAgIBAwQABQUBAAAAAAABAgARAyESBDFBEyJRYTJxgaHBI5Gx4fAU/9oADAMBAAIRAxEAPwDXGSlQ6RQJyU6QCrFGSwtCWtxdnEKCmVlhGldiHOMridbeKKrF9dYTzKsqMH2iS1yU2cSY6g8YpYmLJcpR0EYFuBcPpVARosNqhGek4csJzKBESSsp3g+IhAkTdyagQXJqAN4wUvGFDeCUY6Yz04YyTfqxdg0I8RqnPKEacYjq8SBGscEqcXsSU+saApmImKps0HeBZyxtDYgmTm1hMDTKwwOqa0VTJzx0GFJrWMW/3zwrWuKTNJLCMJqcATDqrEi5CbWufsIBVPmWAOrv+8d7phmVqdukdSk2tqLX+kILWbjwNVIBJYm76AcfSDJkhOQnISSkM7uFFnIvtf4RS6m1U5IYCztvbjBEgsSk+JK0nKTcpJ66EFoUT5jQINJpxlUbk5Q2uvOLqipACVBPUG7Hh0iZQCRr4n3LAhtICnoHBvy8YCGM0qVEsmVmYZRp8YKVJQUi4drED6jUc/WA6aUCb6H58DBxkMANb6bh+EE7UamIliDiYUg/SKETSNYKXLL2d9Oo/NoDnoP5pDEyRTY5VOnubRB473Jj3dQd3F1U3K8S4EQJPqwd4zoqjxiKqwwLNfaMEPqZt+MHYZTufEB6QplLD3hxRVAG8LAJhchHP6LLUHKWfhBlPJlyxZI6wCjFQBFc3EH3ENCmdyAjmYsFJZiWtGdnUClKsIKl1Ji4VRF2B+cGBUEkGLKjBlpAJTrApoz/AKkQ/wD1IqixCc376RtnzBoeIhTQvu0FSez0xaXQQoktlBvDmXT7FPpDSlwkABSbMYwtU0JcxczB5qSQpKgRqCCIDn0pj6uJxJeYRM45tfWOHDpE0sqUBzgPV+ZvpT43MkngYoKY+70fZCmayM3WCavspTZW7hB8rx3riZ6P3Pz6JTkBnfaC+6QDkygONbn5Rv8Atl2SkU0nvpeYKKgMpYgAvpvtGRoKEuFkpANgTuToBzifLks2I/Fjobi5dEpICstnbQseV4bL7NTQBZN9mPrYxqsDpwbEeRG/nBmE4siomTUJ/wCmopc8R9LRKcrHtKfTVZiqXswtcxSTohvEw3cWfmI5UYCqXMRLbMJhZy5+XSN3UYpLlTkSbBUwO9gwDnqWbWDJZR/9qgjwkkGxLDheN5mDwEwVZ2ZUmWVhKUlLskJvsBcmE68DmqQlWgLgA2Op46x9Hw/HU1JUsBhtu4Py0gDtHJYyj/sojgLN94FMpvcN8ev4mTo+y0wFyUsON/pEKvDlJWwvZ3CQwZgGjWVie7BHL94y9DUzJ84oS4A2h62xJPaIal0Jz9KWQ4OlyWv+CKcQoQhAmFlZi1tND9o1FRlppJ7w3UQn/wBvpEavDQpOQpdtDsDdyIWHrcZxvUyFRQqCc3hADFr76B3gC5UUgC2v7HWNLjJ9pCGUZeULHBx9oR90EnM9yfrDEY+YDqIsUY9LlvEUpJgmXKLOGdxbeKTqS1DJWGkgG4fQ3vFooVDcGL8NqGUQtaiC4YdQnU6M9ukXTqKYlKyVJGU2CiAtSRcqCeDEdbxyZOOn1NOO9ruCSy2piaaiBzUE8InLpFK4RTExrR4iEjjyhhKMtezdDCaTgM0gkJ0vE5FIf9i/SM14hb8zVUlPLbaLV07mymHKMxKWAPbUDyZosTVrBGVRPWM4n5hcvkTV08htHPVoYGaoJ0DdYzVNWrAuYuViZb2ow4zO9QRmVKewjpr5ieMI1Y2RoYDn9olRnCdzE11LjM0Ks5hoMbm/6iPmw7TL2Ji+X2omdYw4rmjKJqu3KFTaNT3yFK2/7Tf4Ex84Sq8gXbvpbepjWK7SLXLKSgkFJB6EXjOSaYzkSWYFC85fdthEmZfTIJlOM8wQJu8KkMlXUuYRf04Yzakqt/lVf1+8N8OrQQoJOxN/hFfZfCE0xmFyorVmNhY/aI1YcSPmUspu4oxya+LSRqAg26pVtGrMkZGZnDcrloWjBEzKzvyDmZhdgBpp0hrXqISw126ggjytBO9DUWq7iPsxg5pZ06Sq7KDdMpij+oNZkTI/7l+gCI0NIha5i50zLmUz5QQLW3Jhd2lwVNUE5lFOR2Zruz69IEPsF4VHsJfXyM4UzO0ZHsIh6qeLPmPS2f7Rr5YJcFi41aAsB7MCQtawVFUxVx66esGr0pExl2DEn9RJgAlB/amDowtDWSAXLqvf2iznk8W9reznfZPaIQXYAa/UQCmcU2yqcAAulg93ZjAswoCEo2T+UQU0sTJ9U9x3g3bRJhNjdpgSLNeNJS4X3ZmKBzZ1ObXD8OMJamQFVBe4P234aRRjYF4jIpCRRLJeHNHTpCg8wAWcpYkWPxjknCybkcPPS3x+Edn0BTMYe9mLjS38tDWYGAuMg7hUqikhSnmkFgwYuovmfltFUyyVZj4S6cyiHDjwgudopxRYVocxlgA5T4XYfF7RWlfgKTqpiX5afEmMAI3dzjR0BUDlziNLwwk4sBqB1gFRDOrwhuDsdgz7xLuAFe6LPc6nyttFJy/USMf3HcrtAE2So+cdVjwOrPxAhN3ScqTYks51sxPrpaI0wS62awDP8r+kZ6nfU3h23G5qkr3ueTQZSoI0imgwxlAnhdt7aWh5RL7ohRQCx0PDgfKDXIfiAyD5lZ8I8QJfhCuuxFmYODoySPqYZ4kddgz9IUSqg5cwBYux2FzZPIQD5SNwkxiqMCm1wBZSWLszsX6RTPmjW4HwgmXlUpZUNwdbk5X1gSslPbW7cb8A5jRm32mHD5uTlr5loLpKo6pduMBCWEpPhFra3Ai/D5gZIaxJfgALjZzrHesaupwxC6uNZtQU3IN7CBsGmnKbWc34X+USqQ8tV9C4+w521iOASlAXAvzOm/nCM55DcfhHE6jigWUqs+U76XhrKxFILFTeX7QAJT+8APL7RT+moCxMKioj/kAPlEVSozUUs0apJbTzggr5+sDU+HEsUlib2uGGvUtFU5aQQCokA8WfyjTuLA3GEicDZ9YCqgc6Rs4t5iIlSXsSOhvHBdViesb6fzN5bjAjxuPzeDFy2sSG1d2bzgOmVfW31HGJpqh73HTa3GAqcZypW6LOW49f4jNYsp1BLOUs54xpZ0wkE8R8oys9akrWVM5YAOLMb9RAMDdw07SpCWPEfXaMlKVmqFnZ1N1eNRWVjAlI1sH+0Z6QgsoszvfhFPTjcVnNCHU0lZSwVpxAPDfWFOJT5mdiR5D7Ro0JASQlr6n9xqYQ1NMSo2cjVnhgoaM42diJwlTnLor2rODyvE5iFuDdxp0gyfKKNQPWx62cxR/dBJfTz+TwwNcUVqVTAtYYhzbi1rfCIokqAYn4W9BBNOoTLML8wGbdzoIY0lAkKAUnMz+yc1jy3Mdy8TQt7gH9gkJAzOTpYWtdzDjDMHFlAX6Npox6xdJp0pUxdIbRaSPgbPz3h1RSsrvoLX+3DpGAkmcwAGpGVLIVmAY6P6R1U0iyrwYqZaF9YbWPlFPYSfuYLV1OYEP5b8rRxdOrKNLX8VwHa4tyiykkup1C+5+UHVILWHCzPEjHkblajiJlagKSVkAZraOeWnwtAyrpZQBa+hfd9I01TTeEEggX2FvrAE+Q/AaBxYte77CAuHQikyyS5ZjcOTYX4av0jtBIQXupOxGkECjDWBJ5u/UQVIww2JYb/hgg0ChLVUaWALAAW6AfF4jTUyVEISSQba6QPitczyw97PDHCadgkJN7OfSBytQqFjFmaChwhN7Bgre8HSaIBRZILPqAz/aJ4AgKM3MdDa/rDOYtCUm7Pa245RKo1ZjWJupRXz+7Q1rNpsLG3q0Z6ZLIBmTNAHtt14mNJWYahISBYrKbklVhci+m0Ke3qMtNlSGDajdyNYjy53GZUB1qPxqnDYsm/wBpljjxUt0oUw0v9I0WGzisOeEZ7CgQA4cteNJhksrI1Acu3lblHqEgLci8w+mY2O2vnBCqfNZOqT+dTHsOkABbD/qKe78Gv0AgpNMHCnAJP43GA81Oi+smKQhgHcEA/eM7Ow4ACwJ3cPdr68+EaaqNy90vbbWAVyxuzXgD3hjtEE7CwU+wm/8AxEKMRCUpyJs0bOtkNLsdo+cYhPKlkPFWCtxGW+8fzVuopewGjG3N3+UBy5YKiRo2pDX4JEEyk/5DcerQ7w7BUzE5iFbvzAvbl1jzup6gYzbT0cWO11MXiUvOXawO2rX1hUvCwp1KL325M92tH0HG+zn+N0NmWCU3AYC6lHgAPV4zS6QeEkpCWAIOp3BDb8op6fqAy2JNmxjlFlMcqr2Tqz/mkaWikHOhWXwlwGLl2s+z6wNSUwUoAEJTYKLZjzAuGjdSOzksZVSwWCXN3uR+GBfMOYBhKgC3M5XViZaVKX4UsAX5aAJ3MKUdoJBV4FLQdnHgPVL28mgf+oCT36EpJKcrtze9oV4PhTuqZZIcNmAILaknQXEWcwqWJOuPm9Ga9WI3ShQYqe4cg8wRt1ixUhBOyjyOnXgYT4rOCSlADhKQGsXSQASPK79Iow+nM2YDLQo5mygAksLDro7wvJmPG5V0XSLlycSwHm5saLC3bjBs6hLW284e4BgszKnvAAQxU9zcXZoomU8xU1SAl0hbcgNzYjZo85uvQAfB/iCMY5EWNTK4qnJLcgkPobesZubPWolgw8iPPgI13aSgVLp05iQ6i/EJKi2j3Zoy0mnWzhTI4Hg241h+HN6gJENkoAiHScKDOEhIDl3L6cNohVyshfiLDT05xdh04ElANiOt9PT7xyupRlYlyBYxcg9slY7mfXR5poOhHF7xr8HwogpexJHQXjNYYE5z1sLWI5DSNtTzlOm1hf0EIzMqkBjDxgkEiHSaZiW4xRUqZQH1hnhsjOS5ABJ6sIz/AGkqky1ZXLkEg8LkAE7R5ebqOTjGFOzKsSgE2ZqpCu8yg6hdvIOfm3lEu0uFCbKy2216xncNru6RLmlQup3c3ScoOvMnSHmI4pknqT3wIy51S2TZLEJDm4KlPfgDEeVTky158fpFtasCPuZJOGlCvZtle9m8zDHAiCCOJIfoQI5jPbGmQtEtZd2cpS4HV9b8IS1VXlVMlyCA+bKXOrE25khr8Y9VXYKFYbgkBiSP+McqxeVTzjLUogLZSVKDBSiySAdHcD1hxMUMpK77gDbiLQhrKRFTJKFeyrRrEcwdiC0Zz9ZnUSzTznmIZ0qHtFPN/OKF9y2IpvadzVSqgTHKfcIca22Po/pF6pGZZ5WjD4D2tShS0TUFCZlkq33bMPPXaNInGkgJmFTJWl+NxqGG7vAOrAwgQRqOP7bOAgan4R89xjDyifNASfCdWcFrfEvGqwLF0qlzlzC7OpN2ITtcHU3hP2UnGorFpnAkKClpJuCklh18+EeejujZHPZe8rYpQQxVUTQklyC2YH8I1s0SwTtnMQvMgh0pUACBlYsPr8IyE6vJUSTclzBs3EgUIAAKg9mAH76CPZbpVb8Q/wBTzx1LAEDt/mPaztAubNUpSiQyZdrMGGchrbfGBJhPey1Lfu1E2J8QSHfzYv5QvnApQhQPibM4sHO3M/aB0zVrIzKNtHNrm8OTEooLJ3yE3ceYiCFMSPC5IFhawfYvDyg7aTaeUQWJWlKRmGiCG13ZgwhKipSqWJYllR8Rzkm5tlJb5QoxJSlKL+62n58IFsav3E0Oydo2r69M8+wVKO5U3naFWIKXKV4fZIYvuU/ggJdYpNkEh9SLFuD7Qdg0xUyYJSl2mWdVxmY5X4OYLgAO0xXN99zk3FMyEeIlSUlJDM2vDUbQXhWI5DJK1kJlOWDq1Lks4eG2D9nmWZU2WoLmEJSxTzfK5Ytq3CLcY/p9MkU8xarqChlbTLsW4kn4RlKdQiHBuarD/wCoKpJyqRmGqVBWoLscuqgSNr3gTGv6k1KC6JKUCakEFWoUALjYi+4EZ39UEmbLlpchUtKfCA5J2JNwH2BgPHatCJiZYHeKlgAhVwkBiUk+8CwfaI16DDd191Zq/mEchN/MY4x2lm1MuWJanyk5zZI02B913hPV4sS3jStTAey4dySz7c4DxmtKhYJQFe1lSA7B7sIDwqmKi7aqSOVzfbWKlwY1X2iD6z9rmplYihCEWIWxKtDcm2ZyCxbaCv7mW11FRIvoL8nJLcozVRSTJi2Gii4OwHle0Tpuzy+8yqmITZ8xzbcmjgmruF6hY1UIRUBEzM7Anz/eNbI7QTAAlAQXBZQJLE2ueIEYefhkxCyEpKwPeAsejwetFTKAOQEN7pBYcMuogWx42YM7bHacmTIoKquppq3GamUwBPiIGcFLJ02BJ/mAsWJTmX3rpPspIClJU7knTKNecIP1qZN/xiyjto3Fzyiqfg1VMSyGUkliXsebnaBy4cfIAV+sZiyZGvR/SGnGJqiFrU5IVLQ5AyghzpZmJ84LqsSHgWpSe8bKpea5S1k24M79YS0PZufaWsZQNC4IL8DEsSwju0FLl9QOOVxr5mCHTKfcIo5XQ0w/vJryZwpZKi/+2t+FyYudMtZCFqYjMc3tA6n7PzjP09IpTMwUp8uY5fMGNDT4GspmFagkpUhBc+07HwnS+r325xzYwNXMUnvUddncXUFIRnEwEZyA7gB7OdSLWEQ7cYt3sxJSAO7sAfaId7jWJ4NJkywbBK3DDVQykhyRudejQm7X0i1L70hQSxYcSn6tfygeAL3GFiEiCtnEqckWeGSKsBST4l6WQzFVrEHW7esKKkrmutRdhY6WENKGUSEnu1Bm8aXbYjTS41ikqK3Ecj4jmZi+Y6G7WZmGUk9RzhZTqmSJhWFM+YAAkKAfcbQzxFSEpKlrTMzgAO+rMWI+sU1OCqn1iUAuFpCnuwtwhYxp2rvGF3PmZGZKBVew1fjBH9mZhSEaksOn2i1WDTRNRKWkgkAgbkcvznDupliQGF17ts4dh8L8oN8gWqnYsByE3oDvO9ocOSmRLUCSQojg4ZIduLgwn/t9ArwvxH3ixdQpS/Fpa3AgD67xKtqQpQcMzgtyJbWBWwAIOSixIh8kKSEkpZIu/EWYgneBa+VlmKWS5WcwGjvuOUSqK8rlJQUqYeyemxvwgmqUmbRJX78oseaSWPpYxi2O8JqYUPzmfrpYKc4DXvwgCXMKSCDoXtxEM5SFrSwFrm7tbnximTTFKgSnkBqHigHUQBPpeA41KShMyaoomKJLqTmO2XKLW58o2FDXGtplypmXMp0pOjsQxH+pIEfPsBopk9CFlIUlKXIZjqU5kK0CgG9Yc0/a6TKUJRsGzJU3o/BXwPnEhEuDA6J14iHE0iXXDNYypiXzDKWAIBI6M50tCvtJISZveyh4CoqKjopZ1yuLi3zjQ47i4rDLWJCgsKSgTDlZacwLLTrxaM/jEn/5KUOMqfdBsCTsNtjDVNCIK8moRVVS1qS5SQByMW4fiYQ3LUNcEgsfVo2dMkEAFv4hJjOGBKzPRuz8jq/whWPOGPHtK8/QHCnPvA6OcykoJdnJ5sHt5iLJ3aHKwSkAh3cXPN9XELa6YCsLTvctz1eB5EhUxTJDqItFGRBf1PLQmtTZ4EsqHeLJc6J+v7RdiikAO1xw2/OELJFDOSlIcPuBy4m0UV+N5UmWtBTYkMQxPXXWPN2z62J6fEKlHU9Nw6V3S58tRzgF0nQ5jtwbhvDvDsUAkpDNb5WjBfqGYZQ7HWHlChcyUkqUyU2AAudA8OzoQASYzoMnuIqHz8XVnYA3BI6C5PQB4WVdeJkxB7yzhzwDuPqIdVOJgSghSEgEspQABNum5EKKWiQSqZlAF2c25Ftr7wOI17rMzrGJPFgPmE4xRomIHdEPLBIAOgDPCs1Uy93SFJJ3GYA5fNiYZGoCMiQAFKsbglza/IC/pCJM8pUpJIY2Iu3LzEMxq1EQUZGf3+ZpqJLzBd7BRtuWGvRofY/JeVLB0zpHq6dP/KMpS4kuVkStRyNcBIZmcXBueJ1grEMZmT8suVYWIc3GW4Lvyg1UgbMU5Uk0K+ogn0qpSVgt4MySOIUXQRxFljygns5VTEpmZHGVL8Mw0IvZ7uItmU6lqImKBmKyAJTsArVXUnSLptMuUykzEqTsCOqXLaQZyCqivTPeXJnInSZYUBmAzcHVofVxG47GUMrMmaop8KWN/ESLEq5k7cI+fowsIl51KUdQlAABTuS+4gzBlrkzAsuZZS+YOddLC7wDHcNVPkQvs8VLSuaQP8YZOY+2r3Qo7BLAtobPGZra11upy3iV6P5vp5w6kkZAx8n/AD8EK8YpQ5P+1z13ibERzoiej1CMMAYHWooXX5i7F3e30i+kBXs5PH4/SG0+neWUoCRopJcWZj14xzCKAt3ktgMxZJ3G7HrFb5AqX2nlKpZqgyk5ELQoFOYWBFsybgg+TecRRPH+RKbJVLJbg4JbyMM8RxFRITlA4g/TiIFxPCe7yJlurvUsPOxAgcblgC2oTjj2guDYUuYCoqWlLEeFm0cBRUQA/wBYEm05lzVIUS6QzHp+ekNBIXLGRb5Sz5DcEfaHf6JISkVE0KUpV/acDVmHT4iNGWibjf8AzOwAAo/cIwTFplNIBU6Q2UaEEagkcNWMZzFJ4VPE4My2c8w2vW0EV1YqcCT7IslrC3DlC6qGWWBs9racYzH3J+YHUUtKviF4fXLlEMSQl7HizDrxiPdhQK1nMtR8x+fWF9Osl3J2EGUa3B6/K0E9x/SqNGpKsrVoKRmOUMehDafGLK/ESqXY63MU1RCkPwEBzWTZ7MPUiAVASD5Ed1OZkDKTYPaUd8dNo0PZSYkAqSk5gMpUd97cGEZ1abWh4lZky8oLFttQ+oeDzfhqeZgG7mhFQySTGdxdYUb7hoHk4qoeEHMOB+hgiYwIWLgWY8bH1vCceEh47Jl9sUqoVEswS5DDiDGhprZkjYN5gKV9IlTJE1ecCyA5AcsX46PeIy5gShSv/wBD6N9iY7qTvjKOg0OR+/2gmLzHlqbZj6j7xVIp1dwhlEZg59Sz/D1iwgLlLc6lKX5fwINoZX+JKkqLKLNYj2gGv5wKtxSvub1C8sgJPiJqTwrzF7Alz6WgPD5ffVCQdCq76efoIeSKVCkZpinBKnGbLoSA1iwtE6all5mRLQBfxFSmHm7/AAilcoBkLYz8yhUhQUohJWNFWOUEkNyF4b4XRy03UASdQHH4IUYhVMCkJZy5IJYtuH1HOBUYkLe0YevFrNRRJXVzT4hRy0soDK4YEEu2rXf1hFNwyaCQgFaHDKt8jwiS8TdBSXD3D3ZiN/OBZFUSCkrZkkjcKP0gMieVhK9d5bWV6kNLF1AeJ2twFoHoO0EyWoXccLfCLaemAWon468/jFFZUJSSmWgc1HX1P0gVVTow2Z/xQhc45bDTXpHaiSTLFzaIU819WbQw0OVSSB/ESOSpBqen0v8AVVsRPiKlzfAU7vw6bxf3kyWAEl0jdPCPGYBlUwUo2yaqJfUDQb+1EkJSHKZihl1C0ggHgFILE8ocV5CecPYSJOsm94EpGqm124mG0uYRJlzAXcqQFEXDNYcAoDaMwjEAkmwdVn3Au7dY1VBWpVQzZWbxABaUhixcOTws8LdOCUJT07csvL4kqSplLubNYjW5084sxJOeTMQCWSHD8DqwjMJnFK1NsfJ+PWD04owvukh3c7H6RPwKtYnrnIHEvqqVCUeFQKfdhXjKQJaeJOm7AXt1MG4tJQpCCPaJTpws8B9oZeWTKSkAJClabnKNeO8eguzPnn8wClWMpOwf12idLNaWX3gQzB3RG5Vp0eKkqLM9o047jF6jjX5QpM3wKHnFavE3SIZb2JNrwRLklKXMbVQXyc9GdpZTKD6RdXZjYxPiGYgDd7jWK1zPEALgQs2TcwUBUlgM3u5uazpDhw4dxrrs8aCrwg1ImTJfhJS68ocWCtW0UD6gwiS0uclXtDcfSNn2P7RA5xnUl7hJvbS+zcrwvI5HuEYgUjiZlsKzy5c0Ok50EMDw8TnnZmg+mQiahKkMEvmWCzZm2H0j1RVo7xWaalIzl8qOZuf48ojWYMnIrItQSrxBRAAD9IAWxJaNYhVpTfzLsR7QmWkolhI6Afw8CoxJRR4jmIKSPCBYqJGnSM/MoZiSwOYHRVvzzhhU0i0ygt9WB00c5Tbz9RDSgqrkvI3cslVksBIAcPfMAq13YaO/z2jlZUy28JBJ9lkgMNnO9+EJpQI00hlShCkFC0sdlAX/AIMEUAgWZUe8nLCdVEW5tq0U1NMqWopUBmG25B3HKDETWTlfxyjmlq2YXIfhvF2IV6ZygvQsLaEHVTcnhiXcAgAQehorgrD2LBg0DVbJylJYsD6/vDKnrAwSprb2+cKJxYIVxDfEw8ixAhSq7gLt4t4pnMw1BO3WKEzbgnaJzVKOxyvYmEcaMbysbnaSaAGLQwo5rG2mn2j0egcig6jMLlWBELppIUpSS99ACzvsSLtyj1Vg60FOVQYWCToHO331j0eheP8ACJR1IHqGDV9AbFhY3u7n0g3AZn+ZSSGzy1pYbnKSPjHo9GsNQEcroeYjQok9YZJovAVOSR8o9HoVmNEVPSwqCpuBzMRJUmWA2Vvv8IZYzLeXL6q+SY5Hoo7dp5BPI2YlUhyBcs/qbRxclo9Ho29wakqScAX384ZSllTPuW5aE6R6PRranCXCnA1GsdXhylnwuH9km7jlrvzj0ehBJEeoucRg6kkpWzxZ2SqAiYtKmZr+Rb7x6PQBNq1zT7WFT1VUyEzlEJCVKKjmAfKrM4YHQNBC68EXUpI/46ekej0cRSiATsxStZJZK1q5Mm3m0EoqGAlr94+JrkDa/HT0jkehh71BrzL5ElC/dIHNX0APzgCulkh8jBO40aPR6NU7msNQFR96KTObzj0eihfiTEbnEzb8IMw+gVNDPlSm5J+kdj0c7FV1CRQxoxmnCpCWBBU4cEqIHD3bRerC5ZQEOU8D7Qfnu2ukcj0RsSK3LAinx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2" name="AutoShape 14" descr="data:image/jpeg;base64,/9j/4AAQSkZJRgABAQAAAQABAAD/2wCEAAkGBhQSERUTExQWFRUVGBoZGBcXGBgYGBoYGBgWGBgcGBgYHyYgGBojGhcXHy8gIycpLCwsFx4xNTAqNSYrLCkBCQoKDgwOGg8PGiwkHyUvLCwsLCwsLCwsLCwsLCwsLC8sLCwsLCwsLCwsLCwsLCksLCwsLCwsLCwsLCwsKSwsLP/AABEIAKgA8AMBIgACEQEDEQH/xAAcAAACAwEBAQEAAAAAAAAAAAAEBQIDBgEABwj/xAA8EAABAgQEAwUHAwQBBAMAAAABAhEAAwQhBRIxQVFhcQYTIoGRMkKhscHR8BXh8QcUI1JiQ3KCkiQzY//EABoBAAMBAQEBAAAAAAAAAAAAAAIDBAEABQb/xAAsEQACAgIBAwQABQUBAAAAAAABAgARAyESBDFBEyJRYTJxgaHBI5Gx4fAU/9oADAMBAAIRAxEAPwDXGSlQ6RQJyU6QCrFGSwtCWtxdnEKCmVlhGldiHOMridbeKKrF9dYTzKsqMH2iS1yU2cSY6g8YpYmLJcpR0EYFuBcPpVARosNqhGek4csJzKBESSsp3g+IhAkTdyagQXJqAN4wUvGFDeCUY6Yz04YyTfqxdg0I8RqnPKEacYjq8SBGscEqcXsSU+saApmImKps0HeBZyxtDYgmTm1hMDTKwwOqa0VTJzx0GFJrWMW/3zwrWuKTNJLCMJqcATDqrEi5CbWufsIBVPmWAOrv+8d7phmVqdukdSk2tqLX+kILWbjwNVIBJYm76AcfSDJkhOQnISSkM7uFFnIvtf4RS6m1U5IYCztvbjBEgsSk+JK0nKTcpJ66EFoUT5jQINJpxlUbk5Q2uvOLqipACVBPUG7Hh0iZQCRr4n3LAhtICnoHBvy8YCGM0qVEsmVmYZRp8YKVJQUi4drED6jUc/WA6aUCb6H58DBxkMANb6bh+EE7UamIliDiYUg/SKETSNYKXLL2d9Oo/NoDnoP5pDEyRTY5VOnubRB473Jj3dQd3F1U3K8S4EQJPqwd4zoqjxiKqwwLNfaMEPqZt+MHYZTufEB6QplLD3hxRVAG8LAJhchHP6LLUHKWfhBlPJlyxZI6wCjFQBFc3EH3ENCmdyAjmYsFJZiWtGdnUClKsIKl1Ji4VRF2B+cGBUEkGLKjBlpAJTrApoz/AKkQ/wD1IqixCc376RtnzBoeIhTQvu0FSez0xaXQQoktlBvDmXT7FPpDSlwkABSbMYwtU0JcxczB5qSQpKgRqCCIDn0pj6uJxJeYRM45tfWOHDpE0sqUBzgPV+ZvpT43MkngYoKY+70fZCmayM3WCavspTZW7hB8rx3riZ6P3Pz6JTkBnfaC+6QDkygONbn5Rv8Atl2SkU0nvpeYKKgMpYgAvpvtGRoKEuFkpANgTuToBzifLks2I/Fjobi5dEpICstnbQseV4bL7NTQBZN9mPrYxqsDpwbEeRG/nBmE4siomTUJ/wCmopc8R9LRKcrHtKfTVZiqXswtcxSTohvEw3cWfmI5UYCqXMRLbMJhZy5+XSN3UYpLlTkSbBUwO9gwDnqWbWDJZR/9qgjwkkGxLDheN5mDwEwVZ2ZUmWVhKUlLskJvsBcmE68DmqQlWgLgA2Op46x9Hw/HU1JUsBhtu4Py0gDtHJYyj/sojgLN94FMpvcN8ev4mTo+y0wFyUsON/pEKvDlJWwvZ3CQwZgGjWVie7BHL94y9DUzJ84oS4A2h62xJPaIal0Jz9KWQ4OlyWv+CKcQoQhAmFlZi1tND9o1FRlppJ7w3UQn/wBvpEavDQpOQpdtDsDdyIWHrcZxvUyFRQqCc3hADFr76B3gC5UUgC2v7HWNLjJ9pCGUZeULHBx9oR90EnM9yfrDEY+YDqIsUY9LlvEUpJgmXKLOGdxbeKTqS1DJWGkgG4fQ3vFooVDcGL8NqGUQtaiC4YdQnU6M9ukXTqKYlKyVJGU2CiAtSRcqCeDEdbxyZOOn1NOO9ruCSy2piaaiBzUE8InLpFK4RTExrR4iEjjyhhKMtezdDCaTgM0gkJ0vE5FIf9i/SM14hb8zVUlPLbaLV07mymHKMxKWAPbUDyZosTVrBGVRPWM4n5hcvkTV08htHPVoYGaoJ0DdYzVNWrAuYuViZb2ow4zO9QRmVKewjpr5ieMI1Y2RoYDn9olRnCdzE11LjM0Ks5hoMbm/6iPmw7TL2Ji+X2omdYw4rmjKJqu3KFTaNT3yFK2/7Tf4Ex84Sq8gXbvpbepjWK7SLXLKSgkFJB6EXjOSaYzkSWYFC85fdthEmZfTIJlOM8wQJu8KkMlXUuYRf04Yzakqt/lVf1+8N8OrQQoJOxN/hFfZfCE0xmFyorVmNhY/aI1YcSPmUspu4oxya+LSRqAg26pVtGrMkZGZnDcrloWjBEzKzvyDmZhdgBpp0hrXqISw126ggjytBO9DUWq7iPsxg5pZ06Sq7KDdMpij+oNZkTI/7l+gCI0NIha5i50zLmUz5QQLW3Jhd2lwVNUE5lFOR2Zruz69IEPsF4VHsJfXyM4UzO0ZHsIh6qeLPmPS2f7Rr5YJcFi41aAsB7MCQtawVFUxVx66esGr0pExl2DEn9RJgAlB/amDowtDWSAXLqvf2iznk8W9reznfZPaIQXYAa/UQCmcU2yqcAAulg93ZjAswoCEo2T+UQU0sTJ9U9x3g3bRJhNjdpgSLNeNJS4X3ZmKBzZ1ObXD8OMJamQFVBe4P234aRRjYF4jIpCRRLJeHNHTpCg8wAWcpYkWPxjknCybkcPPS3x+Edn0BTMYe9mLjS38tDWYGAuMg7hUqikhSnmkFgwYuovmfltFUyyVZj4S6cyiHDjwgudopxRYVocxlgA5T4XYfF7RWlfgKTqpiX5afEmMAI3dzjR0BUDlziNLwwk4sBqB1gFRDOrwhuDsdgz7xLuAFe6LPc6nyttFJy/USMf3HcrtAE2So+cdVjwOrPxAhN3ScqTYks51sxPrpaI0wS62awDP8r+kZ6nfU3h23G5qkr3ueTQZSoI0imgwxlAnhdt7aWh5RL7ohRQCx0PDgfKDXIfiAyD5lZ8I8QJfhCuuxFmYODoySPqYZ4kddgz9IUSqg5cwBYux2FzZPIQD5SNwkxiqMCm1wBZSWLszsX6RTPmjW4HwgmXlUpZUNwdbk5X1gSslPbW7cb8A5jRm32mHD5uTlr5loLpKo6pduMBCWEpPhFra3Ai/D5gZIaxJfgALjZzrHesaupwxC6uNZtQU3IN7CBsGmnKbWc34X+USqQ8tV9C4+w521iOASlAXAvzOm/nCM55DcfhHE6jigWUqs+U76XhrKxFILFTeX7QAJT+8APL7RT+moCxMKioj/kAPlEVSozUUs0apJbTzggr5+sDU+HEsUlib2uGGvUtFU5aQQCokA8WfyjTuLA3GEicDZ9YCqgc6Rs4t5iIlSXsSOhvHBdViesb6fzN5bjAjxuPzeDFy2sSG1d2bzgOmVfW31HGJpqh73HTa3GAqcZypW6LOW49f4jNYsp1BLOUs54xpZ0wkE8R8oys9akrWVM5YAOLMb9RAMDdw07SpCWPEfXaMlKVmqFnZ1N1eNRWVjAlI1sH+0Z6QgsoszvfhFPTjcVnNCHU0lZSwVpxAPDfWFOJT5mdiR5D7Ro0JASQlr6n9xqYQ1NMSo2cjVnhgoaM42diJwlTnLor2rODyvE5iFuDdxp0gyfKKNQPWx62cxR/dBJfTz+TwwNcUVqVTAtYYhzbi1rfCIokqAYn4W9BBNOoTLML8wGbdzoIY0lAkKAUnMz+yc1jy3Mdy8TQt7gH9gkJAzOTpYWtdzDjDMHFlAX6Npox6xdJp0pUxdIbRaSPgbPz3h1RSsrvoLX+3DpGAkmcwAGpGVLIVmAY6P6R1U0iyrwYqZaF9YbWPlFPYSfuYLV1OYEP5b8rRxdOrKNLX8VwHa4tyiykkup1C+5+UHVILWHCzPEjHkblajiJlagKSVkAZraOeWnwtAyrpZQBa+hfd9I01TTeEEggX2FvrAE+Q/AaBxYte77CAuHQikyyS5ZjcOTYX4av0jtBIQXupOxGkECjDWBJ5u/UQVIww2JYb/hgg0ChLVUaWALAAW6AfF4jTUyVEISSQba6QPitczyw97PDHCadgkJN7OfSBytQqFjFmaChwhN7Bgre8HSaIBRZILPqAz/aJ4AgKM3MdDa/rDOYtCUm7Pa245RKo1ZjWJupRXz+7Q1rNpsLG3q0Z6ZLIBmTNAHtt14mNJWYahISBYrKbklVhci+m0Ke3qMtNlSGDajdyNYjy53GZUB1qPxqnDYsm/wBpljjxUt0oUw0v9I0WGzisOeEZ7CgQA4cteNJhksrI1Acu3lblHqEgLci8w+mY2O2vnBCqfNZOqT+dTHsOkABbD/qKe78Gv0AgpNMHCnAJP43GA81Oi+smKQhgHcEA/eM7Ow4ACwJ3cPdr68+EaaqNy90vbbWAVyxuzXgD3hjtEE7CwU+wm/8AxEKMRCUpyJs0bOtkNLsdo+cYhPKlkPFWCtxGW+8fzVuopewGjG3N3+UBy5YKiRo2pDX4JEEyk/5DcerQ7w7BUzE5iFbvzAvbl1jzup6gYzbT0cWO11MXiUvOXawO2rX1hUvCwp1KL325M92tH0HG+zn+N0NmWCU3AYC6lHgAPV4zS6QeEkpCWAIOp3BDb8op6fqAy2JNmxjlFlMcqr2Tqz/mkaWikHOhWXwlwGLl2s+z6wNSUwUoAEJTYKLZjzAuGjdSOzksZVSwWCXN3uR+GBfMOYBhKgC3M5XViZaVKX4UsAX5aAJ3MKUdoJBV4FLQdnHgPVL28mgf+oCT36EpJKcrtze9oV4PhTuqZZIcNmAILaknQXEWcwqWJOuPm9Ga9WI3ShQYqe4cg8wRt1ixUhBOyjyOnXgYT4rOCSlADhKQGsXSQASPK79Iow+nM2YDLQo5mygAksLDro7wvJmPG5V0XSLlycSwHm5saLC3bjBs6hLW284e4BgszKnvAAQxU9zcXZoomU8xU1SAl0hbcgNzYjZo85uvQAfB/iCMY5EWNTK4qnJLcgkPobesZubPWolgw8iPPgI13aSgVLp05iQ6i/EJKi2j3Zoy0mnWzhTI4Hg241h+HN6gJENkoAiHScKDOEhIDl3L6cNohVyshfiLDT05xdh04ElANiOt9PT7xyupRlYlyBYxcg9slY7mfXR5poOhHF7xr8HwogpexJHQXjNYYE5z1sLWI5DSNtTzlOm1hf0EIzMqkBjDxgkEiHSaZiW4xRUqZQH1hnhsjOS5ABJ6sIz/AGkqky1ZXLkEg8LkAE7R5ebqOTjGFOzKsSgE2ZqpCu8yg6hdvIOfm3lEu0uFCbKy2216xncNru6RLmlQup3c3ScoOvMnSHmI4pknqT3wIy51S2TZLEJDm4KlPfgDEeVTky158fpFtasCPuZJOGlCvZtle9m8zDHAiCCOJIfoQI5jPbGmQtEtZd2cpS4HV9b8IS1VXlVMlyCA+bKXOrE25khr8Y9VXYKFYbgkBiSP+McqxeVTzjLUogLZSVKDBSiySAdHcD1hxMUMpK77gDbiLQhrKRFTJKFeyrRrEcwdiC0Zz9ZnUSzTznmIZ0qHtFPN/OKF9y2IpvadzVSqgTHKfcIca22Po/pF6pGZZ5WjD4D2tShS0TUFCZlkq33bMPPXaNInGkgJmFTJWl+NxqGG7vAOrAwgQRqOP7bOAgan4R89xjDyifNASfCdWcFrfEvGqwLF0qlzlzC7OpN2ITtcHU3hP2UnGorFpnAkKClpJuCklh18+EeejujZHPZe8rYpQQxVUTQklyC2YH8I1s0SwTtnMQvMgh0pUACBlYsPr8IyE6vJUSTclzBs3EgUIAAKg9mAH76CPZbpVb8Q/wBTzx1LAEDt/mPaztAubNUpSiQyZdrMGGchrbfGBJhPey1Lfu1E2J8QSHfzYv5QvnApQhQPibM4sHO3M/aB0zVrIzKNtHNrm8OTEooLJ3yE3ceYiCFMSPC5IFhawfYvDyg7aTaeUQWJWlKRmGiCG13ZgwhKipSqWJYllR8Rzkm5tlJb5QoxJSlKL+62n58IFsav3E0Oydo2r69M8+wVKO5U3naFWIKXKV4fZIYvuU/ggJdYpNkEh9SLFuD7Qdg0xUyYJSl2mWdVxmY5X4OYLgAO0xXN99zk3FMyEeIlSUlJDM2vDUbQXhWI5DJK1kJlOWDq1Lks4eG2D9nmWZU2WoLmEJSxTzfK5Ytq3CLcY/p9MkU8xarqChlbTLsW4kn4RlKdQiHBuarD/wCoKpJyqRmGqVBWoLscuqgSNr3gTGv6k1KC6JKUCakEFWoUALjYi+4EZ39UEmbLlpchUtKfCA5J2JNwH2BgPHatCJiZYHeKlgAhVwkBiUk+8CwfaI16DDd191Zq/mEchN/MY4x2lm1MuWJanyk5zZI02B913hPV4sS3jStTAey4dySz7c4DxmtKhYJQFe1lSA7B7sIDwqmKi7aqSOVzfbWKlwY1X2iD6z9rmplYihCEWIWxKtDcm2ZyCxbaCv7mW11FRIvoL8nJLcozVRSTJi2Gii4OwHle0Tpuzy+8yqmITZ8xzbcmjgmruF6hY1UIRUBEzM7Anz/eNbI7QTAAlAQXBZQJLE2ueIEYefhkxCyEpKwPeAsejwetFTKAOQEN7pBYcMuogWx42YM7bHacmTIoKquppq3GamUwBPiIGcFLJ02BJ/mAsWJTmX3rpPspIClJU7knTKNecIP1qZN/xiyjto3Fzyiqfg1VMSyGUkliXsebnaBy4cfIAV+sZiyZGvR/SGnGJqiFrU5IVLQ5AyghzpZmJ84LqsSHgWpSe8bKpea5S1k24M79YS0PZufaWsZQNC4IL8DEsSwju0FLl9QOOVxr5mCHTKfcIo5XQ0w/vJryZwpZKi/+2t+FyYudMtZCFqYjMc3tA6n7PzjP09IpTMwUp8uY5fMGNDT4GspmFagkpUhBc+07HwnS+r325xzYwNXMUnvUddncXUFIRnEwEZyA7gB7OdSLWEQ7cYt3sxJSAO7sAfaId7jWJ4NJkywbBK3DDVQykhyRudejQm7X0i1L70hQSxYcSn6tfygeAL3GFiEiCtnEqckWeGSKsBST4l6WQzFVrEHW7esKKkrmutRdhY6WENKGUSEnu1Bm8aXbYjTS41ikqK3Ecj4jmZi+Y6G7WZmGUk9RzhZTqmSJhWFM+YAAkKAfcbQzxFSEpKlrTMzgAO+rMWI+sU1OCqn1iUAuFpCnuwtwhYxp2rvGF3PmZGZKBVew1fjBH9mZhSEaksOn2i1WDTRNRKWkgkAgbkcvznDupliQGF17ts4dh8L8oN8gWqnYsByE3oDvO9ocOSmRLUCSQojg4ZIduLgwn/t9ArwvxH3ixdQpS/Fpa3AgD67xKtqQpQcMzgtyJbWBWwAIOSixIh8kKSEkpZIu/EWYgneBa+VlmKWS5WcwGjvuOUSqK8rlJQUqYeyemxvwgmqUmbRJX78oseaSWPpYxi2O8JqYUPzmfrpYKc4DXvwgCXMKSCDoXtxEM5SFrSwFrm7tbnximTTFKgSnkBqHigHUQBPpeA41KShMyaoomKJLqTmO2XKLW58o2FDXGtplypmXMp0pOjsQxH+pIEfPsBopk9CFlIUlKXIZjqU5kK0CgG9Yc0/a6TKUJRsGzJU3o/BXwPnEhEuDA6J14iHE0iXXDNYypiXzDKWAIBI6M50tCvtJISZveyh4CoqKjopZ1yuLi3zjQ47i4rDLWJCgsKSgTDlZacwLLTrxaM/jEn/5KUOMqfdBsCTsNtjDVNCIK8moRVVS1qS5SQByMW4fiYQ3LUNcEgsfVo2dMkEAFv4hJjOGBKzPRuz8jq/whWPOGPHtK8/QHCnPvA6OcykoJdnJ5sHt5iLJ3aHKwSkAh3cXPN9XELa6YCsLTvctz1eB5EhUxTJDqItFGRBf1PLQmtTZ4EsqHeLJc6J+v7RdiikAO1xw2/OELJFDOSlIcPuBy4m0UV+N5UmWtBTYkMQxPXXWPN2z62J6fEKlHU9Nw6V3S58tRzgF0nQ5jtwbhvDvDsUAkpDNb5WjBfqGYZQ7HWHlChcyUkqUyU2AAudA8OzoQASYzoMnuIqHz8XVnYA3BI6C5PQB4WVdeJkxB7yzhzwDuPqIdVOJgSghSEgEspQABNum5EKKWiQSqZlAF2c25Ftr7wOI17rMzrGJPFgPmE4xRomIHdEPLBIAOgDPCs1Uy93SFJJ3GYA5fNiYZGoCMiQAFKsbglza/IC/pCJM8pUpJIY2Iu3LzEMxq1EQUZGf3+ZpqJLzBd7BRtuWGvRofY/JeVLB0zpHq6dP/KMpS4kuVkStRyNcBIZmcXBueJ1grEMZmT8suVYWIc3GW4Lvyg1UgbMU5Uk0K+ogn0qpSVgt4MySOIUXQRxFljygns5VTEpmZHGVL8Mw0IvZ7uItmU6lqImKBmKyAJTsArVXUnSLptMuUykzEqTsCOqXLaQZyCqivTPeXJnInSZYUBmAzcHVofVxG47GUMrMmaop8KWN/ESLEq5k7cI+fowsIl51KUdQlAABTuS+4gzBlrkzAsuZZS+YOddLC7wDHcNVPkQvs8VLSuaQP8YZOY+2r3Qo7BLAtobPGZra11upy3iV6P5vp5w6kkZAx8n/AD8EK8YpQ5P+1z13ibERzoiej1CMMAYHWooXX5i7F3e30i+kBXs5PH4/SG0+neWUoCRopJcWZj14xzCKAt3ktgMxZJ3G7HrFb5AqX2nlKpZqgyk5ELQoFOYWBFsybgg+TecRRPH+RKbJVLJbg4JbyMM8RxFRITlA4g/TiIFxPCe7yJlurvUsPOxAgcblgC2oTjj2guDYUuYCoqWlLEeFm0cBRUQA/wBYEm05lzVIUS6QzHp+ekNBIXLGRb5Sz5DcEfaHf6JISkVE0KUpV/acDVmHT4iNGWibjf8AzOwAAo/cIwTFplNIBU6Q2UaEEagkcNWMZzFJ4VPE4My2c8w2vW0EV1YqcCT7IslrC3DlC6qGWWBs9racYzH3J+YHUUtKviF4fXLlEMSQl7HizDrxiPdhQK1nMtR8x+fWF9Osl3J2EGUa3B6/K0E9x/SqNGpKsrVoKRmOUMehDafGLK/ESqXY63MU1RCkPwEBzWTZ7MPUiAVASD5Ed1OZkDKTYPaUd8dNo0PZSYkAqSk5gMpUd97cGEZ1abWh4lZky8oLFttQ+oeDzfhqeZgG7mhFQySTGdxdYUb7hoHk4qoeEHMOB+hgiYwIWLgWY8bH1vCceEh47Jl9sUqoVEswS5DDiDGhprZkjYN5gKV9IlTJE1ecCyA5AcsX46PeIy5gShSv/wBD6N9iY7qTvjKOg0OR+/2gmLzHlqbZj6j7xVIp1dwhlEZg59Sz/D1iwgLlLc6lKX5fwINoZX+JKkqLKLNYj2gGv5wKtxSvub1C8sgJPiJqTwrzF7Alz6WgPD5ffVCQdCq76efoIeSKVCkZpinBKnGbLoSA1iwtE6all5mRLQBfxFSmHm7/AAilcoBkLYz8yhUhQUohJWNFWOUEkNyF4b4XRy03UASdQHH4IUYhVMCkJZy5IJYtuH1HOBUYkLe0YevFrNRRJXVzT4hRy0soDK4YEEu2rXf1hFNwyaCQgFaHDKt8jwiS8TdBSXD3D3ZiN/OBZFUSCkrZkkjcKP0gMieVhK9d5bWV6kNLF1AeJ2twFoHoO0EyWoXccLfCLaemAWon468/jFFZUJSSmWgc1HX1P0gVVTow2Z/xQhc45bDTXpHaiSTLFzaIU819WbQw0OVSSB/ESOSpBqen0v8AVVsRPiKlzfAU7vw6bxf3kyWAEl0jdPCPGYBlUwUo2yaqJfUDQb+1EkJSHKZihl1C0ggHgFILE8ocV5CecPYSJOsm94EpGqm124mG0uYRJlzAXcqQFEXDNYcAoDaMwjEAkmwdVn3Au7dY1VBWpVQzZWbxABaUhixcOTws8LdOCUJT07csvL4kqSplLubNYjW5084sxJOeTMQCWSHD8DqwjMJnFK1NsfJ+PWD04owvukh3c7H6RPwKtYnrnIHEvqqVCUeFQKfdhXjKQJaeJOm7AXt1MG4tJQpCCPaJTpws8B9oZeWTKSkAJClabnKNeO8eguzPnn8wClWMpOwf12idLNaWX3gQzB3RG5Vp0eKkqLM9o047jF6jjX5QpM3wKHnFavE3SIZb2JNrwRLklKXMbVQXyc9GdpZTKD6RdXZjYxPiGYgDd7jWK1zPEALgQs2TcwUBUlgM3u5uazpDhw4dxrrs8aCrwg1ImTJfhJS68ocWCtW0UD6gwiS0uclXtDcfSNn2P7RA5xnUl7hJvbS+zcrwvI5HuEYgUjiZlsKzy5c0Ok50EMDw8TnnZmg+mQiahKkMEvmWCzZm2H0j1RVo7xWaalIzl8qOZuf48ojWYMnIrItQSrxBRAAD9IAWxJaNYhVpTfzLsR7QmWkolhI6Afw8CoxJRR4jmIKSPCBYqJGnSM/MoZiSwOYHRVvzzhhU0i0ygt9WB00c5Tbz9RDSgqrkvI3cslVksBIAcPfMAq13YaO/z2jlZUy28JBJ9lkgMNnO9+EJpQI00hlShCkFC0sdlAX/AIMEUAgWZUe8nLCdVEW5tq0U1NMqWopUBmG25B3HKDETWTlfxyjmlq2YXIfhvF2IV6ZygvQsLaEHVTcnhiXcAgAQehorgrD2LBg0DVbJylJYsD6/vDKnrAwSprb2+cKJxYIVxDfEw8ixAhSq7gLt4t4pnMw1BO3WKEzbgnaJzVKOxyvYmEcaMbysbnaSaAGLQwo5rG2mn2j0egcig6jMLlWBELppIUpSS99ACzvsSLtyj1Vg60FOVQYWCToHO331j0eheP8ACJR1IHqGDV9AbFhY3u7n0g3AZn+ZSSGzy1pYbnKSPjHo9GsNQEcroeYjQok9YZJovAVOSR8o9HoVmNEVPSwqCpuBzMRJUmWA2Vvv8IZYzLeXL6q+SY5Hoo7dp5BPI2YlUhyBcs/qbRxclo9Ho29wakqScAX384ZSllTPuW5aE6R6PRranCXCnA1GsdXhylnwuH9km7jlrvzj0ehBJEeoucRg6kkpWzxZ2SqAiYtKmZr+Rb7x6PQBNq1zT7WFT1VUyEzlEJCVKKjmAfKrM4YHQNBC68EXUpI/46ekej0cRSiATsxStZJZK1q5Mm3m0EoqGAlr94+JrkDa/HT0jkehh71BrzL5ElC/dIHNX0APzgCulkh8jBO40aPR6NU7msNQFR96KTObzj0eihfiTEbnEzb8IMw+gVNDPlSm5J+kdj0c7FV1CRQxoxmnCpCWBBU4cEqIHD3bRerC5ZQEOU8D7Qfnu2ukcj0RsSK3LAinx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4" name="AutoShape 16" descr="data:image/jpeg;base64,/9j/4AAQSkZJRgABAQAAAQABAAD/2wCEAAkGBhQSERUTExQWFRUVGBoZGBcXGBgYGBoYGBgWGBgcGBgYHyYgGBojGhcXHy8gIycpLCwsFx4xNTAqNSYrLCkBCQoKDgwOGg8PGiwkHyUvLCwsLCwsLCwsLCwsLCwsLC8sLCwsLCwsLCwsLCwsLCksLCwsLCwsLCwsLCwsKSwsLP/AABEIAKgA8AMBIgACEQEDEQH/xAAcAAACAwEBAQEAAAAAAAAAAAAEBQIDBgEABwj/xAA8EAABAgQEAwUHAwQBBAMAAAABAhEAAwQhBRIxQVFhcQYTIoGRMkKhscHR8BXh8QcUI1JiQ3KCkiQzY//EABoBAAMBAQEBAAAAAAAAAAAAAAIDBAEABQb/xAAsEQACAgIBAwQABQUBAAAAAAABAgARAyESBDFBEyJRYTJxgaHBI5Gx4fAU/9oADAMBAAIRAxEAPwDXGSlQ6RQJyU6QCrFGSwtCWtxdnEKCmVlhGldiHOMridbeKKrF9dYTzKsqMH2iS1yU2cSY6g8YpYmLJcpR0EYFuBcPpVARosNqhGek4csJzKBESSsp3g+IhAkTdyagQXJqAN4wUvGFDeCUY6Yz04YyTfqxdg0I8RqnPKEacYjq8SBGscEqcXsSU+saApmImKps0HeBZyxtDYgmTm1hMDTKwwOqa0VTJzx0GFJrWMW/3zwrWuKTNJLCMJqcATDqrEi5CbWufsIBVPmWAOrv+8d7phmVqdukdSk2tqLX+kILWbjwNVIBJYm76AcfSDJkhOQnISSkM7uFFnIvtf4RS6m1U5IYCztvbjBEgsSk+JK0nKTcpJ66EFoUT5jQINJpxlUbk5Q2uvOLqipACVBPUG7Hh0iZQCRr4n3LAhtICnoHBvy8YCGM0qVEsmVmYZRp8YKVJQUi4drED6jUc/WA6aUCb6H58DBxkMANb6bh+EE7UamIliDiYUg/SKETSNYKXLL2d9Oo/NoDnoP5pDEyRTY5VOnubRB473Jj3dQd3F1U3K8S4EQJPqwd4zoqjxiKqwwLNfaMEPqZt+MHYZTufEB6QplLD3hxRVAG8LAJhchHP6LLUHKWfhBlPJlyxZI6wCjFQBFc3EH3ENCmdyAjmYsFJZiWtGdnUClKsIKl1Ji4VRF2B+cGBUEkGLKjBlpAJTrApoz/AKkQ/wD1IqixCc376RtnzBoeIhTQvu0FSez0xaXQQoktlBvDmXT7FPpDSlwkABSbMYwtU0JcxczB5qSQpKgRqCCIDn0pj6uJxJeYRM45tfWOHDpE0sqUBzgPV+ZvpT43MkngYoKY+70fZCmayM3WCavspTZW7hB8rx3riZ6P3Pz6JTkBnfaC+6QDkygONbn5Rv8Atl2SkU0nvpeYKKgMpYgAvpvtGRoKEuFkpANgTuToBzifLks2I/Fjobi5dEpICstnbQseV4bL7NTQBZN9mPrYxqsDpwbEeRG/nBmE4siomTUJ/wCmopc8R9LRKcrHtKfTVZiqXswtcxSTohvEw3cWfmI5UYCqXMRLbMJhZy5+XSN3UYpLlTkSbBUwO9gwDnqWbWDJZR/9qgjwkkGxLDheN5mDwEwVZ2ZUmWVhKUlLskJvsBcmE68DmqQlWgLgA2Op46x9Hw/HU1JUsBhtu4Py0gDtHJYyj/sojgLN94FMpvcN8ev4mTo+y0wFyUsON/pEKvDlJWwvZ3CQwZgGjWVie7BHL94y9DUzJ84oS4A2h62xJPaIal0Jz9KWQ4OlyWv+CKcQoQhAmFlZi1tND9o1FRlppJ7w3UQn/wBvpEavDQpOQpdtDsDdyIWHrcZxvUyFRQqCc3hADFr76B3gC5UUgC2v7HWNLjJ9pCGUZeULHBx9oR90EnM9yfrDEY+YDqIsUY9LlvEUpJgmXKLOGdxbeKTqS1DJWGkgG4fQ3vFooVDcGL8NqGUQtaiC4YdQnU6M9ukXTqKYlKyVJGU2CiAtSRcqCeDEdbxyZOOn1NOO9ruCSy2piaaiBzUE8InLpFK4RTExrR4iEjjyhhKMtezdDCaTgM0gkJ0vE5FIf9i/SM14hb8zVUlPLbaLV07mymHKMxKWAPbUDyZosTVrBGVRPWM4n5hcvkTV08htHPVoYGaoJ0DdYzVNWrAuYuViZb2ow4zO9QRmVKewjpr5ieMI1Y2RoYDn9olRnCdzE11LjM0Ks5hoMbm/6iPmw7TL2Ji+X2omdYw4rmjKJqu3KFTaNT3yFK2/7Tf4Ex84Sq8gXbvpbepjWK7SLXLKSgkFJB6EXjOSaYzkSWYFC85fdthEmZfTIJlOM8wQJu8KkMlXUuYRf04Yzakqt/lVf1+8N8OrQQoJOxN/hFfZfCE0xmFyorVmNhY/aI1YcSPmUspu4oxya+LSRqAg26pVtGrMkZGZnDcrloWjBEzKzvyDmZhdgBpp0hrXqISw126ggjytBO9DUWq7iPsxg5pZ06Sq7KDdMpij+oNZkTI/7l+gCI0NIha5i50zLmUz5QQLW3Jhd2lwVNUE5lFOR2Zruz69IEPsF4VHsJfXyM4UzO0ZHsIh6qeLPmPS2f7Rr5YJcFi41aAsB7MCQtawVFUxVx66esGr0pExl2DEn9RJgAlB/amDowtDWSAXLqvf2iznk8W9reznfZPaIQXYAa/UQCmcU2yqcAAulg93ZjAswoCEo2T+UQU0sTJ9U9x3g3bRJhNjdpgSLNeNJS4X3ZmKBzZ1ObXD8OMJamQFVBe4P234aRRjYF4jIpCRRLJeHNHTpCg8wAWcpYkWPxjknCybkcPPS3x+Edn0BTMYe9mLjS38tDWYGAuMg7hUqikhSnmkFgwYuovmfltFUyyVZj4S6cyiHDjwgudopxRYVocxlgA5T4XYfF7RWlfgKTqpiX5afEmMAI3dzjR0BUDlziNLwwk4sBqB1gFRDOrwhuDsdgz7xLuAFe6LPc6nyttFJy/USMf3HcrtAE2So+cdVjwOrPxAhN3ScqTYks51sxPrpaI0wS62awDP8r+kZ6nfU3h23G5qkr3ueTQZSoI0imgwxlAnhdt7aWh5RL7ohRQCx0PDgfKDXIfiAyD5lZ8I8QJfhCuuxFmYODoySPqYZ4kddgz9IUSqg5cwBYux2FzZPIQD5SNwkxiqMCm1wBZSWLszsX6RTPmjW4HwgmXlUpZUNwdbk5X1gSslPbW7cb8A5jRm32mHD5uTlr5loLpKo6pduMBCWEpPhFra3Ai/D5gZIaxJfgALjZzrHesaupwxC6uNZtQU3IN7CBsGmnKbWc34X+USqQ8tV9C4+w521iOASlAXAvzOm/nCM55DcfhHE6jigWUqs+U76XhrKxFILFTeX7QAJT+8APL7RT+moCxMKioj/kAPlEVSozUUs0apJbTzggr5+sDU+HEsUlib2uGGvUtFU5aQQCokA8WfyjTuLA3GEicDZ9YCqgc6Rs4t5iIlSXsSOhvHBdViesb6fzN5bjAjxuPzeDFy2sSG1d2bzgOmVfW31HGJpqh73HTa3GAqcZypW6LOW49f4jNYsp1BLOUs54xpZ0wkE8R8oys9akrWVM5YAOLMb9RAMDdw07SpCWPEfXaMlKVmqFnZ1N1eNRWVjAlI1sH+0Z6QgsoszvfhFPTjcVnNCHU0lZSwVpxAPDfWFOJT5mdiR5D7Ro0JASQlr6n9xqYQ1NMSo2cjVnhgoaM42diJwlTnLor2rODyvE5iFuDdxp0gyfKKNQPWx62cxR/dBJfTz+TwwNcUVqVTAtYYhzbi1rfCIokqAYn4W9BBNOoTLML8wGbdzoIY0lAkKAUnMz+yc1jy3Mdy8TQt7gH9gkJAzOTpYWtdzDjDMHFlAX6Npox6xdJp0pUxdIbRaSPgbPz3h1RSsrvoLX+3DpGAkmcwAGpGVLIVmAY6P6R1U0iyrwYqZaF9YbWPlFPYSfuYLV1OYEP5b8rRxdOrKNLX8VwHa4tyiykkup1C+5+UHVILWHCzPEjHkblajiJlagKSVkAZraOeWnwtAyrpZQBa+hfd9I01TTeEEggX2FvrAE+Q/AaBxYte77CAuHQikyyS5ZjcOTYX4av0jtBIQXupOxGkECjDWBJ5u/UQVIww2JYb/hgg0ChLVUaWALAAW6AfF4jTUyVEISSQba6QPitczyw97PDHCadgkJN7OfSBytQqFjFmaChwhN7Bgre8HSaIBRZILPqAz/aJ4AgKM3MdDa/rDOYtCUm7Pa245RKo1ZjWJupRXz+7Q1rNpsLG3q0Z6ZLIBmTNAHtt14mNJWYahISBYrKbklVhci+m0Ke3qMtNlSGDajdyNYjy53GZUB1qPxqnDYsm/wBpljjxUt0oUw0v9I0WGzisOeEZ7CgQA4cteNJhksrI1Acu3lblHqEgLci8w+mY2O2vnBCqfNZOqT+dTHsOkABbD/qKe78Gv0AgpNMHCnAJP43GA81Oi+smKQhgHcEA/eM7Ow4ACwJ3cPdr68+EaaqNy90vbbWAVyxuzXgD3hjtEE7CwU+wm/8AxEKMRCUpyJs0bOtkNLsdo+cYhPKlkPFWCtxGW+8fzVuopewGjG3N3+UBy5YKiRo2pDX4JEEyk/5DcerQ7w7BUzE5iFbvzAvbl1jzup6gYzbT0cWO11MXiUvOXawO2rX1hUvCwp1KL325M92tH0HG+zn+N0NmWCU3AYC6lHgAPV4zS6QeEkpCWAIOp3BDb8op6fqAy2JNmxjlFlMcqr2Tqz/mkaWikHOhWXwlwGLl2s+z6wNSUwUoAEJTYKLZjzAuGjdSOzksZVSwWCXN3uR+GBfMOYBhKgC3M5XViZaVKX4UsAX5aAJ3MKUdoJBV4FLQdnHgPVL28mgf+oCT36EpJKcrtze9oV4PhTuqZZIcNmAILaknQXEWcwqWJOuPm9Ga9WI3ShQYqe4cg8wRt1ixUhBOyjyOnXgYT4rOCSlADhKQGsXSQASPK79Iow+nM2YDLQo5mygAksLDro7wvJmPG5V0XSLlycSwHm5saLC3bjBs6hLW284e4BgszKnvAAQxU9zcXZoomU8xU1SAl0hbcgNzYjZo85uvQAfB/iCMY5EWNTK4qnJLcgkPobesZubPWolgw8iPPgI13aSgVLp05iQ6i/EJKi2j3Zoy0mnWzhTI4Hg241h+HN6gJENkoAiHScKDOEhIDl3L6cNohVyshfiLDT05xdh04ElANiOt9PT7xyupRlYlyBYxcg9slY7mfXR5poOhHF7xr8HwogpexJHQXjNYYE5z1sLWI5DSNtTzlOm1hf0EIzMqkBjDxgkEiHSaZiW4xRUqZQH1hnhsjOS5ABJ6sIz/AGkqky1ZXLkEg8LkAE7R5ebqOTjGFOzKsSgE2ZqpCu8yg6hdvIOfm3lEu0uFCbKy2216xncNru6RLmlQup3c3ScoOvMnSHmI4pknqT3wIy51S2TZLEJDm4KlPfgDEeVTky158fpFtasCPuZJOGlCvZtle9m8zDHAiCCOJIfoQI5jPbGmQtEtZd2cpS4HV9b8IS1VXlVMlyCA+bKXOrE25khr8Y9VXYKFYbgkBiSP+McqxeVTzjLUogLZSVKDBSiySAdHcD1hxMUMpK77gDbiLQhrKRFTJKFeyrRrEcwdiC0Zz9ZnUSzTznmIZ0qHtFPN/OKF9y2IpvadzVSqgTHKfcIca22Po/pF6pGZZ5WjD4D2tShS0TUFCZlkq33bMPPXaNInGkgJmFTJWl+NxqGG7vAOrAwgQRqOP7bOAgan4R89xjDyifNASfCdWcFrfEvGqwLF0qlzlzC7OpN2ITtcHU3hP2UnGorFpnAkKClpJuCklh18+EeejujZHPZe8rYpQQxVUTQklyC2YH8I1s0SwTtnMQvMgh0pUACBlYsPr8IyE6vJUSTclzBs3EgUIAAKg9mAH76CPZbpVb8Q/wBTzx1LAEDt/mPaztAubNUpSiQyZdrMGGchrbfGBJhPey1Lfu1E2J8QSHfzYv5QvnApQhQPibM4sHO3M/aB0zVrIzKNtHNrm8OTEooLJ3yE3ceYiCFMSPC5IFhawfYvDyg7aTaeUQWJWlKRmGiCG13ZgwhKipSqWJYllR8Rzkm5tlJb5QoxJSlKL+62n58IFsav3E0Oydo2r69M8+wVKO5U3naFWIKXKV4fZIYvuU/ggJdYpNkEh9SLFuD7Qdg0xUyYJSl2mWdVxmY5X4OYLgAO0xXN99zk3FMyEeIlSUlJDM2vDUbQXhWI5DJK1kJlOWDq1Lks4eG2D9nmWZU2WoLmEJSxTzfK5Ytq3CLcY/p9MkU8xarqChlbTLsW4kn4RlKdQiHBuarD/wCoKpJyqRmGqVBWoLscuqgSNr3gTGv6k1KC6JKUCakEFWoUALjYi+4EZ39UEmbLlpchUtKfCA5J2JNwH2BgPHatCJiZYHeKlgAhVwkBiUk+8CwfaI16DDd191Zq/mEchN/MY4x2lm1MuWJanyk5zZI02B913hPV4sS3jStTAey4dySz7c4DxmtKhYJQFe1lSA7B7sIDwqmKi7aqSOVzfbWKlwY1X2iD6z9rmplYihCEWIWxKtDcm2ZyCxbaCv7mW11FRIvoL8nJLcozVRSTJi2Gii4OwHle0Tpuzy+8yqmITZ8xzbcmjgmruF6hY1UIRUBEzM7Anz/eNbI7QTAAlAQXBZQJLE2ueIEYefhkxCyEpKwPeAsejwetFTKAOQEN7pBYcMuogWx42YM7bHacmTIoKquppq3GamUwBPiIGcFLJ02BJ/mAsWJTmX3rpPspIClJU7knTKNecIP1qZN/xiyjto3Fzyiqfg1VMSyGUkliXsebnaBy4cfIAV+sZiyZGvR/SGnGJqiFrU5IVLQ5AyghzpZmJ84LqsSHgWpSe8bKpea5S1k24M79YS0PZufaWsZQNC4IL8DEsSwju0FLl9QOOVxr5mCHTKfcIo5XQ0w/vJryZwpZKi/+2t+FyYudMtZCFqYjMc3tA6n7PzjP09IpTMwUp8uY5fMGNDT4GspmFagkpUhBc+07HwnS+r325xzYwNXMUnvUddncXUFIRnEwEZyA7gB7OdSLWEQ7cYt3sxJSAO7sAfaId7jWJ4NJkywbBK3DDVQykhyRudejQm7X0i1L70hQSxYcSn6tfygeAL3GFiEiCtnEqckWeGSKsBST4l6WQzFVrEHW7esKKkrmutRdhY6WENKGUSEnu1Bm8aXbYjTS41ikqK3Ecj4jmZi+Y6G7WZmGUk9RzhZTqmSJhWFM+YAAkKAfcbQzxFSEpKlrTMzgAO+rMWI+sU1OCqn1iUAuFpCnuwtwhYxp2rvGF3PmZGZKBVew1fjBH9mZhSEaksOn2i1WDTRNRKWkgkAgbkcvznDupliQGF17ts4dh8L8oN8gWqnYsByE3oDvO9ocOSmRLUCSQojg4ZIduLgwn/t9ArwvxH3ixdQpS/Fpa3AgD67xKtqQpQcMzgtyJbWBWwAIOSixIh8kKSEkpZIu/EWYgneBa+VlmKWS5WcwGjvuOUSqK8rlJQUqYeyemxvwgmqUmbRJX78oseaSWPpYxi2O8JqYUPzmfrpYKc4DXvwgCXMKSCDoXtxEM5SFrSwFrm7tbnximTTFKgSnkBqHigHUQBPpeA41KShMyaoomKJLqTmO2XKLW58o2FDXGtplypmXMp0pOjsQxH+pIEfPsBopk9CFlIUlKXIZjqU5kK0CgG9Yc0/a6TKUJRsGzJU3o/BXwPnEhEuDA6J14iHE0iXXDNYypiXzDKWAIBI6M50tCvtJISZveyh4CoqKjopZ1yuLi3zjQ47i4rDLWJCgsKSgTDlZacwLLTrxaM/jEn/5KUOMqfdBsCTsNtjDVNCIK8moRVVS1qS5SQByMW4fiYQ3LUNcEgsfVo2dMkEAFv4hJjOGBKzPRuz8jq/whWPOGPHtK8/QHCnPvA6OcykoJdnJ5sHt5iLJ3aHKwSkAh3cXPN9XELa6YCsLTvctz1eB5EhUxTJDqItFGRBf1PLQmtTZ4EsqHeLJc6J+v7RdiikAO1xw2/OELJFDOSlIcPuBy4m0UV+N5UmWtBTYkMQxPXXWPN2z62J6fEKlHU9Nw6V3S58tRzgF0nQ5jtwbhvDvDsUAkpDNb5WjBfqGYZQ7HWHlChcyUkqUyU2AAudA8OzoQASYzoMnuIqHz8XVnYA3BI6C5PQB4WVdeJkxB7yzhzwDuPqIdVOJgSghSEgEspQABNum5EKKWiQSqZlAF2c25Ftr7wOI17rMzrGJPFgPmE4xRomIHdEPLBIAOgDPCs1Uy93SFJJ3GYA5fNiYZGoCMiQAFKsbglza/IC/pCJM8pUpJIY2Iu3LzEMxq1EQUZGf3+ZpqJLzBd7BRtuWGvRofY/JeVLB0zpHq6dP/KMpS4kuVkStRyNcBIZmcXBueJ1grEMZmT8suVYWIc3GW4Lvyg1UgbMU5Uk0K+ogn0qpSVgt4MySOIUXQRxFljygns5VTEpmZHGVL8Mw0IvZ7uItmU6lqImKBmKyAJTsArVXUnSLptMuUykzEqTsCOqXLaQZyCqivTPeXJnInSZYUBmAzcHVofVxG47GUMrMmaop8KWN/ESLEq5k7cI+fowsIl51KUdQlAABTuS+4gzBlrkzAsuZZS+YOddLC7wDHcNVPkQvs8VLSuaQP8YZOY+2r3Qo7BLAtobPGZra11upy3iV6P5vp5w6kkZAx8n/AD8EK8YpQ5P+1z13ibERzoiej1CMMAYHWooXX5i7F3e30i+kBXs5PH4/SG0+neWUoCRopJcWZj14xzCKAt3ktgMxZJ3G7HrFb5AqX2nlKpZqgyk5ELQoFOYWBFsybgg+TecRRPH+RKbJVLJbg4JbyMM8RxFRITlA4g/TiIFxPCe7yJlurvUsPOxAgcblgC2oTjj2guDYUuYCoqWlLEeFm0cBRUQA/wBYEm05lzVIUS6QzHp+ekNBIXLGRb5Sz5DcEfaHf6JISkVE0KUpV/acDVmHT4iNGWibjf8AzOwAAo/cIwTFplNIBU6Q2UaEEagkcNWMZzFJ4VPE4My2c8w2vW0EV1YqcCT7IslrC3DlC6qGWWBs9racYzH3J+YHUUtKviF4fXLlEMSQl7HizDrxiPdhQK1nMtR8x+fWF9Osl3J2EGUa3B6/K0E9x/SqNGpKsrVoKRmOUMehDafGLK/ESqXY63MU1RCkPwEBzWTZ7MPUiAVASD5Ed1OZkDKTYPaUd8dNo0PZSYkAqSk5gMpUd97cGEZ1abWh4lZky8oLFttQ+oeDzfhqeZgG7mhFQySTGdxdYUb7hoHk4qoeEHMOB+hgiYwIWLgWY8bH1vCceEh47Jl9sUqoVEswS5DDiDGhprZkjYN5gKV9IlTJE1ecCyA5AcsX46PeIy5gShSv/wBD6N9iY7qTvjKOg0OR+/2gmLzHlqbZj6j7xVIp1dwhlEZg59Sz/D1iwgLlLc6lKX5fwINoZX+JKkqLKLNYj2gGv5wKtxSvub1C8sgJPiJqTwrzF7Alz6WgPD5ffVCQdCq76efoIeSKVCkZpinBKnGbLoSA1iwtE6all5mRLQBfxFSmHm7/AAilcoBkLYz8yhUhQUohJWNFWOUEkNyF4b4XRy03UASdQHH4IUYhVMCkJZy5IJYtuH1HOBUYkLe0YevFrNRRJXVzT4hRy0soDK4YEEu2rXf1hFNwyaCQgFaHDKt8jwiS8TdBSXD3D3ZiN/OBZFUSCkrZkkjcKP0gMieVhK9d5bWV6kNLF1AeJ2twFoHoO0EyWoXccLfCLaemAWon468/jFFZUJSSmWgc1HX1P0gVVTow2Z/xQhc45bDTXpHaiSTLFzaIU819WbQw0OVSSB/ESOSpBqen0v8AVVsRPiKlzfAU7vw6bxf3kyWAEl0jdPCPGYBlUwUo2yaqJfUDQb+1EkJSHKZihl1C0ggHgFILE8ocV5CecPYSJOsm94EpGqm124mG0uYRJlzAXcqQFEXDNYcAoDaMwjEAkmwdVn3Au7dY1VBWpVQzZWbxABaUhixcOTws8LdOCUJT07csvL4kqSplLubNYjW5084sxJOeTMQCWSHD8DqwjMJnFK1NsfJ+PWD04owvukh3c7H6RPwKtYnrnIHEvqqVCUeFQKfdhXjKQJaeJOm7AXt1MG4tJQpCCPaJTpws8B9oZeWTKSkAJClabnKNeO8eguzPnn8wClWMpOwf12idLNaWX3gQzB3RG5Vp0eKkqLM9o047jF6jjX5QpM3wKHnFavE3SIZb2JNrwRLklKXMbVQXyc9GdpZTKD6RdXZjYxPiGYgDd7jWK1zPEALgQs2TcwUBUlgM3u5uazpDhw4dxrrs8aCrwg1ImTJfhJS68ocWCtW0UD6gwiS0uclXtDcfSNn2P7RA5xnUl7hJvbS+zcrwvI5HuEYgUjiZlsKzy5c0Ok50EMDw8TnnZmg+mQiahKkMEvmWCzZm2H0j1RVo7xWaalIzl8qOZuf48ojWYMnIrItQSrxBRAAD9IAWxJaNYhVpTfzLsR7QmWkolhI6Afw8CoxJRR4jmIKSPCBYqJGnSM/MoZiSwOYHRVvzzhhU0i0ygt9WB00c5Tbz9RDSgqrkvI3cslVksBIAcPfMAq13YaO/z2jlZUy28JBJ9lkgMNnO9+EJpQI00hlShCkFC0sdlAX/AIMEUAgWZUe8nLCdVEW5tq0U1NMqWopUBmG25B3HKDETWTlfxyjmlq2YXIfhvF2IV6ZygvQsLaEHVTcnhiXcAgAQehorgrD2LBg0DVbJylJYsD6/vDKnrAwSprb2+cKJxYIVxDfEw8ixAhSq7gLt4t4pnMw1BO3WKEzbgnaJzVKOxyvYmEcaMbysbnaSaAGLQwo5rG2mn2j0egcig6jMLlWBELppIUpSS99ACzvsSLtyj1Vg60FOVQYWCToHO331j0eheP8ACJR1IHqGDV9AbFhY3u7n0g3AZn+ZSSGzy1pYbnKSPjHo9GsNQEcroeYjQok9YZJovAVOSR8o9HoVmNEVPSwqCpuBzMRJUmWA2Vvv8IZYzLeXL6q+SY5Hoo7dp5BPI2YlUhyBcs/qbRxclo9Ho29wakqScAX384ZSllTPuW5aE6R6PRranCXCnA1GsdXhylnwuH9km7jlrvzj0ehBJEeoucRg6kkpWzxZ2SqAiYtKmZr+Rb7x6PQBNq1zT7WFT1VUyEzlEJCVKKjmAfKrM4YHQNBC68EXUpI/46ekej0cRSiATsxStZJZK1q5Mm3m0EoqGAlr94+JrkDa/HT0jkehh71BrzL5ElC/dIHNX0APzgCulkh8jBO40aPR6NU7msNQFR96KTObzj0eihfiTEbnEzb8IMw+gVNDPlSm5J+kdj0c7FV1CRQxoxmnCpCWBBU4cEqIHD3bRerC5ZQEOU8D7Qfnu2ukcj0RsSK3LAinx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6" name="Picture 18" descr="http://www.psj.ru/upload/imgjournal/Hranitel/2011/11/1/(100212233640)_0Liss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357430"/>
            <a:ext cx="6559565" cy="45005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8572560" cy="2000264"/>
          </a:xfrm>
        </p:spPr>
        <p:txBody>
          <a:bodyPr>
            <a:noAutofit/>
          </a:bodyPr>
          <a:lstStyle/>
          <a:p>
            <a:pPr algn="just" eaLnBrk="1" hangingPunct="1"/>
            <a:r>
              <a:rPr lang="ru-RU" sz="2400" dirty="0" smtClean="0">
                <a:solidFill>
                  <a:srgbClr val="FF0000"/>
                </a:solidFill>
              </a:rPr>
              <a:t>4 ноября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1612 года </a:t>
            </a:r>
            <a:r>
              <a:rPr lang="ru-RU" sz="2400" dirty="0" smtClean="0">
                <a:solidFill>
                  <a:srgbClr val="FFFF00"/>
                </a:solidFill>
              </a:rPr>
              <a:t>бойцы народного ополчения взяли Китай-город. Князь Дмитрий Пожарский вступил в Китай-город с Казанской иконой Божьей Матери и поклялся построить храм в память этой победы.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9429784" y="1643050"/>
            <a:ext cx="3617913" cy="4497387"/>
          </a:xfrm>
        </p:spPr>
        <p:txBody>
          <a:bodyPr/>
          <a:lstStyle/>
          <a:p>
            <a:pPr eaLnBrk="1" hangingPunct="1"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6" name="Picture 6" descr="https://encrypted-tbn2.gstatic.com/images?q=tbn:ANd9GcS3PhkmmXtVlaHYm31oeIJCckx-FF3kjEC004yemq3V63j5BsK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8868"/>
            <a:ext cx="4069502" cy="44291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86314" y="2357430"/>
            <a:ext cx="4357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j-lt"/>
              </a:rPr>
              <a:t>Казанский собор был построен </a:t>
            </a:r>
          </a:p>
          <a:p>
            <a:r>
              <a:rPr lang="ru-RU" sz="2000" dirty="0" smtClean="0">
                <a:latin typeface="+mj-lt"/>
              </a:rPr>
              <a:t>на средства Дмитрия Пожарского</a:t>
            </a:r>
          </a:p>
          <a:p>
            <a:r>
              <a:rPr lang="ru-RU" sz="2000" dirty="0">
                <a:latin typeface="+mj-lt"/>
              </a:rPr>
              <a:t>в</a:t>
            </a:r>
            <a:r>
              <a:rPr lang="ru-RU" sz="2000" dirty="0" smtClean="0">
                <a:latin typeface="+mj-lt"/>
              </a:rPr>
              <a:t> благодарность  воинам -освободителям.</a:t>
            </a:r>
            <a:endParaRPr lang="ru-RU" sz="2000" dirty="0">
              <a:latin typeface="+mj-lt"/>
            </a:endParaRPr>
          </a:p>
        </p:txBody>
      </p:sp>
      <p:pic>
        <p:nvPicPr>
          <p:cNvPr id="9" name="Picture 6" descr="каз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779210"/>
            <a:ext cx="3944840" cy="307879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710643" cy="1844665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FF00"/>
                </a:solidFill>
              </a:rPr>
              <a:t>Эта победа послужила мощным импульсом для возрождения российского государства. А икона стала предметом особого почитания.</a:t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628" y="1500175"/>
            <a:ext cx="4143372" cy="4286280"/>
          </a:xfrm>
        </p:spPr>
        <p:txBody>
          <a:bodyPr>
            <a:normAutofit fontScale="92500"/>
          </a:bodyPr>
          <a:lstStyle/>
          <a:p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2600" dirty="0" smtClean="0">
                <a:solidFill>
                  <a:schemeClr val="tx2"/>
                </a:solidFill>
              </a:rPr>
              <a:t>     </a:t>
            </a: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В 1649 году  </a:t>
            </a:r>
            <a:r>
              <a:rPr lang="ru-RU" sz="2400" dirty="0" smtClean="0">
                <a:solidFill>
                  <a:srgbClr val="FFFF00"/>
                </a:solidFill>
                <a:latin typeface="+mj-lt"/>
              </a:rPr>
              <a:t>указом царя Алексея Михайловича</a:t>
            </a:r>
          </a:p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  <a:latin typeface="+mj-lt"/>
              </a:rPr>
              <a:t>     день 4 ноября </a:t>
            </a: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( праздник Казанской иконы Божьей матери) </a:t>
            </a:r>
          </a:p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  <a:latin typeface="+mj-lt"/>
              </a:rPr>
              <a:t>     был </a:t>
            </a:r>
          </a:p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  <a:latin typeface="+mj-lt"/>
              </a:rPr>
              <a:t>     объявлен Днем народного единства,</a:t>
            </a:r>
          </a:p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  <a:latin typeface="+mj-lt"/>
              </a:rPr>
              <a:t>     который праздновался</a:t>
            </a:r>
            <a:r>
              <a:rPr lang="ru-RU" sz="2400" dirty="0" smtClean="0">
                <a:solidFill>
                  <a:schemeClr val="tx2"/>
                </a:solidFill>
                <a:latin typeface="+mj-lt"/>
              </a:rPr>
              <a:t>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  <a:latin typeface="+mj-lt"/>
              </a:rPr>
              <a:t>     </a:t>
            </a: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до 1917 года.</a:t>
            </a:r>
            <a:endParaRPr lang="ru-RU" sz="2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Picture 4" descr="http://sportmag52.ru/published/publicdata/P11301SPORTMAG/attachments/SC/images/4noyabra_1.jpg"/>
          <p:cNvPicPr>
            <a:picLocks noChangeAspect="1" noChangeArrowheads="1"/>
          </p:cNvPicPr>
          <p:nvPr/>
        </p:nvPicPr>
        <p:blipFill>
          <a:blip r:embed="rId2" cstate="print"/>
          <a:srcRect l="20001" t="-1309"/>
          <a:stretch>
            <a:fillRect/>
          </a:stretch>
        </p:blipFill>
        <p:spPr bwMode="auto">
          <a:xfrm>
            <a:off x="0" y="1329021"/>
            <a:ext cx="5429224" cy="552897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2071678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dirty="0" smtClean="0">
                <a:solidFill>
                  <a:srgbClr val="FFFF00"/>
                </a:solidFill>
              </a:rPr>
              <a:t>Подвиг российского народа был увековечен </a:t>
            </a:r>
            <a:r>
              <a:rPr lang="ru-RU" sz="2400" dirty="0" smtClean="0">
                <a:solidFill>
                  <a:srgbClr val="FF0000"/>
                </a:solidFill>
              </a:rPr>
              <a:t>в 1818 году</a:t>
            </a:r>
            <a:r>
              <a:rPr lang="ru-RU" sz="2400" dirty="0" smtClean="0">
                <a:solidFill>
                  <a:srgbClr val="FFFF00"/>
                </a:solidFill>
              </a:rPr>
              <a:t> указом императора Александра 1. На Красной площади в Москве установили памятник 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« гражданину Минину и князю Пожарскому».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3000372"/>
            <a:ext cx="8229600" cy="4709160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9222" name="Picture 6" descr="http://cap.ru/HOME/69/2012/12_02_20_04/%D0%BC%D0%B8%D0%BD%D0%B8%D0%BD%20%D0%B8%20%D0%BF%D0%BE%D0%B6%D0%B0%D1%80%D1%81%D0%BA%D0%B8%D0%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921498"/>
            <a:ext cx="6572264" cy="49365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2"/>
            <a:ext cx="8567767" cy="1987541"/>
          </a:xfrm>
        </p:spPr>
        <p:txBody>
          <a:bodyPr>
            <a:noAutofit/>
          </a:bodyPr>
          <a:lstStyle/>
          <a:p>
            <a:pPr algn="just" eaLnBrk="1" hangingPunct="1"/>
            <a:r>
              <a:rPr lang="ru-RU" sz="2400" dirty="0" smtClean="0">
                <a:solidFill>
                  <a:srgbClr val="FFFF00"/>
                </a:solidFill>
              </a:rPr>
              <a:t> Через 200 лет </a:t>
            </a:r>
            <a:r>
              <a:rPr lang="ru-RU" sz="2400" dirty="0" smtClean="0">
                <a:solidFill>
                  <a:srgbClr val="FF0000"/>
                </a:solidFill>
              </a:rPr>
              <a:t>в 1812 году</a:t>
            </a:r>
            <a:r>
              <a:rPr lang="ru-RU" sz="2400" dirty="0" smtClean="0">
                <a:solidFill>
                  <a:srgbClr val="FFFF00"/>
                </a:solidFill>
              </a:rPr>
              <a:t> единство русского народа вновь было подтверждено своей мощью, когда остатки армии Наполеона покидали Россию.</a:t>
            </a:r>
          </a:p>
        </p:txBody>
      </p:sp>
      <p:pic>
        <p:nvPicPr>
          <p:cNvPr id="10245" name="Picture 8" descr="250px-Fire_of_Moscow_18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632" y="2143116"/>
            <a:ext cx="4602321" cy="3276853"/>
          </a:xfrm>
          <a:noFill/>
        </p:spPr>
      </p:pic>
      <p:sp>
        <p:nvSpPr>
          <p:cNvPr id="1024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214942" y="2360613"/>
            <a:ext cx="3617913" cy="4497387"/>
          </a:xfrm>
        </p:spPr>
        <p:txBody>
          <a:bodyPr/>
          <a:lstStyle/>
          <a:p>
            <a:pPr eaLnBrk="1" hangingPunct="1">
              <a:buNone/>
            </a:pP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Горящая Москва</a:t>
            </a:r>
          </a:p>
          <a:p>
            <a:pPr eaLnBrk="1" hangingPunct="1">
              <a:buNone/>
            </a:pPr>
            <a:endParaRPr lang="ru-RU" sz="2000" dirty="0" smtClean="0">
              <a:solidFill>
                <a:schemeClr val="tx2"/>
              </a:solidFill>
            </a:endParaRPr>
          </a:p>
          <a:p>
            <a:pPr eaLnBrk="1" hangingPunct="1"/>
            <a:endParaRPr lang="ru-RU" sz="2000" dirty="0" smtClean="0">
              <a:solidFill>
                <a:schemeClr val="tx2"/>
              </a:solidFill>
            </a:endParaRPr>
          </a:p>
          <a:p>
            <a:pPr eaLnBrk="1" hangingPunct="1"/>
            <a:endParaRPr lang="ru-RU" sz="2000" dirty="0" smtClean="0">
              <a:solidFill>
                <a:schemeClr val="tx2"/>
              </a:solidFill>
            </a:endParaRPr>
          </a:p>
          <a:p>
            <a:pPr eaLnBrk="1" hangingPunct="1"/>
            <a:endParaRPr lang="ru-RU" sz="2000" dirty="0" smtClean="0">
              <a:solidFill>
                <a:schemeClr val="tx2"/>
              </a:solidFill>
            </a:endParaRPr>
          </a:p>
          <a:p>
            <a:pPr eaLnBrk="1" hangingPunct="1"/>
            <a:endParaRPr lang="ru-RU" sz="2000" dirty="0" smtClean="0">
              <a:solidFill>
                <a:schemeClr val="tx2"/>
              </a:solidFill>
            </a:endParaRPr>
          </a:p>
          <a:p>
            <a:pPr eaLnBrk="1" hangingPunct="1"/>
            <a:endParaRPr lang="ru-RU" sz="2000" dirty="0" smtClean="0">
              <a:solidFill>
                <a:schemeClr val="tx2"/>
              </a:solidFill>
            </a:endParaRPr>
          </a:p>
        </p:txBody>
      </p:sp>
      <p:pic>
        <p:nvPicPr>
          <p:cNvPr id="10244" name="Picture 6" descr="отступление француз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484833"/>
            <a:ext cx="4500562" cy="337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1538" y="5715016"/>
            <a:ext cx="3104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j-lt"/>
              </a:rPr>
              <a:t>Зима . Отступление французов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459</Words>
  <Application>Microsoft Office PowerPoint</Application>
  <PresentationFormat>Экран (4:3)</PresentationFormat>
  <Paragraphs>55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Слайд 1</vt:lpstr>
      <vt:lpstr>4 ноября Россия празднует День Народного единства. Этот праздник был введён в 2005 году и стал альтернативой Дню Октябрьской революции, который отмечался 7 ноября.</vt:lpstr>
      <vt:lpstr>День Народного единства был установлен в середине 17 века в память об освобождении Москвы  в 1612 году от польских интервентов ополчением Минина и Пожарского.</vt:lpstr>
      <vt:lpstr>В начале 17 столетия Русь заполонила «волна самозванцев и воровских людей». В этот период польского нашествия (1605 - 1612) Русскую Церковь возглавлял великий проповедник православия – священномученик Ермоген, Патриарх Московский и всея Руси.</vt:lpstr>
      <vt:lpstr>Когда Москва была занята поляками, Патриарх Ермоген, находясь под стражей, сумел тайно отправить в Нижний Новгород казацкому  войску «учительную грамоту, чтобы они стояли за веру, унимали грабёж , сохраняли братство, и как обещались положить души свои»</vt:lpstr>
      <vt:lpstr>4 ноября 1612 года бойцы народного ополчения взяли Китай-город. Князь Дмитрий Пожарский вступил в Китай-город с Казанской иконой Божьей Матери и поклялся построить храм в память этой победы.</vt:lpstr>
      <vt:lpstr>Эта победа послужила мощным импульсом для возрождения российского государства. А икона стала предметом особого почитания.  </vt:lpstr>
      <vt:lpstr>Подвиг российского народа был увековечен в 1818 году указом императора Александра 1. На Красной площади в Москве установили памятник  « гражданину Минину и князю Пожарскому».</vt:lpstr>
      <vt:lpstr> Через 200 лет в 1812 году единство русского народа вновь было подтверждено своей мощью, когда остатки армии Наполеона покидали Россию.</vt:lpstr>
      <vt:lpstr> В 1917 году произошла Великая Октябрьская социалистическая революция. И снова потрясение повергло всю страну в хаос и смуту.</vt:lpstr>
      <vt:lpstr>День празднования завоеваний Великой Октябрьской социалистической революции был провозглашен  именно 7 ноября.</vt:lpstr>
      <vt:lpstr>С 1996 года 7 ноября отмечался День примирения и согласия. А с 2005 года 7 ноября считается днём проведения военного парада на Красной площади в ознаменование годовщины Великой Октябрьской социалистической революции 1917года.</vt:lpstr>
      <vt:lpstr>Теперь 7 ноября - рабочий день, а выходной день перенесён на 4ноября – День Народного единства.</vt:lpstr>
      <vt:lpstr>День народного единства не новый праздник, а возвращение к старой традиции.  Он призван напомнить о том, что мы -  россияне, принадлежащие к разным социальным группам, национальностям и вероисповеданиям – единый народ с общей исторической судьбой и общим будущим.   </vt:lpstr>
      <vt:lpstr>     История праздника:  середина 17 века – День Народного единства. 1917 год – День Великой Октябрьской Революции. 1996 год – День согласия и примирения. 2005 год – День Народного единства.   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Valued Acer Customer</cp:lastModifiedBy>
  <cp:revision>8</cp:revision>
  <dcterms:modified xsi:type="dcterms:W3CDTF">2017-09-29T13:50:46Z</dcterms:modified>
</cp:coreProperties>
</file>