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0"/>
  </p:notesMasterIdLst>
  <p:sldIdLst>
    <p:sldId id="256" r:id="rId2"/>
    <p:sldId id="280" r:id="rId3"/>
    <p:sldId id="279" r:id="rId4"/>
    <p:sldId id="259" r:id="rId5"/>
    <p:sldId id="260" r:id="rId6"/>
    <p:sldId id="261" r:id="rId7"/>
    <p:sldId id="277" r:id="rId8"/>
    <p:sldId id="262" r:id="rId9"/>
    <p:sldId id="263" r:id="rId10"/>
    <p:sldId id="294" r:id="rId11"/>
    <p:sldId id="264" r:id="rId12"/>
    <p:sldId id="265" r:id="rId13"/>
    <p:sldId id="282" r:id="rId14"/>
    <p:sldId id="267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73" r:id="rId26"/>
    <p:sldId id="274" r:id="rId27"/>
    <p:sldId id="275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2214" autoAdjust="0"/>
  </p:normalViewPr>
  <p:slideViewPr>
    <p:cSldViewPr>
      <p:cViewPr varScale="1">
        <p:scale>
          <a:sx n="41" d="100"/>
          <a:sy n="41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28D77-0370-4CFA-9F31-415E34E0A1E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AD29D-A4E2-4CBB-B21B-65004A66D3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AD29D-A4E2-4CBB-B21B-65004A66D32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AD29D-A4E2-4CBB-B21B-65004A66D32B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AD29D-A4E2-4CBB-B21B-65004A66D32B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3B225D-6DD9-4290-9063-820009C4BFB4}" type="datetimeFigureOut">
              <a:rPr lang="ru-RU" smtClean="0"/>
              <a:pPr/>
              <a:t>30.09.2017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2AFB33-50FB-47E0-B28E-67F87AA6570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pull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http://www.intelt.com/galery/_files/10/100.jpg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Пушкин\IMG_1684.jpg"/>
          <p:cNvPicPr>
            <a:picLocks noChangeAspect="1" noChangeArrowheads="1"/>
          </p:cNvPicPr>
          <p:nvPr/>
        </p:nvPicPr>
        <p:blipFill>
          <a:blip r:embed="rId2" cstate="print"/>
          <a:srcRect l="17406" r="13291"/>
          <a:stretch>
            <a:fillRect/>
          </a:stretch>
        </p:blipFill>
        <p:spPr bwMode="auto">
          <a:xfrm>
            <a:off x="285720" y="428604"/>
            <a:ext cx="4357718" cy="47154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29108"/>
            <a:ext cx="8572528" cy="200028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 Царскосельский лицей</a:t>
            </a: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1071546"/>
            <a:ext cx="4500562" cy="457203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 каждого из нас, у каждого человека</a:t>
            </a:r>
            <a:r>
              <a:rPr lang="en-US" sz="3600" dirty="0" smtClean="0"/>
              <a:t> </a:t>
            </a:r>
            <a:r>
              <a:rPr lang="ru-RU" sz="3600" dirty="0" smtClean="0"/>
              <a:t>должно быть своё </a:t>
            </a:r>
          </a:p>
          <a:p>
            <a:pPr algn="ctr"/>
            <a:r>
              <a:rPr lang="ru-RU" sz="3600" b="1" dirty="0" smtClean="0"/>
              <a:t>19 октября</a:t>
            </a:r>
            <a:r>
              <a:rPr lang="ru-RU" sz="3600" dirty="0" smtClean="0"/>
              <a:t>, хоть час от него, хоть минута…</a:t>
            </a:r>
            <a:endParaRPr lang="ru-RU" sz="36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500066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ea typeface="Times New Roman" pitchFamily="18" charset="0"/>
                <a:cs typeface="Times New Roman" pitchFamily="18" charset="0"/>
              </a:rPr>
              <a:t>Расписание дня: 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6 ч.- подъем, молитва в зале 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7-9 ч.- класс (учебные занятия)          французский язык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9 ч.- чай с белой булкой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до 10 ч.- первая прогулка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10-12 ч.- класс  русский язык,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история, география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12-13 ч.- вторая прогулка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13 ч.- обед из трех блюд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14-15 ч.- чистописание или рисование, логика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15-17 ч.- класс </a:t>
            </a:r>
            <a:r>
              <a:rPr lang="ru-RU" sz="2000" dirty="0" err="1" smtClean="0">
                <a:ea typeface="Times New Roman" pitchFamily="18" charset="0"/>
                <a:cs typeface="Times New Roman" pitchFamily="18" charset="0"/>
              </a:rPr>
              <a:t>правоучение</a:t>
            </a: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, закон Божий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17 ч. - чай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до 18 ч.- третья прогулка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18-20 ч.- повторение уроков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20.30 ч.- ужин из двух блюд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до 22 ч.- отдых, развлечения («мячик и беготня») </a:t>
            </a:r>
            <a:br>
              <a:rPr lang="ru-RU" sz="2000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a typeface="Times New Roman" pitchFamily="18" charset="0"/>
                <a:cs typeface="Times New Roman" pitchFamily="18" charset="0"/>
              </a:rPr>
              <a:t>22 ч.- вечерняя молитва, сон </a:t>
            </a:r>
            <a:endParaRPr lang="ru-RU" sz="2000" dirty="0" smtClean="0"/>
          </a:p>
        </p:txBody>
      </p:sp>
      <p:pic>
        <p:nvPicPr>
          <p:cNvPr id="3" name="Рисунок 2" descr="IMG_1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571480"/>
            <a:ext cx="3718408" cy="500063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42" y="3518273"/>
            <a:ext cx="4072000" cy="3054000"/>
          </a:xfrm>
          <a:prstGeom prst="rect">
            <a:avLst/>
          </a:prstGeom>
        </p:spPr>
      </p:pic>
      <p:pic>
        <p:nvPicPr>
          <p:cNvPr id="3" name="Рисунок 2" descr="IMG_1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714752"/>
            <a:ext cx="3786214" cy="2839661"/>
          </a:xfrm>
          <a:prstGeom prst="rect">
            <a:avLst/>
          </a:prstGeom>
        </p:spPr>
      </p:pic>
      <p:pic>
        <p:nvPicPr>
          <p:cNvPr id="4" name="Рисунок 3" descr="IMG_1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06" y="500042"/>
            <a:ext cx="4095780" cy="30718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86314" y="857232"/>
            <a:ext cx="4357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Аллеи старых лип, солнечные поляны, березовые </a:t>
            </a:r>
            <a:r>
              <a:rPr lang="ru-RU" sz="2800" b="1" dirty="0" smtClean="0"/>
              <a:t>рощи - всё будило вдохновение и творчество. 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285728"/>
            <a:ext cx="77153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свободное от </a:t>
            </a:r>
            <a:r>
              <a:rPr lang="ru-RU" sz="2800" dirty="0" smtClean="0"/>
              <a:t>учёбы время </a:t>
            </a:r>
            <a:r>
              <a:rPr lang="ru-RU" sz="2800" dirty="0"/>
              <a:t>лицеисты очень много </a:t>
            </a:r>
            <a:r>
              <a:rPr lang="ru-RU" sz="2800" dirty="0" smtClean="0"/>
              <a:t>читали. </a:t>
            </a:r>
            <a:r>
              <a:rPr lang="ru-RU" sz="2800" dirty="0"/>
              <a:t>Б</a:t>
            </a:r>
            <a:r>
              <a:rPr lang="ru-RU" sz="2800" dirty="0" smtClean="0"/>
              <a:t>иблиотека </a:t>
            </a:r>
            <a:r>
              <a:rPr lang="ru-RU" sz="2800" dirty="0"/>
              <a:t>была одним из любимых </a:t>
            </a:r>
            <a:r>
              <a:rPr lang="ru-RU" sz="2800" dirty="0" smtClean="0"/>
              <a:t>мест мальчиков</a:t>
            </a:r>
            <a:r>
              <a:rPr lang="ru-RU" sz="2800" dirty="0"/>
              <a:t>.</a:t>
            </a:r>
          </a:p>
        </p:txBody>
      </p:sp>
      <p:pic>
        <p:nvPicPr>
          <p:cNvPr id="7170" name="Picture 2" descr="C:\Documents and Settings\Леночка\Рабочий стол\Пушкинский лицей\IMG_1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86029"/>
            <a:ext cx="6895961" cy="51719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Леночка\Рабочий стол\Пушкинский лицей\IMG_1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5995921" cy="4496941"/>
          </a:xfrm>
          <a:prstGeom prst="rect">
            <a:avLst/>
          </a:prstGeom>
          <a:noFill/>
        </p:spPr>
      </p:pic>
      <p:pic>
        <p:nvPicPr>
          <p:cNvPr id="8195" name="Picture 3" descr="C:\Documents and Settings\Леночка\Рабочий стол\Пушкинский лицей\IMG_1089.jpg"/>
          <p:cNvPicPr>
            <a:picLocks noChangeAspect="1" noChangeArrowheads="1"/>
          </p:cNvPicPr>
          <p:nvPr/>
        </p:nvPicPr>
        <p:blipFill>
          <a:blip r:embed="rId3" cstate="print"/>
          <a:srcRect b="11904"/>
          <a:stretch>
            <a:fillRect/>
          </a:stretch>
        </p:blipFill>
        <p:spPr bwMode="auto">
          <a:xfrm>
            <a:off x="0" y="4214794"/>
            <a:ext cx="4000496" cy="2643206"/>
          </a:xfrm>
          <a:prstGeom prst="rect">
            <a:avLst/>
          </a:prstGeom>
          <a:noFill/>
        </p:spPr>
      </p:pic>
      <p:pic>
        <p:nvPicPr>
          <p:cNvPr id="8196" name="Picture 4" descr="C:\Documents and Settings\Леночка\Рабочий стол\Пушкинский лицей\IMG_1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782" y="4004086"/>
            <a:ext cx="3805218" cy="28539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Леночка\Рабочий стол\Пушкинский лицей\IMG_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463" y="-39348"/>
            <a:ext cx="9196463" cy="68973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5715016"/>
            <a:ext cx="6000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Классная комната, где обучались лицеисты. </a:t>
            </a:r>
            <a:endParaRPr lang="ru-RU" sz="32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Леночка\Рабочий стол\Пушкинский лицей\IMG_1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381763" cy="47863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5929330"/>
            <a:ext cx="7839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Отличники занимали передние места</a:t>
            </a:r>
            <a:endParaRPr lang="ru-RU" sz="3200" b="1" dirty="0"/>
          </a:p>
        </p:txBody>
      </p:sp>
      <p:pic>
        <p:nvPicPr>
          <p:cNvPr id="11267" name="Picture 3" descr="C:\Documents and Settings\Леночка\Рабочий стол\Пушкинский лицей\IMG_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14" y="3429000"/>
            <a:ext cx="3357586" cy="25181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572140"/>
            <a:ext cx="8867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Фехтование, танец, верховая езда были обязательными для лицеистов предметами.</a:t>
            </a:r>
            <a:endParaRPr lang="ru-RU" sz="2800" dirty="0"/>
          </a:p>
        </p:txBody>
      </p:sp>
      <p:pic>
        <p:nvPicPr>
          <p:cNvPr id="12290" name="Picture 2" descr="C:\Documents and Settings\Леночка\Рабочий стол\Пушкинский лицей\IMG_0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Леночка\Рабочий стол\Пушкинский лицей\IMG_0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6000768"/>
            <a:ext cx="3710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Зал для фехтования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Леночка\Рабочий стол\Пушкинский лицей\IMG_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0232" y="571480"/>
            <a:ext cx="3576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Расписание уроков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Леночка\Рабочий стол\Пушкинский лицей\IMG_1008.jpg"/>
          <p:cNvPicPr>
            <a:picLocks noChangeAspect="1" noChangeArrowheads="1"/>
          </p:cNvPicPr>
          <p:nvPr/>
        </p:nvPicPr>
        <p:blipFill>
          <a:blip r:embed="rId2" cstate="print"/>
          <a:srcRect t="48183" b="7015"/>
          <a:stretch>
            <a:fillRect/>
          </a:stretch>
        </p:blipFill>
        <p:spPr bwMode="auto">
          <a:xfrm>
            <a:off x="-1" y="0"/>
            <a:ext cx="9088839" cy="54292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5411450"/>
            <a:ext cx="7786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Классный журнал:</a:t>
            </a:r>
          </a:p>
          <a:p>
            <a:r>
              <a:rPr lang="ru-RU" sz="2800" dirty="0" smtClean="0"/>
              <a:t>1 – превосходно, 2 – очень хорошо, 3 – хорошо, </a:t>
            </a:r>
          </a:p>
          <a:p>
            <a:r>
              <a:rPr lang="ru-RU" sz="2800" dirty="0" smtClean="0"/>
              <a:t>4 - посредственно, 0 – отсутствие знаний</a:t>
            </a:r>
            <a:endParaRPr lang="ru-RU" sz="2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8383932" y="1617329"/>
            <a:ext cx="45719" cy="45719"/>
          </a:xfrm>
        </p:spPr>
        <p:txBody>
          <a:bodyPr/>
          <a:lstStyle/>
          <a:p>
            <a:pPr algn="ctr"/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357166"/>
            <a:ext cx="8286808" cy="300039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19 октября </a:t>
            </a:r>
            <a:r>
              <a:rPr lang="en-US" sz="2400" dirty="0" smtClean="0"/>
              <a:t>1811 </a:t>
            </a:r>
            <a:r>
              <a:rPr lang="ru-RU" sz="2400" dirty="0" smtClean="0"/>
              <a:t>года – день образования Царскосельского Императорского лицея.</a:t>
            </a:r>
          </a:p>
          <a:p>
            <a:r>
              <a:rPr lang="ru-RU" sz="2400" dirty="0" smtClean="0"/>
              <a:t>Этот день стал для современной России днем лицеев и, конечно же, лицеистов.</a:t>
            </a:r>
          </a:p>
          <a:p>
            <a:r>
              <a:rPr lang="ru-RU" sz="2400" dirty="0" smtClean="0"/>
              <a:t>Лицей – это образ одухотворенной юности, рождение идеалов и верность идеалам чести, совести и мужества. </a:t>
            </a:r>
            <a:br>
              <a:rPr lang="ru-RU" sz="2400" dirty="0" smtClean="0"/>
            </a:br>
            <a:endParaRPr lang="ru-RU" sz="2400" dirty="0" smtClean="0"/>
          </a:p>
          <a:p>
            <a:endParaRPr lang="ru-RU" dirty="0"/>
          </a:p>
        </p:txBody>
      </p:sp>
      <p:pic>
        <p:nvPicPr>
          <p:cNvPr id="8" name="Picture 5" descr="http://blog.kupibilet.ru/wp-content/uploads/2013/08/Pushkin-liceu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000372"/>
            <a:ext cx="5111750" cy="342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Леночка\Рабочий стол\Пушкинский лицей\IMG_1009.jpg"/>
          <p:cNvPicPr>
            <a:picLocks noChangeAspect="1" noChangeArrowheads="1"/>
          </p:cNvPicPr>
          <p:nvPr/>
        </p:nvPicPr>
        <p:blipFill>
          <a:blip r:embed="rId2" cstate="print"/>
          <a:srcRect l="12566" t="8929" r="16005" b="53372"/>
          <a:stretch>
            <a:fillRect/>
          </a:stretch>
        </p:blipFill>
        <p:spPr bwMode="auto">
          <a:xfrm>
            <a:off x="-1" y="0"/>
            <a:ext cx="8324373" cy="58578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5903893"/>
            <a:ext cx="800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Характеристика лицеиста Пушкина, </a:t>
            </a:r>
          </a:p>
          <a:p>
            <a:r>
              <a:rPr lang="ru-RU" sz="2800" b="1" dirty="0" smtClean="0"/>
              <a:t>составленная лицейскими профессорами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Леночка\Рабочий стол\Пушкинский лицей\IMG_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14678" y="5929330"/>
            <a:ext cx="317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Класс рисования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285728"/>
            <a:ext cx="774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Рисунки, выполненные юным Пушкиным: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2910" y="6072206"/>
            <a:ext cx="8443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/>
              <a:t>«Продавец кваса»  и «Собака с птицей в зубах»</a:t>
            </a:r>
            <a:endParaRPr lang="ru-RU" sz="2800" b="1" dirty="0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2" cstate="email">
            <a:extLst/>
          </a:blip>
          <a:srcRect t="2179" b="2516"/>
          <a:stretch/>
        </p:blipFill>
        <p:spPr>
          <a:xfrm>
            <a:off x="0" y="857232"/>
            <a:ext cx="3581400" cy="5414962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7" name="Объект 7"/>
          <p:cNvPicPr>
            <a:picLocks noChangeAspect="1"/>
          </p:cNvPicPr>
          <p:nvPr/>
        </p:nvPicPr>
        <p:blipFill rotWithShape="1">
          <a:blip r:embed="rId3" cstate="email">
            <a:extLst/>
          </a:blip>
          <a:srcRect l="9442" t="8043" r="4719" b="1821"/>
          <a:stretch/>
        </p:blipFill>
        <p:spPr>
          <a:xfrm>
            <a:off x="3643274" y="1500174"/>
            <a:ext cx="5500726" cy="380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Леночка\Рабочий стол\Пушкинский лицей\IMG_1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929330"/>
            <a:ext cx="3169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Певческий класс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Леночка\Рабочий стол\Пушкинский лицей\IMG_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4414" y="5857892"/>
            <a:ext cx="3266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Газетная комната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429224" y="4214818"/>
            <a:ext cx="3714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Лицеисты любили  </a:t>
            </a:r>
            <a:r>
              <a:rPr lang="ru-RU" sz="2800" b="1" dirty="0"/>
              <a:t>поразмышлять, поспорить, рисовали друг на друга шаржи.</a:t>
            </a:r>
          </a:p>
        </p:txBody>
      </p:sp>
      <p:pic>
        <p:nvPicPr>
          <p:cNvPr id="20483" name="Picture 3" descr="C:\Documents and Settings\Леночка\Рабочий стол\Пушкинский лицей\IMG_0970.jpg"/>
          <p:cNvPicPr>
            <a:picLocks noChangeAspect="1" noChangeArrowheads="1"/>
          </p:cNvPicPr>
          <p:nvPr/>
        </p:nvPicPr>
        <p:blipFill>
          <a:blip r:embed="rId2" cstate="print"/>
          <a:srcRect l="10227" t="13636" r="6818" b="4545"/>
          <a:stretch>
            <a:fillRect/>
          </a:stretch>
        </p:blipFill>
        <p:spPr bwMode="auto">
          <a:xfrm>
            <a:off x="0" y="3000348"/>
            <a:ext cx="5214974" cy="3857652"/>
          </a:xfrm>
          <a:prstGeom prst="rect">
            <a:avLst/>
          </a:prstGeom>
          <a:noFill/>
        </p:spPr>
      </p:pic>
      <p:pic>
        <p:nvPicPr>
          <p:cNvPr id="3" name="Рисунок 2" descr="IMG_1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499" y="0"/>
            <a:ext cx="4762502" cy="357187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14282" y="-11319"/>
            <a:ext cx="892971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 шесть лет, проведённых вместе, мальчики  так сдружились, что стали как одна семья. Юный Пушкин писал: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Куда бы нас не бросила судьбина,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счастие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куда ни повело,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Все те же мы: нам целый мир – чужбина, </a:t>
            </a:r>
            <a:b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Отечество нам – Царское село.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143248"/>
            <a:ext cx="84296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Первый пушкинский лицейский выпуск считается самым лучшим. Он состоял из даровитых, незаурядных мальчиков. Имена многих из них вошли в историю русской культуры и общественной мысли. Пушкин был чрезвычайно привязан к своим товарищам: Ивану Пущину, Вильгельму Кюхельбекеру, </a:t>
            </a:r>
            <a:r>
              <a:rPr lang="ru-RU" sz="2800" dirty="0" smtClean="0"/>
              <a:t>Антону </a:t>
            </a:r>
            <a:r>
              <a:rPr lang="ru-RU" sz="2800" dirty="0" err="1" smtClean="0"/>
              <a:t>Дельвигу</a:t>
            </a:r>
            <a:r>
              <a:rPr lang="ru-RU" sz="2800" dirty="0"/>
              <a:t>, </a:t>
            </a:r>
            <a:r>
              <a:rPr lang="ru-RU" sz="2800" dirty="0" smtClean="0"/>
              <a:t>Ивану Малиновскому.</a:t>
            </a:r>
            <a:endParaRPr lang="ru-RU" sz="2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785818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 эту пылкую дружбу, верность лицейскому братству он пронес через всю жизнь: </a:t>
            </a:r>
            <a:endParaRPr lang="ru-RU" sz="2800" dirty="0" smtClean="0"/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Прости! Где б ни был я</a:t>
            </a:r>
            <a:r>
              <a:rPr lang="ru-RU" sz="2800" b="1" dirty="0" smtClean="0"/>
              <a:t>:</a:t>
            </a:r>
          </a:p>
          <a:p>
            <a:r>
              <a:rPr lang="ru-RU" sz="2800" b="1" dirty="0" smtClean="0"/>
              <a:t> </a:t>
            </a:r>
            <a:r>
              <a:rPr lang="ru-RU" sz="2800" b="1" dirty="0"/>
              <a:t>В</a:t>
            </a:r>
            <a:r>
              <a:rPr lang="ru-RU" sz="2800" b="1" dirty="0" smtClean="0"/>
              <a:t> </a:t>
            </a:r>
            <a:r>
              <a:rPr lang="ru-RU" sz="2800" b="1" dirty="0"/>
              <a:t>огне ли смертной битвы, </a:t>
            </a:r>
            <a:br>
              <a:rPr lang="ru-RU" sz="2800" b="1" dirty="0"/>
            </a:br>
            <a:r>
              <a:rPr lang="ru-RU" sz="2800" b="1" dirty="0"/>
              <a:t>При мирных ли брегах родимого ручья, </a:t>
            </a:r>
            <a:br>
              <a:rPr lang="ru-RU" sz="2800" b="1" dirty="0"/>
            </a:br>
            <a:r>
              <a:rPr lang="ru-RU" sz="2800" b="1" dirty="0"/>
              <a:t>Святому братству верен я. </a:t>
            </a:r>
            <a:endParaRPr lang="ru-RU" sz="2800" b="1" dirty="0" smtClean="0"/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День </a:t>
            </a:r>
            <a:r>
              <a:rPr lang="ru-RU" sz="2800" b="1" dirty="0"/>
              <a:t>19 октября </a:t>
            </a:r>
            <a:r>
              <a:rPr lang="ru-RU" sz="2800" dirty="0"/>
              <a:t>– «Лицея день заветный» - становится для них символом единения духовно близких людей в высокое братство. Девизом Лицея были слова: «Каждый воспитанник должен жить и трудиться для воплощения в жизнь идей добра, жить для общей пользы». </a:t>
            </a: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Леночка\Рабочий стол\Пушкинский лицей\IMG_1111.jpg"/>
          <p:cNvPicPr>
            <a:picLocks noChangeAspect="1" noChangeArrowheads="1"/>
          </p:cNvPicPr>
          <p:nvPr/>
        </p:nvPicPr>
        <p:blipFill>
          <a:blip r:embed="rId2" cstate="print"/>
          <a:srcRect l="13888" r="16667"/>
          <a:stretch>
            <a:fillRect/>
          </a:stretch>
        </p:blipFill>
        <p:spPr bwMode="auto">
          <a:xfrm>
            <a:off x="0" y="-5"/>
            <a:ext cx="3571900" cy="68580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868" y="357166"/>
            <a:ext cx="5572132" cy="621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ru-RU" sz="2800" b="1" dirty="0" smtClean="0"/>
              <a:t>Царскосельский лицей оставил о себе добрую память: он дал России немало достойнейших деятелей на поприще государственной службы, в области наук и словесности и заслужил горячую любовь своих питомцев.</a:t>
            </a:r>
          </a:p>
          <a:p>
            <a:pPr>
              <a:spcBef>
                <a:spcPct val="20000"/>
              </a:spcBef>
              <a:buClr>
                <a:schemeClr val="hlink"/>
              </a:buClr>
            </a:pPr>
            <a:r>
              <a:rPr lang="ru-RU" sz="2800" b="1" dirty="0" smtClean="0"/>
              <a:t>Царскосельский лицей признан лучшим учебным заведением всех времен и даже неким идеалом школы будущего.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3" name="Picture 5" descr="C:\Documents and Settings\Леночка\Рабочий стол\Пушкинский лицей\IMG_1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11" name="Picture 2" descr="C:\Documents and Settings\Леночка\Рабочий стол\Пушкинский лицей\IMG_11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еночка\Рабочий стол\Пушкинский лицей\IMG_1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286280" cy="3214710"/>
          </a:xfrm>
          <a:prstGeom prst="rect">
            <a:avLst/>
          </a:prstGeom>
          <a:noFill/>
        </p:spPr>
      </p:pic>
      <p:pic>
        <p:nvPicPr>
          <p:cNvPr id="18433" name="Picture 1" descr="Екатерининский парк Павильон «Грот»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6300151" y="3286124"/>
            <a:ext cx="2843849" cy="20716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00562" y="714356"/>
            <a:ext cx="4643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Лицей был расположен в одном из красивейших пригородов </a:t>
            </a:r>
            <a:r>
              <a:rPr lang="ru-RU" sz="2400" dirty="0" smtClean="0"/>
              <a:t> Петербурга </a:t>
            </a:r>
            <a:r>
              <a:rPr lang="ru-RU" sz="2400" dirty="0"/>
              <a:t>– Царском Селе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811012"/>
            <a:ext cx="6286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Пушкин провел здесь шесть лет (с 19 </a:t>
            </a:r>
            <a:r>
              <a:rPr lang="ru-RU" sz="2400" dirty="0" smtClean="0"/>
              <a:t>октября  1811 года </a:t>
            </a:r>
            <a:r>
              <a:rPr lang="ru-RU" sz="2400" dirty="0"/>
              <a:t>по июнь 1817 года). Это было привилегированное учебное заведение для мальчиков из развитых дворянских семей. </a:t>
            </a:r>
            <a:br>
              <a:rPr lang="ru-RU" sz="2400" dirty="0"/>
            </a:br>
            <a:r>
              <a:rPr lang="ru-RU" sz="2400" dirty="0"/>
              <a:t>Четырехэтажное здание лицея было соединено аркой с Екатерининским дворцом</a:t>
            </a:r>
          </a:p>
        </p:txBody>
      </p:sp>
      <p:pic>
        <p:nvPicPr>
          <p:cNvPr id="6" name="Рисунок 5" descr="IMG_16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57158" y="428604"/>
            <a:ext cx="4262435" cy="319682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24000" y="3189922"/>
          <a:ext cx="6096000" cy="167640"/>
        </p:xfrm>
        <a:graphic>
          <a:graphicData uri="http://schemas.openxmlformats.org/drawingml/2006/table">
            <a:tbl>
              <a:tblPr/>
              <a:tblGrid>
                <a:gridCol w="1438944"/>
                <a:gridCol w="4657056"/>
              </a:tblGrid>
              <a:tr h="0">
                <a:tc>
                  <a:txBody>
                    <a:bodyPr/>
                    <a:lstStyle/>
                    <a:p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50" dirty="0">
                        <a:solidFill>
                          <a:srgbClr val="000000"/>
                        </a:solidFill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8630" y="5473005"/>
            <a:ext cx="8215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третьем этаже располагался актовый зал – здесь 19 октября 1811 года состоялась торжественная церемония </a:t>
            </a:r>
            <a:r>
              <a:rPr lang="ru-RU" sz="2800" dirty="0" smtClean="0"/>
              <a:t>открытия. </a:t>
            </a:r>
            <a:endParaRPr lang="ru-RU" sz="2800" dirty="0"/>
          </a:p>
        </p:txBody>
      </p:sp>
      <p:pic>
        <p:nvPicPr>
          <p:cNvPr id="3074" name="Picture 2" descr="C:\Documents and Settings\Леночка\Рабочий стол\Пушкинский лицей\IMG_0966.jpg"/>
          <p:cNvPicPr>
            <a:picLocks noChangeAspect="1" noChangeArrowheads="1"/>
          </p:cNvPicPr>
          <p:nvPr/>
        </p:nvPicPr>
        <p:blipFill>
          <a:blip r:embed="rId2" cstate="print"/>
          <a:srcRect b="10307"/>
          <a:stretch>
            <a:fillRect/>
          </a:stretch>
        </p:blipFill>
        <p:spPr bwMode="auto">
          <a:xfrm>
            <a:off x="714348" y="0"/>
            <a:ext cx="7858148" cy="528613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6248" y="1857364"/>
          <a:ext cx="408204" cy="1674762"/>
        </p:xfrm>
        <a:graphic>
          <a:graphicData uri="http://schemas.openxmlformats.org/drawingml/2006/table">
            <a:tbl>
              <a:tblPr/>
              <a:tblGrid>
                <a:gridCol w="136068"/>
                <a:gridCol w="136068"/>
                <a:gridCol w="136068"/>
              </a:tblGrid>
              <a:tr h="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/>
                </a:tc>
              </a:tr>
              <a:tr h="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/>
                </a:tc>
              </a:tr>
              <a:tr h="86731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hlinkClick r:id="" action="ppaction://hlinkfile"/>
                        </a:rPr>
                        <a:t>Закрыть </a:t>
                      </a:r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55334" marR="55334" marT="27667" marB="27667">
                    <a:lnL>
                      <a:noFill/>
                    </a:lnL>
                    <a:lnT>
                      <a:noFill/>
                    </a:lnT>
                  </a:tcPr>
                </a:tc>
              </a:tr>
            </a:tbl>
          </a:graphicData>
        </a:graphic>
      </p:graphicFrame>
      <p:pic>
        <p:nvPicPr>
          <p:cNvPr id="16385" name="Picture 1" descr="http://www.ethnospb.ru/img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09550" cy="209550"/>
          </a:xfrm>
          <a:prstGeom prst="rect">
            <a:avLst/>
          </a:prstGeom>
          <a:noFill/>
        </p:spPr>
      </p:pic>
      <p:pic>
        <p:nvPicPr>
          <p:cNvPr id="16386" name="Picture 2" descr="http://www.ethnospb.ru/img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16387" name="Picture 3" descr="http://www.ethnospb.ru/img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6700" cy="209550"/>
          </a:xfrm>
          <a:prstGeom prst="rect">
            <a:avLst/>
          </a:prstGeom>
          <a:noFill/>
        </p:spPr>
      </p:pic>
      <p:pic>
        <p:nvPicPr>
          <p:cNvPr id="16388" name="Picture 4" descr="http://www.ethnospb.ru/img/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25" cy="9525"/>
          </a:xfrm>
          <a:prstGeom prst="rect">
            <a:avLst/>
          </a:prstGeom>
          <a:noFill/>
        </p:spPr>
      </p:pic>
      <p:pic>
        <p:nvPicPr>
          <p:cNvPr id="16389" name="Picture 5" descr="http://www.ethnospb.ru/photo/objects/41e135ed3d6ad80c3f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095" y="288643"/>
            <a:ext cx="8088871" cy="46405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58" y="5000636"/>
            <a:ext cx="8358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Здесь же, три года спустя, 15 – летний Пушкин читал на публичном экзамене  свои «Воспоминания  в Царском селе» перед прославленным поэтом Державиным</a:t>
            </a:r>
            <a:endParaRPr lang="ru-RU" sz="2800" b="1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8572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+mn-lt"/>
              </a:rPr>
              <a:t>На 4-ом этаже находились комнаты лицеистов – небольшие узенькие «кельи», как называл их Пушкин</a:t>
            </a:r>
            <a:endParaRPr lang="ru-RU" sz="2800" b="1" dirty="0"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Леночка\Рабочий стол\Пушкинский лицей\IMG_1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1643050"/>
            <a:ext cx="6477045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5572140"/>
            <a:ext cx="8572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Комнаты были рассчитаны на одного лицеиста. </a:t>
            </a:r>
          </a:p>
          <a:p>
            <a:r>
              <a:rPr lang="ru-RU" sz="2800" b="1" dirty="0" smtClean="0"/>
              <a:t>На уроки лицеисты ходили только в форме.</a:t>
            </a:r>
            <a:endParaRPr lang="ru-RU" sz="2800" b="1" dirty="0"/>
          </a:p>
        </p:txBody>
      </p:sp>
      <p:pic>
        <p:nvPicPr>
          <p:cNvPr id="5122" name="Picture 2" descr="C:\Documents and Settings\Леночка\Рабочий стол\Пушкинский лицей\IMG_1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0"/>
            <a:ext cx="5000660" cy="3750495"/>
          </a:xfrm>
          <a:prstGeom prst="rect">
            <a:avLst/>
          </a:prstGeom>
          <a:noFill/>
        </p:spPr>
      </p:pic>
      <p:pic>
        <p:nvPicPr>
          <p:cNvPr id="5123" name="Picture 3" descr="C:\Documents and Settings\Леночка\Рабочий стол\Пушкинский лицей\IMG_1063.jpg"/>
          <p:cNvPicPr>
            <a:picLocks noChangeAspect="1" noChangeArrowheads="1"/>
          </p:cNvPicPr>
          <p:nvPr/>
        </p:nvPicPr>
        <p:blipFill>
          <a:blip r:embed="rId4" cstate="print"/>
          <a:srcRect r="21277"/>
          <a:stretch>
            <a:fillRect/>
          </a:stretch>
        </p:blipFill>
        <p:spPr bwMode="auto">
          <a:xfrm>
            <a:off x="285720" y="357166"/>
            <a:ext cx="5286412" cy="50363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42910" y="623152"/>
            <a:ext cx="81439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Александр жил в комнате №14. Потом, много лет спустя, став уже взрослым человеком, письма к бывшим лицеистам он всегда подписывал «№14».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147" name="Picture 3" descr="C:\Documents and Settings\Леночка\Рабочий стол\Пушкинский лицей\IMG_1071.jpg"/>
          <p:cNvPicPr>
            <a:picLocks noChangeAspect="1" noChangeArrowheads="1"/>
          </p:cNvPicPr>
          <p:nvPr/>
        </p:nvPicPr>
        <p:blipFill>
          <a:blip r:embed="rId2" cstate="print"/>
          <a:srcRect t="15255" b="19209"/>
          <a:stretch>
            <a:fillRect/>
          </a:stretch>
        </p:blipFill>
        <p:spPr bwMode="auto">
          <a:xfrm>
            <a:off x="357158" y="2714596"/>
            <a:ext cx="8429684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487</Words>
  <Application>Microsoft Office PowerPoint</Application>
  <PresentationFormat>Экран (4:3)</PresentationFormat>
  <Paragraphs>49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 Царскосельский лицей</vt:lpstr>
      <vt:lpstr>Слайд 2</vt:lpstr>
      <vt:lpstr>Слайд 3</vt:lpstr>
      <vt:lpstr>Слайд 4</vt:lpstr>
      <vt:lpstr>Слайд 5</vt:lpstr>
      <vt:lpstr>Слайд 6</vt:lpstr>
      <vt:lpstr>На 4-ом этаже находились комнаты лицеистов – небольшие узенькие «кельи», как называл их Пушкин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Valued Acer Customer</cp:lastModifiedBy>
  <cp:revision>88</cp:revision>
  <dcterms:created xsi:type="dcterms:W3CDTF">2010-10-15T16:54:53Z</dcterms:created>
  <dcterms:modified xsi:type="dcterms:W3CDTF">2017-09-30T12:30:53Z</dcterms:modified>
</cp:coreProperties>
</file>