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7" r:id="rId2"/>
    <p:sldId id="35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8" r:id="rId17"/>
    <p:sldId id="349" r:id="rId18"/>
    <p:sldId id="347" r:id="rId19"/>
    <p:sldId id="350" r:id="rId20"/>
    <p:sldId id="33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0923-3A49-46FF-B560-4EB2EE3B2F9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789A7-E057-459E-8C0E-A11454956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789A7-E057-459E-8C0E-A11454956EA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A9B7-BECA-4E80-8287-795A944AB38B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55C-2E48-4BE7-97E4-A10D77E47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F6B6-7340-497D-B499-1DEB13582F3F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894F-2ADD-4D2F-A6E6-50832F27B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A5FD-5059-4610-A08F-15FB4202A99C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99BF-C8EB-44C1-90E7-332B88B3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EA3D-9A95-4BD8-AB99-2D78B095963F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D07B-27A8-4EC7-B7D8-6E3BF9112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96F4-01CE-42BA-94F0-847E8CF1A29C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F907-32CE-4B9C-B64D-8053B16E1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1F53-5874-4EF8-BA8D-A5C25F94E66F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C6F7-19AF-455F-8A81-9C058DA14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DE47-510F-4CE8-9CFE-2CBE44423B5D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1C7C-960A-4330-92AE-C52B68E81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87A2-C3BC-4E37-9C4F-FDBA7C9E8E1C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1779-DD9D-417B-9754-F245FF29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F04B-E73D-489D-A52F-8FE14A0FECD6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9DE1-9E48-49D2-8812-71CB2CCC2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7F4-9806-4A1A-92D2-C96E50135D4A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F7AD-1C57-4448-A889-3286C4620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32F3-2662-40B2-84F7-FB3D3B39817D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E18F-93C4-447E-A5B5-4EA2FD590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E3912E-01D4-4C1E-AA28-0A00A27C7ED7}" type="datetimeFigureOut">
              <a:rPr lang="ru-RU"/>
              <a:pPr>
                <a:defRPr/>
              </a:pPr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FAEE15-1433-4A32-B178-9904454A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5784" y="357166"/>
            <a:ext cx="341760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640" y="357166"/>
            <a:ext cx="8758360" cy="175432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Защитник земли русской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3986034" cy="369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00034" y="5286388"/>
            <a:ext cx="8233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Александр Невский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290"/>
            <a:ext cx="7072362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Великая победа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7207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Русские летописи говорят: </a:t>
            </a:r>
            <a:r>
              <a:rPr lang="ru-RU" b="1" i="1" dirty="0" smtClean="0">
                <a:solidFill>
                  <a:srgbClr val="002060"/>
                </a:solidFill>
                <a:latin typeface="Antikvar Shadow" pitchFamily="34" charset="0"/>
              </a:rPr>
              <a:t>И возвратился князь Александр с победою славною, и было много пленных в войске его, и вели босыми подле коней тех, кто называет себя «Божьими рыцарями»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pic>
        <p:nvPicPr>
          <p:cNvPr id="92162" name="Picture 2" descr="H:\Documents and Settings\мама\Рабочий стол\Невский\psko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286544" cy="36985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290"/>
            <a:ext cx="7072362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Великая победа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9" name="Picture 7" descr="Не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016" y="1285860"/>
            <a:ext cx="2823435" cy="5143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71934" y="1928778"/>
            <a:ext cx="4357718" cy="49292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j-ea"/>
                <a:cs typeface="+mj-cs"/>
              </a:rPr>
              <a:t>Отпуская пленных рыцарей, сказал Александр Невский знаменитые, ставшие пророческими слова: “Идите и скажите всем в чужих землях, что Русь жива. Но если кто с мечом к нам придёт, от меча и погибнет. На том стоит и стоять будет Русская земля”.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kvar Shad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Святой Александр Невский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8" name="Picture 2" descr="H:\Documents and Settings\мама\Рабочий стол\Невский\48637385_aleksandr_nevski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286280" cy="52620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2071678"/>
            <a:ext cx="3429024" cy="342902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j-ea"/>
                <a:cs typeface="+mj-cs"/>
              </a:rPr>
              <a:t>Помня огромные заслуги Александра, церковь причислила его к лику святых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kvar Shad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42974" y="214290"/>
            <a:ext cx="1021563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Память об Александре Невском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214422"/>
            <a:ext cx="3429024" cy="504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Особо чтимым образ святого князя становится в Петровскую эпоху, что было связано с основанием новой столицы – Санкт-Петербург. В 1724 году состоялась торжественное перенесение мощей святого в </a:t>
            </a:r>
            <a:r>
              <a:rPr lang="ru-RU" b="1" dirty="0" err="1" smtClean="0">
                <a:solidFill>
                  <a:srgbClr val="002060"/>
                </a:solidFill>
                <a:latin typeface="Antikvar Shadow" pitchFamily="34" charset="0"/>
              </a:rPr>
              <a:t>Александро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 – Невский монастырь из Владимирского Рождественского собора. 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pic>
        <p:nvPicPr>
          <p:cNvPr id="12" name="Picture 8" descr="ib2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28868"/>
            <a:ext cx="4691063" cy="3135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Память об Александре Невском 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785926"/>
            <a:ext cx="35004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Особую роль сыграл  образ Александра Невского в период Великой Отечественной войны.  Был создан фильм «Александр Невский»  режиссёром Эйзенштейном.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Во время знаменитого парада 7 ноября 1941 года на Красной площади Главнокомандующий сказал: «Пусть вдохновляет вас образ великих предков» и первым назвал Александра Невского.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В 1942 году появился орден Александра Невского.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925371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H:\Documents and Settings\мама\Рабочий стол\А Н\филь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2194345" cy="1585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 descr="H:\Documents and Settings\мама\Рабочий стол\Невский\pic_2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2120977" cy="23225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Память об Александре Невском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6" name="Picture 2" descr="H:\Documents and Settings\мама\Рабочий стол\А Н\памятник АН во Владими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57524"/>
            <a:ext cx="1890078" cy="2639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3" descr="H:\Documents and Settings\мама\Рабочий стол\А Н\памятник в Город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47998"/>
            <a:ext cx="2035968" cy="27146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357298"/>
            <a:ext cx="1848773" cy="35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428625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Памятник </a:t>
            </a:r>
            <a:r>
              <a:rPr lang="ru-RU" b="1" i="1" dirty="0" smtClean="0">
                <a:solidFill>
                  <a:srgbClr val="002060"/>
                </a:solidFill>
                <a:latin typeface="Antikvar Shadow" pitchFamily="34" charset="0"/>
              </a:rPr>
              <a:t>Александру Невскому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 во Владимире 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92933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Памятник </a:t>
            </a:r>
            <a:r>
              <a:rPr lang="ru-RU" b="1" i="1" dirty="0" smtClean="0">
                <a:solidFill>
                  <a:srgbClr val="002060"/>
                </a:solidFill>
                <a:latin typeface="Antikvar Shadow" pitchFamily="34" charset="0"/>
              </a:rPr>
              <a:t>Александру Невскому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 в Городце 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5143512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Памятник </a:t>
            </a:r>
            <a:r>
              <a:rPr lang="ru-RU" b="1" i="1" dirty="0" smtClean="0">
                <a:solidFill>
                  <a:srgbClr val="002060"/>
                </a:solidFill>
                <a:latin typeface="Antikvar Shadow" pitchFamily="34" charset="0"/>
              </a:rPr>
              <a:t>Александру Невскому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 в Санкт-Петербурге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Память об Александре Невском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8" name="Picture 3" descr="H:\Documents and Settings\мама\Рабочий стол\А Н\знак в виде креста к ордену св. 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429000"/>
            <a:ext cx="3200400" cy="16224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2" descr="H:\Documents and Settings\мама\Рабочий стол\А Н\звезда ордена св 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14422"/>
            <a:ext cx="1957382" cy="19573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5" descr="H:\Documents and Settings\мама\Рабочий стол\А Н\крест ордена св 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4488"/>
            <a:ext cx="1787542" cy="25336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4" descr="H:\Documents and Settings\мама\Рабочий стол\А Н\крес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857364"/>
            <a:ext cx="2083272" cy="200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Прямоугольник 13"/>
          <p:cNvSpPr/>
          <p:nvPr/>
        </p:nvSpPr>
        <p:spPr>
          <a:xfrm>
            <a:off x="1500166" y="5500702"/>
            <a:ext cx="9358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ntikvar Shadow" pitchFamily="34" charset="0"/>
              </a:rPr>
              <a:t>Кресты и звёзды ордена святого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ntikvar Shadow" pitchFamily="34" charset="0"/>
              </a:rPr>
              <a:t>        Александра Невского</a:t>
            </a:r>
            <a:endParaRPr lang="ru-RU" sz="2800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42974" y="214290"/>
            <a:ext cx="1021563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Память об Александре Невском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71810"/>
            <a:ext cx="2643174" cy="198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1" name="Picture 3" descr="H:\Documents and Settings\мама\Рабочий стол\А Н\Алек жен мон в Сузда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2889256" cy="2166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2" name="Picture 4" descr="H:\Documents and Settings\мама\Рабочий стол\А Н\церковь АН в П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2698755" cy="20240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3857628"/>
            <a:ext cx="300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Церковь Александра Невского в Переславле -Залесском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457200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Александровский женский монастырь в Суздале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(основан Александром Невским в 1240 г.)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5500702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Софийский кафедральный </a:t>
            </a:r>
            <a:r>
              <a:rPr lang="ru-RU" b="1" dirty="0" err="1" smtClean="0">
                <a:solidFill>
                  <a:srgbClr val="002060"/>
                </a:solidFill>
                <a:latin typeface="Antikvar Shadow" pitchFamily="34" charset="0"/>
              </a:rPr>
              <a:t>Александро-Невский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 собор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Помнить и гордиться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4572000" cy="4154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ntikvar Shadow" pitchFamily="34" charset="0"/>
              </a:rPr>
              <a:t>История нашего народа богата героическими событиями и смелыми поступками. Величие цели – основа любого подвига, а основа подвига – высокая нравственность, любовь к Родине. Таких героев, как Александр Невский, мы всегда должны помнить. Помнить и гордиться!</a:t>
            </a:r>
            <a:endParaRPr lang="ru-RU" sz="2400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pic>
        <p:nvPicPr>
          <p:cNvPr id="8" name="Picture 6" descr="pi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429256" y="1857364"/>
            <a:ext cx="2919412" cy="3309938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Помнить и гордиться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8586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Герои рождались во все времена,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Их слава живёт и поныне.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В историю вписаны их имена: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Князь Невский, Пожарский и Минин.</a:t>
            </a:r>
          </a:p>
          <a:p>
            <a:endParaRPr lang="ru-RU" b="1" dirty="0" smtClean="0">
              <a:solidFill>
                <a:srgbClr val="002060"/>
              </a:solidFill>
              <a:latin typeface="Antikvar Shadow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С картин, пьедесталов и книжных страниц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К потомкам свой взор обращают.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И Родину, что в трудный час сберегли,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Беречь и любить завещают.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  <p:pic>
        <p:nvPicPr>
          <p:cNvPr id="10" name="Picture 4" descr="Александр Невский. Электронный учебник. Мультимедийная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572008"/>
            <a:ext cx="265989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3" descr="H:\Documents and Settings\мама\Рабочий стол\Невский\080911alne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42984"/>
            <a:ext cx="2352675" cy="3238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2" descr="H:\Documents and Settings\мама\Рабочий стол\А Н\8afc0a1fd9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643446"/>
            <a:ext cx="3500462" cy="1862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р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284288"/>
            <a:ext cx="4214812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5784" y="357166"/>
            <a:ext cx="9664313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Героям прошлого посвящается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572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У каждого времени есть свои герои. Это не просто самые смелые и самые сильные люди. Таких много, а героев мы знаем по именам. Герои живут не для себя. Своими подвигами они прославляют родную землю, защищая её от врагов.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:\Documents and Settings\мама\Рабочий стол\А. Невский\pamyatnikzashchitnikamzemlirossiyskoy_28114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3876682" cy="29139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611560" y="1700808"/>
            <a:ext cx="78581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Презентацию подготовила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0049DA"/>
                </a:solidFill>
                <a:latin typeface="Calibri" pitchFamily="34" charset="0"/>
              </a:rPr>
              <a:t>Улыбина Марина Михайловна</a:t>
            </a:r>
          </a:p>
          <a:p>
            <a:pPr algn="ctr"/>
            <a:r>
              <a:rPr lang="ru-RU" sz="2000" i="1" dirty="0" smtClean="0">
                <a:latin typeface="Arial Black" pitchFamily="34" charset="0"/>
              </a:rPr>
              <a:t>МКОУ  «</a:t>
            </a:r>
            <a:r>
              <a:rPr lang="ru-RU" sz="2000" i="1" dirty="0" err="1" smtClean="0">
                <a:latin typeface="Arial Black" pitchFamily="34" charset="0"/>
              </a:rPr>
              <a:t>Починковская</a:t>
            </a:r>
            <a:r>
              <a:rPr lang="ru-RU" sz="2000" i="1" dirty="0" smtClean="0">
                <a:latin typeface="Arial Black" pitchFamily="34" charset="0"/>
              </a:rPr>
              <a:t>  школа-интернат»</a:t>
            </a:r>
            <a:endParaRPr lang="ru-RU" sz="2000" i="1" dirty="0" smtClean="0">
              <a:latin typeface="Arial Black" pitchFamily="34" charset="0"/>
            </a:endParaRPr>
          </a:p>
          <a:p>
            <a:pPr algn="ctr"/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4429132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72489" y="357166"/>
            <a:ext cx="94164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7158" y="0"/>
            <a:ext cx="8189494" cy="1500198"/>
          </a:xfrm>
          <a:prstGeom prst="right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357158" y="285728"/>
            <a:ext cx="2121653" cy="750098"/>
            <a:chOff x="346638" y="409145"/>
            <a:chExt cx="2121653" cy="75009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46638" y="409145"/>
              <a:ext cx="2121653" cy="7500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346638" y="409145"/>
              <a:ext cx="2121653" cy="750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48640" rIns="0" bIns="5486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kern="1200" dirty="0" smtClean="0"/>
                <a:t>1242 г.</a:t>
              </a:r>
              <a:endParaRPr lang="ru-RU" sz="54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86446" y="285728"/>
            <a:ext cx="2102318" cy="750098"/>
            <a:chOff x="5901464" y="340953"/>
            <a:chExt cx="2102318" cy="75009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01464" y="340953"/>
              <a:ext cx="2102318" cy="7500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5901464" y="340953"/>
              <a:ext cx="2102318" cy="750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48640" rIns="0" bIns="5486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kern="1200" dirty="0" smtClean="0"/>
                <a:t>2012 г.</a:t>
              </a:r>
              <a:endParaRPr lang="ru-RU" sz="5400" kern="1200" dirty="0"/>
            </a:p>
          </p:txBody>
        </p:sp>
      </p:grpSp>
      <p:sp>
        <p:nvSpPr>
          <p:cNvPr id="17" name="Подзаголовок 4"/>
          <p:cNvSpPr txBox="1">
            <a:spLocks/>
          </p:cNvSpPr>
          <p:nvPr/>
        </p:nvSpPr>
        <p:spPr>
          <a:xfrm>
            <a:off x="3786182" y="1785926"/>
            <a:ext cx="5572164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770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лет назад на льду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Чудского озера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произошёл один из славных эпизодов русской истории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kvar Shadow" pitchFamily="34" charset="0"/>
              <a:ea typeface="+mn-ea"/>
              <a:cs typeface="+mn-cs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427954" cy="31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6330707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Ледовое побоище  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" name="Picture 6" descr="H:\Documents and Settings\мама\Рабочий стол\Невский\a3e4cec3fecd.jpg"/>
          <p:cNvPicPr>
            <a:picLocks noChangeAspect="1" noChangeArrowheads="1"/>
          </p:cNvPicPr>
          <p:nvPr/>
        </p:nvPicPr>
        <p:blipFill>
          <a:blip r:embed="rId2" cstate="print">
            <a:lum bright="9000" contrast="4000"/>
          </a:blip>
          <a:srcRect/>
          <a:stretch>
            <a:fillRect/>
          </a:stretch>
        </p:blipFill>
        <p:spPr bwMode="auto">
          <a:xfrm>
            <a:off x="285720" y="1928802"/>
            <a:ext cx="4400581" cy="34379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bevelT prst="angle"/>
            <a:contourClr>
              <a:schemeClr val="accent2">
                <a:lumMod val="60000"/>
                <a:lumOff val="40000"/>
              </a:schemeClr>
            </a:contourClr>
          </a:sp3d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786314" y="1571612"/>
            <a:ext cx="4357686" cy="492922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ntikvar Shadow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Чудского озера.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9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Во главе русской дружины стоял уже знаменитый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9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 22 – летний князь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300" b="1" dirty="0" smtClean="0">
                <a:solidFill>
                  <a:srgbClr val="FF0000"/>
                </a:solidFill>
                <a:latin typeface="Antikvar Shadow" pitchFamily="34" charset="0"/>
              </a:rPr>
              <a:t>Александр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300" b="1" dirty="0" smtClean="0">
                <a:solidFill>
                  <a:srgbClr val="FF0000"/>
                </a:solidFill>
                <a:latin typeface="Antikvar Shadow" pitchFamily="34" charset="0"/>
              </a:rPr>
              <a:t>Невский</a:t>
            </a:r>
            <a:endParaRPr kumimoji="0" lang="ru-RU" sz="1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tikvar Shadow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ntikvar Shadow" pitchFamily="34" charset="0"/>
                <a:ea typeface="+mn-ea"/>
                <a:cs typeface="+mn-cs"/>
              </a:rPr>
              <a:t>Александр Невский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tikvar Shad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3346" y="285728"/>
            <a:ext cx="9507346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Из биографии Александра Невского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8850" name="AutoShape 2" descr="Александр Невский. Электронный учебник. Мультимедийная презент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:\Documents and Settings\мама\Рабочий стол\Невский\97af4d54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02"/>
            <a:ext cx="4279276" cy="34295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Содержимое 6"/>
          <p:cNvSpPr txBox="1">
            <a:spLocks/>
          </p:cNvSpPr>
          <p:nvPr/>
        </p:nvSpPr>
        <p:spPr>
          <a:xfrm>
            <a:off x="500034" y="1357298"/>
            <a:ext cx="4000528" cy="507209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Святой благоверный великий князь Александр Невский родился 30 мая 1220 г. в городе Переславле-Залесском. Отец его, Ярослав, в крещении Феодор, был младшим сыном Всеволода III Большое Гнездо. Мать св. Александра, Феодосия Игоревна, рязанская княжна. В 1227 г. князь Ярослав, по просьбе новгородцев, стал княжить в Новгороде Великом. Он взял с собой сыновей, Федора и Александра.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Начиналось самое трудное время в истории Руси: с востока шли монгольские орды, с запада надвигались рыцарские полчища. В этот грозный час Промысел Божий воздвиг на спасение Руси святого князя Александра ― великого воина-молитвенника, подвижника и строителя земли Русской.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7029" y="357166"/>
            <a:ext cx="9611029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Из «Жития Александра Невского»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" name="Picture 4" descr="H:\Documents and Settings\мама\Рабочий стол\А Н\родословная А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619388" cy="3930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3" descr="H:\Documents and Settings\мама\Рабочий стол\А Н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627947" cy="3561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Прямоугольник 11"/>
          <p:cNvSpPr/>
          <p:nvPr/>
        </p:nvSpPr>
        <p:spPr>
          <a:xfrm>
            <a:off x="2928926" y="1571612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Автор Жития Александра, «самовидец </a:t>
            </a:r>
            <a:r>
              <a:rPr lang="ru-RU" b="1" dirty="0" err="1" smtClean="0">
                <a:solidFill>
                  <a:srgbClr val="002060"/>
                </a:solidFill>
                <a:latin typeface="Antikvar Shadow" pitchFamily="34" charset="0"/>
              </a:rPr>
              <a:t>възраста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 его» (современник и приближенный), говорит, что ростом князь был выше других людей, что голос его звучал, как труба в народе, лицо было прекрасно, как у библейского Иосифа, сила была частью силы Самсона, премудрость Бог дал ему Соломонову, а храбростью он был подобен римскому кесарю </a:t>
            </a:r>
            <a:r>
              <a:rPr lang="ru-RU" b="1" dirty="0" err="1" smtClean="0">
                <a:solidFill>
                  <a:srgbClr val="002060"/>
                </a:solidFill>
                <a:latin typeface="Antikvar Shadow" pitchFamily="34" charset="0"/>
              </a:rPr>
              <a:t>Веспасиану</a:t>
            </a:r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,— побеждая, был непобедим.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6016519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Ледовое побоище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" name="Picture 2" descr="H:\Documents and Settings\мама\Рабочий стол\Невский\0a0eeb51077860d8137552277cd70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15106" cy="31825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4286256"/>
            <a:ext cx="8429684" cy="20717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tikvar Shadow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  <a:ea typeface="+mj-ea"/>
                <a:cs typeface="+mj-cs"/>
              </a:rPr>
              <a:t>Ледовое побоище стало первым случаем в истории военного искусства, когда тяжёлая рыцарская конница была разбита войском, состоявшим в большей части из пехоты.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kvar Shad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6016519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Ледовое побоище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8" name="Picture 4" descr="H:\Documents and Settings\мама\Рабочий стол\Невский\0_5c582_872da23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693703" cy="38677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4286248" y="12256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ntikvar Shadow" pitchFamily="34" charset="0"/>
              </a:rPr>
              <a:t>Рати по льду пошли навстречу друг другу, и Чудское озеро покрылось множеством ратников, тех и других. Было утро субботы пятого апреля, и восходило солнце, когда полки сошлись и началась злая сеча: «Затрещали ломающиеся копья, раздались звуки ударов меча, и замерзшее озеро как будто двинулось, и не стало видно льда, ибо он покрылся кровью». Очевидец рассказывал автору Жития, что видел в воздухе ангельский полк Божий, пришедший на помощь Александру. И стал побеждать противников князь Александр Невский, и те подставили ему свои плечи, и княжеские воины секли их, догоняя, словно по воздуху, и не было места, куда от них убежать».</a:t>
            </a:r>
            <a:endParaRPr lang="ru-RU" b="1" dirty="0">
              <a:solidFill>
                <a:srgbClr val="002060"/>
              </a:solidFill>
              <a:latin typeface="Antikvar Shad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714620"/>
            <a:ext cx="485778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601651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Ледовое побоище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071546"/>
            <a:ext cx="30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514353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4282" y="1571612"/>
            <a:ext cx="4286280" cy="450059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И там, где копья прогибались,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Они в отчаянной резне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Сквозь строй немецкий прорубались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Плечом к плечу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Спиной к спине…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Уже смешались люди, кони,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Мечи, секиры, топоры.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А князь по - прежнему спокойно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Следил за битвою с горы.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И только выждав, чтоб </a:t>
            </a:r>
            <a:r>
              <a:rPr kumimoji="0" lang="ru-RU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ливонцы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Смешав ряды, втянулись в бой,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Он, полыхнув мечом на солнце,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tikvar Shadow" pitchFamily="34" charset="0"/>
              </a:rPr>
              <a:t>Повел дружину за собой.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kvar Shad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Antikvar Shadow" pitchFamily="34" charset="0"/>
              </a:rPr>
              <a:t>(К. Симонов)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tikvar Shadow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H:\Documents and Settings\мама\Рабочий стол\Невский\090e564235418c6b03ba2238e96fb3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4360056" cy="2874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962</Words>
  <Application>Microsoft Office PowerPoint</Application>
  <PresentationFormat>Экран (4:3)</PresentationFormat>
  <Paragraphs>143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Александр Невский</dc:title>
  <dc:subject> Защитники земли русской</dc:subject>
  <dc:creator> Костров А.</dc:creator>
  <cp:lastModifiedBy>домашний</cp:lastModifiedBy>
  <cp:revision>113</cp:revision>
  <dcterms:modified xsi:type="dcterms:W3CDTF">2017-10-09T17:45:38Z</dcterms:modified>
</cp:coreProperties>
</file>