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219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5CA5-674C-493D-B973-BC67693CFB0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2030-A9CD-457B-A497-E28BD14F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5CA5-674C-493D-B973-BC67693CFB0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2030-A9CD-457B-A497-E28BD14F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5CA5-674C-493D-B973-BC67693CFB0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2030-A9CD-457B-A497-E28BD14F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5CA5-674C-493D-B973-BC67693CFB0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2030-A9CD-457B-A497-E28BD14F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5CA5-674C-493D-B973-BC67693CFB0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2030-A9CD-457B-A497-E28BD14F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5CA5-674C-493D-B973-BC67693CFB0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2030-A9CD-457B-A497-E28BD14F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5CA5-674C-493D-B973-BC67693CFB0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2030-A9CD-457B-A497-E28BD14F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5CA5-674C-493D-B973-BC67693CFB0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2030-A9CD-457B-A497-E28BD14F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5CA5-674C-493D-B973-BC67693CFB0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2030-A9CD-457B-A497-E28BD14F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5CA5-674C-493D-B973-BC67693CFB0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2030-A9CD-457B-A497-E28BD14F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5CA5-674C-493D-B973-BC67693CFB0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2030-A9CD-457B-A497-E28BD14F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75CA5-674C-493D-B973-BC67693CFB0D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32030-A9CD-457B-A497-E28BD14F8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643866" cy="1143007"/>
          </a:xfrm>
        </p:spPr>
        <p:txBody>
          <a:bodyPr>
            <a:normAutofit/>
          </a:bodyPr>
          <a:lstStyle/>
          <a:p>
            <a:r>
              <a:rPr lang="ru-RU" sz="2000" dirty="0"/>
              <a:t>Муниципальное бюджетное  образовательное учреждение                                                      средняя общеобразовательная школа №3 им. Т. </a:t>
            </a:r>
            <a:r>
              <a:rPr lang="ru-RU" sz="2000" dirty="0" err="1"/>
              <a:t>Гиззата</a:t>
            </a:r>
            <a:r>
              <a:rPr lang="ru-RU" sz="2000" dirty="0"/>
              <a:t> г.                                       г.Агрыз </a:t>
            </a:r>
            <a:r>
              <a:rPr lang="ru-RU" sz="2000" dirty="0" err="1"/>
              <a:t>Агрызского</a:t>
            </a:r>
            <a:r>
              <a:rPr lang="ru-RU" sz="2000" dirty="0"/>
              <a:t> района 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1714488"/>
            <a:ext cx="4929222" cy="5143512"/>
          </a:xfrm>
        </p:spPr>
        <p:txBody>
          <a:bodyPr>
            <a:normAutofit fontScale="25000" lnSpcReduction="20000"/>
          </a:bodyPr>
          <a:lstStyle/>
          <a:p>
            <a:endParaRPr lang="ru-RU" sz="9000" dirty="0" smtClean="0"/>
          </a:p>
          <a:p>
            <a:r>
              <a:rPr lang="ru-RU" sz="11200" dirty="0" smtClean="0">
                <a:solidFill>
                  <a:srgbClr val="FF0000"/>
                </a:solidFill>
              </a:rPr>
              <a:t>Рабочая  </a:t>
            </a:r>
            <a:r>
              <a:rPr lang="ru-RU" sz="11200" dirty="0">
                <a:solidFill>
                  <a:srgbClr val="FF0000"/>
                </a:solidFill>
              </a:rPr>
              <a:t>программа</a:t>
            </a:r>
          </a:p>
          <a:p>
            <a:r>
              <a:rPr lang="ru-RU" sz="11200" dirty="0">
                <a:solidFill>
                  <a:srgbClr val="FF0000"/>
                </a:solidFill>
              </a:rPr>
              <a:t>кружка</a:t>
            </a:r>
          </a:p>
          <a:p>
            <a:r>
              <a:rPr lang="ru-RU" sz="11200" b="1" i="1" dirty="0">
                <a:solidFill>
                  <a:srgbClr val="FF0000"/>
                </a:solidFill>
              </a:rPr>
              <a:t>« </a:t>
            </a:r>
            <a:r>
              <a:rPr lang="ru-RU" sz="11200" b="1" i="1" dirty="0" smtClean="0">
                <a:solidFill>
                  <a:srgbClr val="FF0000"/>
                </a:solidFill>
              </a:rPr>
              <a:t>Фантазия </a:t>
            </a:r>
            <a:r>
              <a:rPr lang="ru-RU" sz="11200" b="1" i="1" dirty="0">
                <a:solidFill>
                  <a:srgbClr val="FF0000"/>
                </a:solidFill>
              </a:rPr>
              <a:t>»</a:t>
            </a:r>
            <a:endParaRPr lang="ru-RU" sz="11200" dirty="0">
              <a:solidFill>
                <a:srgbClr val="FF0000"/>
              </a:solidFill>
            </a:endParaRPr>
          </a:p>
          <a:p>
            <a:r>
              <a:rPr lang="ru-RU" sz="9600" dirty="0">
                <a:solidFill>
                  <a:schemeClr val="tx1"/>
                </a:solidFill>
              </a:rPr>
              <a:t>(Возраст </a:t>
            </a:r>
            <a:r>
              <a:rPr lang="ru-RU" sz="9600" dirty="0" smtClean="0">
                <a:solidFill>
                  <a:schemeClr val="tx1"/>
                </a:solidFill>
              </a:rPr>
              <a:t>7 </a:t>
            </a:r>
            <a:r>
              <a:rPr lang="ru-RU" sz="9600" dirty="0">
                <a:solidFill>
                  <a:schemeClr val="tx1"/>
                </a:solidFill>
              </a:rPr>
              <a:t>-10лет)</a:t>
            </a:r>
          </a:p>
          <a:p>
            <a:r>
              <a:rPr lang="ru-RU" sz="9600" dirty="0">
                <a:solidFill>
                  <a:schemeClr val="tx1"/>
                </a:solidFill>
              </a:rPr>
              <a:t>Срок реализации – 1 </a:t>
            </a:r>
            <a:r>
              <a:rPr lang="ru-RU" sz="9600" dirty="0" smtClean="0">
                <a:solidFill>
                  <a:schemeClr val="tx1"/>
                </a:solidFill>
              </a:rPr>
              <a:t>год</a:t>
            </a:r>
          </a:p>
          <a:p>
            <a:endParaRPr lang="ru-RU" sz="9600" dirty="0" smtClean="0">
              <a:solidFill>
                <a:schemeClr val="tx1"/>
              </a:solidFill>
            </a:endParaRPr>
          </a:p>
          <a:p>
            <a:r>
              <a:rPr lang="ru-RU" sz="8000" dirty="0" smtClean="0">
                <a:solidFill>
                  <a:schemeClr val="tx1"/>
                </a:solidFill>
              </a:rPr>
              <a:t>Составитель</a:t>
            </a:r>
            <a:r>
              <a:rPr lang="ru-RU" sz="8000" dirty="0">
                <a:solidFill>
                  <a:schemeClr val="tx1"/>
                </a:solidFill>
              </a:rPr>
              <a:t>: </a:t>
            </a:r>
            <a:r>
              <a:rPr lang="ru-RU" sz="8000" dirty="0" err="1">
                <a:solidFill>
                  <a:schemeClr val="tx1"/>
                </a:solidFill>
              </a:rPr>
              <a:t>Паймикина</a:t>
            </a:r>
            <a:r>
              <a:rPr lang="ru-RU" sz="8000" dirty="0">
                <a:solidFill>
                  <a:schemeClr val="tx1"/>
                </a:solidFill>
              </a:rPr>
              <a:t> Галина </a:t>
            </a:r>
            <a:r>
              <a:rPr lang="ru-RU" sz="8000" dirty="0" err="1">
                <a:solidFill>
                  <a:schemeClr val="tx1"/>
                </a:solidFill>
              </a:rPr>
              <a:t>Хамбаловна</a:t>
            </a:r>
            <a:r>
              <a:rPr lang="ru-RU" sz="8000" dirty="0">
                <a:solidFill>
                  <a:schemeClr val="tx1"/>
                </a:solidFill>
              </a:rPr>
              <a:t> –</a:t>
            </a:r>
          </a:p>
          <a:p>
            <a:r>
              <a:rPr lang="ru-RU" sz="8000" dirty="0">
                <a:solidFill>
                  <a:schemeClr val="tx1"/>
                </a:solidFill>
              </a:rPr>
              <a:t>руководитель кружка «  Фантазия »,</a:t>
            </a:r>
          </a:p>
          <a:p>
            <a:r>
              <a:rPr lang="ru-RU" sz="8000" dirty="0">
                <a:solidFill>
                  <a:schemeClr val="tx1"/>
                </a:solidFill>
              </a:rPr>
              <a:t>педагог дополнительного образования,</a:t>
            </a:r>
          </a:p>
          <a:p>
            <a:r>
              <a:rPr lang="ru-RU" sz="8000" dirty="0">
                <a:solidFill>
                  <a:schemeClr val="tx1"/>
                </a:solidFill>
              </a:rPr>
              <a:t>учитель технологии высшей категории</a:t>
            </a:r>
          </a:p>
          <a:p>
            <a:r>
              <a:rPr lang="ru-RU" sz="8000" dirty="0"/>
              <a:t> </a:t>
            </a:r>
          </a:p>
          <a:p>
            <a:r>
              <a:rPr lang="ru-RU" sz="8000" dirty="0" smtClean="0">
                <a:solidFill>
                  <a:schemeClr val="tx1"/>
                </a:solidFill>
              </a:rPr>
              <a:t>2017</a:t>
            </a:r>
            <a:endParaRPr lang="ru-RU" sz="8000" dirty="0">
              <a:solidFill>
                <a:schemeClr val="tx1"/>
              </a:solidFill>
            </a:endParaRPr>
          </a:p>
          <a:p>
            <a:r>
              <a:rPr lang="ru-RU" sz="8000" dirty="0"/>
              <a:t> </a:t>
            </a:r>
          </a:p>
          <a:p>
            <a:endParaRPr lang="ru-RU" sz="8000" dirty="0"/>
          </a:p>
        </p:txBody>
      </p:sp>
      <p:pic>
        <p:nvPicPr>
          <p:cNvPr id="11266" name="Picture 2" descr="http://3.bp.blogspot.com/-yiU0K0pJ-lg/VTtu8T2WVzI/AAAAAAAAD_w/3pr47FhlbAs/s160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24" y="1571613"/>
            <a:ext cx="4000529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428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Программа предусматривает различные формы и методы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610"/>
                <a:gridCol w="4471990"/>
              </a:tblGrid>
              <a:tr h="996799">
                <a:tc>
                  <a:txBody>
                    <a:bodyPr/>
                    <a:lstStyle/>
                    <a:p>
                      <a:pPr indent="2768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19275" algn="l"/>
                          <a:tab pos="3108325" algn="ctr"/>
                        </a:tabLs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   Методы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        Приемы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5923">
                <a:tc>
                  <a:txBody>
                    <a:bodyPr/>
                    <a:lstStyle/>
                    <a:p>
                      <a:pPr indent="2768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19275" algn="l"/>
                          <a:tab pos="3108325" algn="ct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Объяснительно-</a:t>
                      </a:r>
                    </a:p>
                    <a:p>
                      <a:pPr indent="2768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19275" algn="l"/>
                          <a:tab pos="3108325" algn="ct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иллюстративные   </a:t>
                      </a:r>
                    </a:p>
                    <a:p>
                      <a:pPr indent="2768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19275" algn="l"/>
                          <a:tab pos="3108325" algn="ctr"/>
                        </a:tabLs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Рассказ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, показ, беседа</a:t>
                      </a:r>
                    </a:p>
                  </a:txBody>
                  <a:tcPr marL="68580" marR="68580" marT="0" marB="0"/>
                </a:tc>
              </a:tr>
              <a:tr h="996799">
                <a:tc>
                  <a:txBody>
                    <a:bodyPr/>
                    <a:lstStyle/>
                    <a:p>
                      <a:pPr indent="2768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19275" algn="l"/>
                          <a:tab pos="3108325" algn="ctr"/>
                        </a:tabLs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Репродуктивные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Практические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занятия</a:t>
                      </a:r>
                    </a:p>
                  </a:txBody>
                  <a:tcPr marL="68580" marR="68580" marT="0" marB="0"/>
                </a:tc>
              </a:tr>
              <a:tr h="996799">
                <a:tc>
                  <a:txBody>
                    <a:bodyPr/>
                    <a:lstStyle/>
                    <a:p>
                      <a:pPr indent="27686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19275" algn="l"/>
                          <a:tab pos="3108325" algn="ctr"/>
                        </a:tabLs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Эвристические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Творческие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задания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Ожидаемые результаты.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58204" cy="28575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1.Укрепление физических и психологических сил детей.</a:t>
            </a:r>
          </a:p>
          <a:p>
            <a:r>
              <a:rPr lang="ru-RU" dirty="0" smtClean="0"/>
              <a:t>2.Приобретение ими новых знаний, умений, навыков при изучении тем программы  и изготовлении изделий.</a:t>
            </a:r>
          </a:p>
          <a:p>
            <a:r>
              <a:rPr lang="ru-RU" dirty="0" smtClean="0"/>
              <a:t>3. Раскрытие творческого потенциала школьников, повышение уровня духовности.</a:t>
            </a:r>
          </a:p>
          <a:p>
            <a:r>
              <a:rPr lang="ru-RU" dirty="0" smtClean="0"/>
              <a:t>4. Приобретение умения ценить свой труд, уважать чужой.</a:t>
            </a:r>
          </a:p>
          <a:p>
            <a:r>
              <a:rPr lang="ru-RU" dirty="0" smtClean="0"/>
              <a:t>5. Формирование способности применять теоретические знания на практике.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http://my-madonna.ru/media/articles/b2742f027cd9ac8d7b9dd3b8704769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857232"/>
            <a:ext cx="3985078" cy="2652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Оценка результатов работы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7"/>
            <a:ext cx="8229600" cy="114300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Результатом реализации данной учебной программы являются выставки детских работ. Поделки-сувениры используются в качестве подарков для первоклассников, дошкольников, ветеранов, учителей, родителей и т.д.; оформления зала для проведения праздничных утренников. </a:t>
            </a:r>
          </a:p>
          <a:p>
            <a:endParaRPr lang="ru-RU" dirty="0"/>
          </a:p>
        </p:txBody>
      </p:sp>
      <p:pic>
        <p:nvPicPr>
          <p:cNvPr id="1026" name="Picture 2" descr="F:\Фото0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2946818" cy="3929090"/>
          </a:xfrm>
          <a:prstGeom prst="rect">
            <a:avLst/>
          </a:prstGeom>
          <a:noFill/>
        </p:spPr>
      </p:pic>
      <p:pic>
        <p:nvPicPr>
          <p:cNvPr id="1027" name="Picture 3" descr="F:\Фото0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857364"/>
            <a:ext cx="3071834" cy="2303876"/>
          </a:xfrm>
          <a:prstGeom prst="rect">
            <a:avLst/>
          </a:prstGeom>
          <a:noFill/>
        </p:spPr>
      </p:pic>
      <p:pic>
        <p:nvPicPr>
          <p:cNvPr id="1028" name="Picture 4" descr="F:\Фото08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785926"/>
            <a:ext cx="2500298" cy="2428868"/>
          </a:xfrm>
          <a:prstGeom prst="rect">
            <a:avLst/>
          </a:prstGeom>
          <a:noFill/>
        </p:spPr>
      </p:pic>
      <p:pic>
        <p:nvPicPr>
          <p:cNvPr id="1029" name="Picture 5" descr="F:\Фото08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357562"/>
            <a:ext cx="3107535" cy="4143380"/>
          </a:xfrm>
          <a:prstGeom prst="rect">
            <a:avLst/>
          </a:prstGeom>
          <a:noFill/>
        </p:spPr>
      </p:pic>
      <p:pic>
        <p:nvPicPr>
          <p:cNvPr id="1030" name="Picture 6" descr="F:\Фото08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143380"/>
            <a:ext cx="2178859" cy="2905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Литература для учителя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5257808" cy="535785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7400" dirty="0" err="1" smtClean="0"/>
              <a:t>Гудилина</a:t>
            </a:r>
            <a:r>
              <a:rPr lang="ru-RU" sz="7400" dirty="0" smtClean="0"/>
              <a:t> С. И. “Чудеса своими руками»</a:t>
            </a:r>
          </a:p>
          <a:p>
            <a:pPr lvl="0"/>
            <a:r>
              <a:rPr lang="ru-RU" sz="7400" dirty="0" err="1" smtClean="0"/>
              <a:t>Гукасова</a:t>
            </a:r>
            <a:r>
              <a:rPr lang="ru-RU" sz="7400" dirty="0" smtClean="0"/>
              <a:t> А. М. “Рукоделие в начальных классах”. </a:t>
            </a:r>
          </a:p>
          <a:p>
            <a:pPr lvl="0"/>
            <a:r>
              <a:rPr lang="ru-RU" sz="7400" dirty="0" err="1" smtClean="0"/>
              <a:t>Гусакова</a:t>
            </a:r>
            <a:r>
              <a:rPr lang="ru-RU" sz="7400" dirty="0" smtClean="0"/>
              <a:t> М. А. “Аппликация”. М., Просвещение. </a:t>
            </a:r>
          </a:p>
          <a:p>
            <a:pPr lvl="0"/>
            <a:r>
              <a:rPr lang="ru-RU" sz="7400" dirty="0" err="1" smtClean="0"/>
              <a:t>Гусакова</a:t>
            </a:r>
            <a:r>
              <a:rPr lang="ru-RU" sz="7400" dirty="0" smtClean="0"/>
              <a:t> М. А. “Подарки и игрушки своими руками”. </a:t>
            </a:r>
          </a:p>
          <a:p>
            <a:pPr lvl="0"/>
            <a:r>
              <a:rPr lang="ru-RU" sz="7400" dirty="0" err="1" smtClean="0"/>
              <a:t>Кочетова</a:t>
            </a:r>
            <a:r>
              <a:rPr lang="ru-RU" sz="7400" dirty="0" smtClean="0"/>
              <a:t> С. В. “Игрушки для всех” (Мягкая игрушка)</a:t>
            </a:r>
          </a:p>
          <a:p>
            <a:pPr lvl="0"/>
            <a:r>
              <a:rPr lang="ru-RU" sz="7400" dirty="0" smtClean="0"/>
              <a:t>Арефьев И.П. «Занимательные уроки технологии»</a:t>
            </a:r>
          </a:p>
          <a:p>
            <a:pPr algn="ctr">
              <a:buNone/>
            </a:pPr>
            <a:r>
              <a:rPr lang="ru-RU" sz="7400" dirty="0" smtClean="0"/>
              <a:t> </a:t>
            </a:r>
            <a:endParaRPr lang="ru-RU" sz="4600" dirty="0" smtClean="0"/>
          </a:p>
          <a:p>
            <a:r>
              <a:rPr lang="ru-RU" sz="4600" dirty="0" smtClean="0"/>
              <a:t> </a:t>
            </a:r>
          </a:p>
          <a:p>
            <a:r>
              <a:rPr lang="ru-RU" sz="46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4578" name="Picture 2" descr="http://uad.exdat.com/pars_docs/tw_refs/634/633470/633470_html_m46fcda7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1142984"/>
            <a:ext cx="4857750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4720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   «</a:t>
            </a:r>
            <a:r>
              <a:rPr lang="ru-RU" sz="2800" i="1" dirty="0">
                <a:solidFill>
                  <a:srgbClr val="FF0000"/>
                </a:solidFill>
              </a:rPr>
              <a:t>Истоки творческих способностей </a:t>
            </a:r>
            <a:r>
              <a:rPr lang="ru-RU" sz="2800" i="1" dirty="0" smtClean="0">
                <a:solidFill>
                  <a:srgbClr val="FF0000"/>
                </a:solidFill>
              </a:rPr>
              <a:t>и </a:t>
            </a:r>
            <a:r>
              <a:rPr lang="ru-RU" sz="2800" i="1" dirty="0">
                <a:solidFill>
                  <a:srgbClr val="FF0000"/>
                </a:solidFill>
              </a:rPr>
              <a:t>дарований детей на кончиках их пальцев</a:t>
            </a:r>
            <a:r>
              <a:rPr lang="ru-RU" sz="2800" i="1" dirty="0" smtClean="0">
                <a:solidFill>
                  <a:srgbClr val="FF0000"/>
                </a:solidFill>
              </a:rPr>
              <a:t>.  От </a:t>
            </a:r>
            <a:r>
              <a:rPr lang="ru-RU" sz="2800" i="1" dirty="0">
                <a:solidFill>
                  <a:srgbClr val="FF0000"/>
                </a:solidFill>
              </a:rPr>
              <a:t>пальцев, образно говоря, </a:t>
            </a:r>
            <a:r>
              <a:rPr lang="ru-RU" sz="2800" i="1" dirty="0" smtClean="0">
                <a:solidFill>
                  <a:srgbClr val="FF0000"/>
                </a:solidFill>
              </a:rPr>
              <a:t>идут   тончайшие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i="1" dirty="0" smtClean="0">
                <a:solidFill>
                  <a:srgbClr val="FF0000"/>
                </a:solidFill>
              </a:rPr>
              <a:t>ручейки, которые </a:t>
            </a:r>
            <a:r>
              <a:rPr lang="ru-RU" sz="2800" i="1" dirty="0">
                <a:solidFill>
                  <a:srgbClr val="FF0000"/>
                </a:solidFill>
              </a:rPr>
              <a:t>питают источник творческой мысли. </a:t>
            </a:r>
            <a:r>
              <a:rPr lang="ru-RU" sz="2800" i="1" dirty="0" smtClean="0">
                <a:solidFill>
                  <a:srgbClr val="FF0000"/>
                </a:solidFill>
              </a:rPr>
              <a:t>Другими </a:t>
            </a:r>
            <a:r>
              <a:rPr lang="ru-RU" sz="2800" i="1" dirty="0">
                <a:solidFill>
                  <a:srgbClr val="FF0000"/>
                </a:solidFill>
              </a:rPr>
              <a:t>словами: чем </a:t>
            </a:r>
            <a:r>
              <a:rPr lang="ru-RU" sz="2800" i="1" dirty="0" smtClean="0">
                <a:solidFill>
                  <a:srgbClr val="FF0000"/>
                </a:solidFill>
              </a:rPr>
              <a:t>больше мастерства</a:t>
            </a:r>
            <a:r>
              <a:rPr lang="ru-RU" sz="2800" i="1" dirty="0">
                <a:solidFill>
                  <a:srgbClr val="FF0000"/>
                </a:solidFill>
              </a:rPr>
              <a:t> </a:t>
            </a:r>
            <a:r>
              <a:rPr lang="ru-RU" sz="2800" i="1" dirty="0" smtClean="0">
                <a:solidFill>
                  <a:srgbClr val="FF0000"/>
                </a:solidFill>
              </a:rPr>
              <a:t>в </a:t>
            </a:r>
            <a:r>
              <a:rPr lang="ru-RU" sz="2800" i="1" dirty="0">
                <a:solidFill>
                  <a:srgbClr val="FF0000"/>
                </a:solidFill>
              </a:rPr>
              <a:t>детской ладошке, тем умнее ребенок</a:t>
            </a:r>
            <a:r>
              <a:rPr lang="ru-RU" sz="2800" i="1" dirty="0" smtClean="0">
                <a:solidFill>
                  <a:srgbClr val="FF0000"/>
                </a:solidFill>
              </a:rPr>
              <a:t>». </a:t>
            </a:r>
            <a:r>
              <a:rPr lang="ru-RU" i="1" dirty="0" smtClean="0"/>
              <a:t>Сухомлинский </a:t>
            </a:r>
            <a:r>
              <a:rPr lang="ru-RU" i="1" dirty="0"/>
              <a:t>В.А.</a:t>
            </a:r>
            <a:endParaRPr lang="ru-RU" dirty="0"/>
          </a:p>
          <a:p>
            <a:endParaRPr lang="ru-RU" dirty="0"/>
          </a:p>
        </p:txBody>
      </p:sp>
      <p:pic>
        <p:nvPicPr>
          <p:cNvPr id="1028" name="Picture 4" descr="http://www.yuga.ru/media/78/00/podelki_deti__y5ikq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357430"/>
            <a:ext cx="404416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Направление </a:t>
            </a:r>
            <a:r>
              <a:rPr lang="ru-RU" sz="4000" b="1" dirty="0"/>
              <a:t>деятельности</a:t>
            </a:r>
            <a:r>
              <a:rPr lang="ru-RU" sz="4000" dirty="0"/>
              <a:t>: </a:t>
            </a:r>
            <a:r>
              <a:rPr lang="ru-RU" sz="4000" dirty="0">
                <a:solidFill>
                  <a:srgbClr val="FF0000"/>
                </a:solidFill>
              </a:rPr>
              <a:t>художественно-эстетическое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68631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Задачи </a:t>
            </a:r>
            <a:r>
              <a:rPr lang="ru-RU" b="1" dirty="0" smtClean="0">
                <a:solidFill>
                  <a:srgbClr val="FF0000"/>
                </a:solidFill>
              </a:rPr>
              <a:t>курса:</a:t>
            </a:r>
          </a:p>
          <a:p>
            <a:r>
              <a:rPr lang="ru-RU" dirty="0" smtClean="0"/>
              <a:t> </a:t>
            </a:r>
            <a:r>
              <a:rPr lang="ru-RU" dirty="0"/>
              <a:t>учить  изготавливать поделки и сувениры с использованием различных материалов;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у детей воображение и фантазию, внимание, память, терпение, трудолюбие, интерес к истории родного края, его культуре; проектные способности младших школьников;</a:t>
            </a:r>
          </a:p>
          <a:p>
            <a:r>
              <a:rPr lang="ru-RU" dirty="0" smtClean="0"/>
              <a:t>воспитывать </a:t>
            </a:r>
            <a:r>
              <a:rPr lang="ru-RU" dirty="0"/>
              <a:t>эстетический вкус, чувство прекрасного;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мелкую </a:t>
            </a:r>
            <a:r>
              <a:rPr lang="ru-RU" dirty="0" smtClean="0"/>
              <a:t>моторику рук</a:t>
            </a:r>
            <a:endParaRPr lang="ru-RU" dirty="0"/>
          </a:p>
        </p:txBody>
      </p:sp>
      <p:pic>
        <p:nvPicPr>
          <p:cNvPr id="16386" name="Picture 2" descr="http://www.castel-regius.com/swisscommerce/easy-crafts-for-mothers-day-i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2" y="1643050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Актуальность программы.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876"/>
            <a:ext cx="8186766" cy="3071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Наибольшие возможности для </a:t>
            </a:r>
            <a:r>
              <a:rPr lang="ru-RU" sz="2000" dirty="0" smtClean="0"/>
              <a:t>развития творческих </a:t>
            </a:r>
            <a:r>
              <a:rPr lang="ru-RU" sz="2000" dirty="0"/>
              <a:t>способностей детей младшего школьного возраста предоставляет образовательная область «Технология». Однако, по базисному учебному плану на изучение курса «Технология»  отводится всего 1 час в неделю. Этого явно недостаточно для развития детского творчества. Улучшить ситуацию можно за счет проведения кружковой работы. </a:t>
            </a:r>
            <a:br>
              <a:rPr lang="ru-RU" sz="2000" dirty="0"/>
            </a:br>
            <a:r>
              <a:rPr lang="ru-RU" sz="2000" dirty="0"/>
              <a:t>     </a:t>
            </a:r>
            <a:r>
              <a:rPr lang="ru-RU" sz="2000" dirty="0" smtClean="0"/>
              <a:t>  </a:t>
            </a:r>
            <a:r>
              <a:rPr lang="ru-RU" sz="2000" dirty="0"/>
              <a:t>Деятельность детей направлена на решение и воплощение в материале разнообразных задач, связанных  с изготовлением вначале простейших,  затем более сложных изделий и их художественным оформлением. </a:t>
            </a:r>
          </a:p>
        </p:txBody>
      </p:sp>
      <p:pic>
        <p:nvPicPr>
          <p:cNvPr id="4" name="Picture 2" descr="http://ezhikezhik.ru/images/articles/chem_zanyatsya_doma_v_moroznyi_den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85860"/>
            <a:ext cx="384608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/>
              <a:t>Планируемые </a:t>
            </a:r>
            <a:r>
              <a:rPr lang="ru-RU" sz="3600" b="1" i="1" dirty="0"/>
              <a:t>результаты </a:t>
            </a:r>
            <a:r>
              <a:rPr lang="ru-RU" sz="3600" b="1" i="1" dirty="0" smtClean="0"/>
              <a:t>освоения учащимися </a:t>
            </a:r>
            <a:r>
              <a:rPr lang="ru-RU" sz="3600" b="1" i="1" dirty="0"/>
              <a:t>программы курса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i="1" dirty="0"/>
              <a:t>                                             </a:t>
            </a:r>
            <a:r>
              <a:rPr lang="ru-RU" sz="3600" b="1" i="1" dirty="0" smtClean="0"/>
              <a:t> </a:t>
            </a:r>
            <a:r>
              <a:rPr lang="ru-RU" sz="3600" b="1" i="1" dirty="0">
                <a:solidFill>
                  <a:srgbClr val="FF0000"/>
                </a:solidFill>
              </a:rPr>
              <a:t>« ФАНТАЗИЯ»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Личностные универсальные учебные действия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/>
              <a:t>У обучающегося будут сформированы:</a:t>
            </a:r>
            <a:endParaRPr lang="ru-RU" dirty="0"/>
          </a:p>
          <a:p>
            <a:pPr>
              <a:buNone/>
            </a:pPr>
            <a:r>
              <a:rPr lang="ru-RU" dirty="0"/>
              <a:t>- интерес к новым видам прикладного творчества, </a:t>
            </a:r>
            <a:r>
              <a:rPr lang="ru-RU" dirty="0" smtClean="0"/>
              <a:t>к новым </a:t>
            </a:r>
            <a:r>
              <a:rPr lang="ru-RU" dirty="0"/>
              <a:t>способам самовыражения;</a:t>
            </a:r>
          </a:p>
          <a:p>
            <a:pPr>
              <a:buNone/>
            </a:pPr>
            <a:r>
              <a:rPr lang="ru-RU" dirty="0"/>
              <a:t>- познавательный интерес к новым способам исследования технологий и материалов;</a:t>
            </a:r>
          </a:p>
          <a:p>
            <a:pPr>
              <a:buNone/>
            </a:pPr>
            <a:r>
              <a:rPr lang="ru-RU" dirty="0"/>
              <a:t>- адекватное понимание причин успешности/</a:t>
            </a:r>
            <a:r>
              <a:rPr lang="ru-RU" dirty="0" err="1"/>
              <a:t>неуспешности</a:t>
            </a:r>
            <a:r>
              <a:rPr lang="ru-RU" dirty="0"/>
              <a:t> творческой деятельности.</a:t>
            </a:r>
          </a:p>
          <a:p>
            <a:pPr>
              <a:buNone/>
            </a:pPr>
            <a:r>
              <a:rPr lang="ru-RU" i="1" dirty="0"/>
              <a:t>Обучающийся получит возможность для формирования:</a:t>
            </a:r>
            <a:endParaRPr lang="ru-RU" dirty="0"/>
          </a:p>
          <a:p>
            <a:pPr>
              <a:buNone/>
            </a:pPr>
            <a:r>
              <a:rPr lang="ru-RU" dirty="0"/>
              <a:t>- внутренней позиции на уровне понимания необходимости творческой деятельности, как одного из средств самовыражения в социальной жизни;</a:t>
            </a:r>
          </a:p>
          <a:p>
            <a:pPr>
              <a:buNone/>
            </a:pPr>
            <a:r>
              <a:rPr lang="ru-RU" dirty="0"/>
              <a:t>- выраженной познавательной мотивации;</a:t>
            </a:r>
          </a:p>
          <a:p>
            <a:pPr>
              <a:buNone/>
            </a:pPr>
            <a:r>
              <a:rPr lang="ru-RU" dirty="0"/>
              <a:t>-устойчивого интереса к новым способам познания.</a:t>
            </a:r>
          </a:p>
          <a:p>
            <a:endParaRPr lang="ru-RU" dirty="0"/>
          </a:p>
        </p:txBody>
      </p:sp>
      <p:pic>
        <p:nvPicPr>
          <p:cNvPr id="17410" name="Picture 2" descr="http://www.ivillage.ca/sites/default/files/imagecache/node_photo_gallery_single_view/easter-lill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40005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58072" cy="1214446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>Планируемые результаты освоения </a:t>
            </a:r>
            <a:br>
              <a:rPr lang="ru-RU" sz="2400" b="1" i="1" dirty="0" smtClean="0"/>
            </a:br>
            <a:r>
              <a:rPr lang="ru-RU" sz="2400" b="1" i="1" dirty="0" smtClean="0"/>
              <a:t>учащимися программы курса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        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</a:rPr>
              <a:t>« ФАНТАЗИЯ»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FF0000"/>
                </a:solidFill>
              </a:rPr>
              <a:t>Регулятивные универсальные учебные действия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/>
              <a:t>Обучающийся научится:</a:t>
            </a:r>
            <a:endParaRPr lang="ru-RU" dirty="0"/>
          </a:p>
          <a:p>
            <a:r>
              <a:rPr lang="ru-RU" dirty="0"/>
              <a:t>- планировать свои действия;</a:t>
            </a:r>
          </a:p>
          <a:p>
            <a:r>
              <a:rPr lang="ru-RU" dirty="0"/>
              <a:t>- осуществлять итоговый и пошаговый контроль;</a:t>
            </a:r>
          </a:p>
          <a:p>
            <a:r>
              <a:rPr lang="ru-RU" dirty="0"/>
              <a:t>- адекватно воспринимать оценку учителя;</a:t>
            </a:r>
          </a:p>
          <a:p>
            <a:r>
              <a:rPr lang="ru-RU" dirty="0"/>
              <a:t>-различать способ и результат действия. </a:t>
            </a:r>
          </a:p>
          <a:p>
            <a:pPr>
              <a:buNone/>
            </a:pPr>
            <a:r>
              <a:rPr lang="ru-RU" i="1" dirty="0"/>
              <a:t>Обучающийся получит возможность научиться:</a:t>
            </a:r>
            <a:endParaRPr lang="ru-RU" dirty="0"/>
          </a:p>
          <a:p>
            <a:r>
              <a:rPr lang="ru-RU" dirty="0"/>
              <a:t>- проявлять познавательную инициативу;</a:t>
            </a:r>
          </a:p>
          <a:p>
            <a:r>
              <a:rPr lang="ru-RU" dirty="0"/>
              <a:t>- самостоятельно находить варианты решения творческой задачи.</a:t>
            </a:r>
          </a:p>
          <a:p>
            <a:endParaRPr lang="ru-RU" dirty="0"/>
          </a:p>
        </p:txBody>
      </p:sp>
      <p:pic>
        <p:nvPicPr>
          <p:cNvPr id="18434" name="Picture 2" descr="http://www.metod-kopilka.ru/images/doc/20/14617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214554"/>
            <a:ext cx="4673569" cy="3505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57314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Планируемые результаты освоения </a:t>
            </a:r>
            <a:br>
              <a:rPr lang="ru-RU" sz="3100" b="1" i="1" dirty="0" smtClean="0"/>
            </a:br>
            <a:r>
              <a:rPr lang="ru-RU" sz="3100" b="1" i="1" dirty="0" smtClean="0"/>
              <a:t>учащимися программы курса   </a:t>
            </a:r>
            <a:r>
              <a:rPr lang="ru-RU" sz="3100" b="1" i="1" dirty="0" smtClean="0">
                <a:solidFill>
                  <a:srgbClr val="FF0000"/>
                </a:solidFill>
              </a:rPr>
              <a:t>« ФАНТАЗИЯ»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4786346" cy="5500702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rgbClr val="FF0000"/>
                </a:solidFill>
              </a:rPr>
              <a:t>Коммуникативные универсальные учебные действия</a:t>
            </a:r>
            <a:endParaRPr lang="ru-RU" sz="16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600" i="1" dirty="0"/>
              <a:t>Учащиеся смогут:</a:t>
            </a:r>
            <a:endParaRPr lang="ru-RU" sz="1600" dirty="0"/>
          </a:p>
          <a:p>
            <a:r>
              <a:rPr lang="ru-RU" sz="1600" dirty="0"/>
              <a:t>- допускать существование различных </a:t>
            </a:r>
            <a:r>
              <a:rPr lang="ru-RU" sz="1600" dirty="0" smtClean="0"/>
              <a:t> вариантов </a:t>
            </a:r>
            <a:r>
              <a:rPr lang="ru-RU" sz="1600" dirty="0"/>
              <a:t>выполнения поставленной творческой задачи;</a:t>
            </a:r>
          </a:p>
          <a:p>
            <a:r>
              <a:rPr lang="ru-RU" sz="1600" dirty="0"/>
              <a:t>-учитывать разные </a:t>
            </a:r>
            <a:r>
              <a:rPr lang="ru-RU" sz="1600" dirty="0" smtClean="0"/>
              <a:t>мнения;</a:t>
            </a:r>
            <a:endParaRPr lang="ru-RU" sz="1600" dirty="0"/>
          </a:p>
          <a:p>
            <a:r>
              <a:rPr lang="ru-RU" sz="1600" dirty="0"/>
              <a:t>- формулировать собственное мнение и позицию;</a:t>
            </a:r>
          </a:p>
          <a:p>
            <a:r>
              <a:rPr lang="ru-RU" sz="1600" dirty="0"/>
              <a:t>- договариваться, приходить к общему решению</a:t>
            </a:r>
            <a:r>
              <a:rPr lang="ru-RU" sz="1600" dirty="0" smtClean="0"/>
              <a:t>;</a:t>
            </a:r>
            <a:endParaRPr lang="ru-RU" sz="1600" dirty="0"/>
          </a:p>
          <a:p>
            <a:r>
              <a:rPr lang="ru-RU" sz="1600" dirty="0"/>
              <a:t>- задавать вопросы по существу;</a:t>
            </a:r>
          </a:p>
          <a:p>
            <a:r>
              <a:rPr lang="ru-RU" sz="1600" dirty="0"/>
              <a:t>-контролировать действия партнёра.</a:t>
            </a:r>
          </a:p>
          <a:p>
            <a:pPr>
              <a:buNone/>
            </a:pPr>
            <a:r>
              <a:rPr lang="ru-RU" sz="1600" i="1" dirty="0"/>
              <a:t>Обучающийся получит возможность научиться:</a:t>
            </a:r>
            <a:endParaRPr lang="ru-RU" sz="1600" dirty="0"/>
          </a:p>
          <a:p>
            <a:r>
              <a:rPr lang="ru-RU" sz="1600" dirty="0"/>
              <a:t>- учитывать разные мнения и обосновывать свою позицию;</a:t>
            </a:r>
          </a:p>
          <a:p>
            <a:r>
              <a:rPr lang="ru-RU" sz="1600" dirty="0"/>
              <a:t>- владеть монологической и диалогической формой речи;</a:t>
            </a:r>
          </a:p>
          <a:p>
            <a:r>
              <a:rPr lang="ru-RU" sz="1600" dirty="0"/>
              <a:t>-осуществлять взаимный контроль и оказывать </a:t>
            </a:r>
            <a:r>
              <a:rPr lang="ru-RU" sz="1600" dirty="0" smtClean="0"/>
              <a:t>  </a:t>
            </a:r>
            <a:r>
              <a:rPr lang="ru-RU" sz="1600" dirty="0"/>
              <a:t>взаимопомощь.</a:t>
            </a:r>
          </a:p>
        </p:txBody>
      </p:sp>
      <p:pic>
        <p:nvPicPr>
          <p:cNvPr id="1027" name="Picture 3" descr="D:\загрузки\ма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14554"/>
            <a:ext cx="3619504" cy="2643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Планируемые результаты освоения </a:t>
            </a:r>
            <a:br>
              <a:rPr lang="ru-RU" sz="3600" b="1" i="1" dirty="0" smtClean="0"/>
            </a:br>
            <a:r>
              <a:rPr lang="ru-RU" sz="3600" b="1" i="1" dirty="0" smtClean="0"/>
              <a:t>учащимися программы курса   </a:t>
            </a:r>
            <a:r>
              <a:rPr lang="ru-RU" sz="3600" b="1" i="1" dirty="0" smtClean="0">
                <a:solidFill>
                  <a:srgbClr val="FF0000"/>
                </a:solidFill>
              </a:rPr>
              <a:t>« ФАНТАЗИЯ»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5329246" cy="5500726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5500" b="1" i="1" dirty="0" smtClean="0">
                <a:solidFill>
                  <a:srgbClr val="FF0000"/>
                </a:solidFill>
              </a:rPr>
              <a:t>Познавательные универсальные учебные действия</a:t>
            </a:r>
            <a:endParaRPr lang="ru-RU" sz="55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500" i="1" dirty="0" smtClean="0"/>
              <a:t>Обучающийся научится:</a:t>
            </a:r>
            <a:endParaRPr lang="ru-RU" sz="5500" dirty="0" smtClean="0"/>
          </a:p>
          <a:p>
            <a:pPr>
              <a:buNone/>
            </a:pPr>
            <a:r>
              <a:rPr lang="ru-RU" sz="5500" dirty="0" smtClean="0"/>
              <a:t>-осуществлять поиск нужной информации ;</a:t>
            </a:r>
          </a:p>
          <a:p>
            <a:pPr>
              <a:buNone/>
            </a:pPr>
            <a:r>
              <a:rPr lang="ru-RU" sz="5500" dirty="0" smtClean="0"/>
              <a:t> - высказываться в устной и письменной форме;</a:t>
            </a:r>
          </a:p>
          <a:p>
            <a:pPr>
              <a:buNone/>
            </a:pPr>
            <a:r>
              <a:rPr lang="ru-RU" sz="5500" dirty="0" smtClean="0"/>
              <a:t>- анализировать объекты, выделять главное;</a:t>
            </a:r>
          </a:p>
          <a:p>
            <a:pPr>
              <a:buNone/>
            </a:pPr>
            <a:r>
              <a:rPr lang="ru-RU" sz="5500" dirty="0" smtClean="0"/>
              <a:t>- осуществлять синтез (целое из частей);</a:t>
            </a:r>
          </a:p>
          <a:p>
            <a:pPr>
              <a:buNone/>
            </a:pPr>
            <a:r>
              <a:rPr lang="ru-RU" sz="5500" dirty="0" smtClean="0"/>
              <a:t>-проводить сравнение по разным критериям;</a:t>
            </a:r>
          </a:p>
          <a:p>
            <a:pPr>
              <a:buNone/>
            </a:pPr>
            <a:r>
              <a:rPr lang="ru-RU" sz="5500" dirty="0" smtClean="0"/>
              <a:t>- устанавливать причинно-следственные связи;</a:t>
            </a:r>
          </a:p>
          <a:p>
            <a:pPr>
              <a:buNone/>
            </a:pPr>
            <a:r>
              <a:rPr lang="ru-RU" sz="5500" dirty="0" smtClean="0"/>
              <a:t>- строить рассуждения об объекте.</a:t>
            </a:r>
          </a:p>
          <a:p>
            <a:pPr>
              <a:buNone/>
            </a:pPr>
            <a:r>
              <a:rPr lang="ru-RU" sz="5500" i="1" dirty="0" smtClean="0"/>
              <a:t>Обучающийся получит возможность научиться:</a:t>
            </a:r>
            <a:endParaRPr lang="ru-RU" sz="5500" dirty="0" smtClean="0"/>
          </a:p>
          <a:p>
            <a:pPr>
              <a:buNone/>
            </a:pPr>
            <a:r>
              <a:rPr lang="ru-RU" sz="5500" dirty="0" smtClean="0"/>
              <a:t>- осуществлять расширенный поиск информации     в соответствии с исследовательской задачей с использованием ресурсов библиотек и сети Интернет;</a:t>
            </a:r>
          </a:p>
          <a:p>
            <a:pPr>
              <a:buNone/>
            </a:pPr>
            <a:r>
              <a:rPr lang="ru-RU" sz="5500" dirty="0" smtClean="0"/>
              <a:t>- осознанно и произвольно строить сообщения в устной и письменной форме;</a:t>
            </a:r>
          </a:p>
          <a:p>
            <a:pPr>
              <a:buNone/>
            </a:pPr>
            <a:r>
              <a:rPr lang="ru-RU" sz="5500" dirty="0" smtClean="0"/>
              <a:t>- использованию методов и приёмов художественно-творческой деятельности в основном учебном процессе и повседневной жизни.</a:t>
            </a:r>
          </a:p>
          <a:p>
            <a:endParaRPr lang="ru-RU" dirty="0"/>
          </a:p>
        </p:txBody>
      </p:sp>
      <p:pic>
        <p:nvPicPr>
          <p:cNvPr id="2051" name="Picture 3" descr="D:\загрузки\ком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857364"/>
            <a:ext cx="350046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Учебно-тематический план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24"/>
          <a:ext cx="8229600" cy="550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/>
                <a:gridCol w="3429024"/>
                <a:gridCol w="1714512"/>
                <a:gridCol w="1357322"/>
                <a:gridCol w="1185842"/>
              </a:tblGrid>
              <a:tr h="514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           Наименование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           раздела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Теория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Практика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Всего часов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321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Введение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321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Спичечное моделирование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321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321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321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321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321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321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321">
                <a:tc>
                  <a:txBody>
                    <a:bodyPr/>
                    <a:lstStyle/>
                    <a:p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321">
                <a:tc>
                  <a:txBody>
                    <a:bodyPr/>
                    <a:lstStyle/>
                    <a:p>
                      <a:r>
                        <a:rPr lang="ru-RU" dirty="0" smtClean="0"/>
                        <a:t>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33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706</Words>
  <Application>Microsoft Office PowerPoint</Application>
  <PresentationFormat>Экран (4:3)</PresentationFormat>
  <Paragraphs>125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 образовательное учреждение                                                      средняя общеобразовательная школа №3 им. Т. Гиззата г.                                       г.Агрыз Агрызского района РТ</vt:lpstr>
      <vt:lpstr>Пояснительная записка</vt:lpstr>
      <vt:lpstr> Направление деятельности: художественно-эстетическое </vt:lpstr>
      <vt:lpstr>Актуальность программы.</vt:lpstr>
      <vt:lpstr> Планируемые результаты освоения учащимися программы курса                                               « ФАНТАЗИЯ»  </vt:lpstr>
      <vt:lpstr>  Планируемые результаты освоения  учащимися программы курса                                               « ФАНТАЗИЯ» </vt:lpstr>
      <vt:lpstr> Планируемые результаты освоения  учащимися программы курса   « ФАНТАЗИЯ» </vt:lpstr>
      <vt:lpstr> Планируемые результаты освоения  учащимися программы курса   « ФАНТАЗИЯ» </vt:lpstr>
      <vt:lpstr> Учебно-тематический план </vt:lpstr>
      <vt:lpstr> Программа предусматривает различные формы и методы работы: </vt:lpstr>
      <vt:lpstr> Ожидаемые результаты.</vt:lpstr>
      <vt:lpstr> Оценка результатов работы   </vt:lpstr>
      <vt:lpstr>Литература для учителя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образовательное учреждение                                                      средняя общеобразовательная школа №3 им. Т. Гиззата г.                                       г.Агрыз Агрызского района РТ</dc:title>
  <dc:creator>User</dc:creator>
  <cp:lastModifiedBy>User</cp:lastModifiedBy>
  <cp:revision>16</cp:revision>
  <dcterms:created xsi:type="dcterms:W3CDTF">2015-10-09T15:07:40Z</dcterms:created>
  <dcterms:modified xsi:type="dcterms:W3CDTF">2017-10-15T07:34:52Z</dcterms:modified>
</cp:coreProperties>
</file>