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media/image4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8" r:id="rId3"/>
    <p:sldId id="292" r:id="rId4"/>
    <p:sldId id="293" r:id="rId5"/>
    <p:sldId id="265" r:id="rId6"/>
    <p:sldId id="264" r:id="rId7"/>
    <p:sldId id="261" r:id="rId8"/>
    <p:sldId id="282" r:id="rId9"/>
    <p:sldId id="271" r:id="rId10"/>
    <p:sldId id="274" r:id="rId11"/>
    <p:sldId id="262" r:id="rId12"/>
    <p:sldId id="275" r:id="rId13"/>
    <p:sldId id="276" r:id="rId14"/>
    <p:sldId id="266" r:id="rId15"/>
    <p:sldId id="290" r:id="rId16"/>
    <p:sldId id="285" r:id="rId17"/>
    <p:sldId id="270" r:id="rId18"/>
    <p:sldId id="272" r:id="rId19"/>
    <p:sldId id="277" r:id="rId20"/>
    <p:sldId id="278" r:id="rId21"/>
    <p:sldId id="279" r:id="rId22"/>
    <p:sldId id="267" r:id="rId23"/>
    <p:sldId id="273" r:id="rId24"/>
    <p:sldId id="283" r:id="rId25"/>
    <p:sldId id="25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46489442_1247982706_36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4300"/>
            <a:ext cx="91440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8"/>
          <p:cNvGrpSpPr>
            <a:grpSpLocks/>
          </p:cNvGrpSpPr>
          <p:nvPr/>
        </p:nvGrpSpPr>
        <p:grpSpPr bwMode="auto">
          <a:xfrm>
            <a:off x="-50800" y="-12700"/>
            <a:ext cx="9220200" cy="6896100"/>
            <a:chOff x="-51516" y="-12879"/>
            <a:chExt cx="9221274" cy="6896637"/>
          </a:xfrm>
        </p:grpSpPr>
        <p:pic>
          <p:nvPicPr>
            <p:cNvPr id="4" name="Рисунок 8" descr="63637715_2caa93e6683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6039820" y="3728062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Рисунок 9" descr="63637715_2caa93e6683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1516" y="-12879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0" descr="63637715_2caa93e6683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039820" y="57996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11" descr="63637715_2caa93e6683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09512" y="3753820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Рисунок 12" descr="лев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365625"/>
            <a:ext cx="14446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3" descr="просьба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652963"/>
            <a:ext cx="12827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4" descr="кувырок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1364">
            <a:off x="3465513" y="4073525"/>
            <a:ext cx="148272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5" descr="пугает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724400"/>
            <a:ext cx="1335087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6" descr="смеется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868863"/>
            <a:ext cx="15494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7" descr="машет лапкой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357563"/>
            <a:ext cx="11303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 descr="68776316_94ac70e4f77f3074a94043f2f6e6845d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5903913"/>
            <a:ext cx="30749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AA86AC-F523-4D3B-9FAE-01B32550F930}" type="datetimeFigureOut">
              <a:rPr lang="ru-RU" smtClean="0"/>
              <a:t>18.11.2017</a:t>
            </a:fld>
            <a:endParaRPr lang="ru-RU"/>
          </a:p>
        </p:txBody>
      </p:sp>
      <p:sp>
        <p:nvSpPr>
          <p:cNvPr id="1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02E6A-FF5F-4FBE-8A9E-10BAA4DA2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46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1"/>
          <p:cNvGrpSpPr>
            <a:grpSpLocks/>
          </p:cNvGrpSpPr>
          <p:nvPr/>
        </p:nvGrpSpPr>
        <p:grpSpPr bwMode="auto">
          <a:xfrm>
            <a:off x="-50800" y="-12700"/>
            <a:ext cx="9220200" cy="6896100"/>
            <a:chOff x="-51516" y="-12879"/>
            <a:chExt cx="9221274" cy="6896637"/>
          </a:xfrm>
        </p:grpSpPr>
        <p:pic>
          <p:nvPicPr>
            <p:cNvPr id="5" name="Рисунок 7" descr="63637715_2caa93e6683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6039820" y="3728062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8" descr="63637715_2caa93e6683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1516" y="-12879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9" descr="63637715_2caa93e6683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039820" y="57996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0" descr="63637715_2caa93e6683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09512" y="3753820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Рисунок 11" descr="лев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508500"/>
            <a:ext cx="1590675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AA86AC-F523-4D3B-9FAE-01B32550F930}" type="datetimeFigureOut">
              <a:rPr lang="ru-RU" smtClean="0"/>
              <a:t>18.11.2017</a:t>
            </a:fld>
            <a:endParaRPr lang="ru-RU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02E6A-FF5F-4FBE-8A9E-10BAA4DA2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977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1"/>
          <p:cNvGrpSpPr>
            <a:grpSpLocks/>
          </p:cNvGrpSpPr>
          <p:nvPr/>
        </p:nvGrpSpPr>
        <p:grpSpPr bwMode="auto">
          <a:xfrm>
            <a:off x="-50800" y="-12700"/>
            <a:ext cx="9220200" cy="6896100"/>
            <a:chOff x="-51516" y="-12879"/>
            <a:chExt cx="9221274" cy="6896637"/>
          </a:xfrm>
        </p:grpSpPr>
        <p:pic>
          <p:nvPicPr>
            <p:cNvPr id="4" name="Рисунок 7" descr="63637715_2caa93e6683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6039820" y="3728062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Рисунок 8" descr="63637715_2caa93e6683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1516" y="-12879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9" descr="63637715_2caa93e6683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039820" y="57996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10" descr="63637715_2caa93e6683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09512" y="3753820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Рисунок 11" descr="93578a989ca4d5625deac32e5a4513a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581525"/>
            <a:ext cx="151288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AA86AC-F523-4D3B-9FAE-01B32550F930}" type="datetimeFigureOut">
              <a:rPr lang="ru-RU" smtClean="0"/>
              <a:t>18.11.2017</a:t>
            </a:fld>
            <a:endParaRPr lang="ru-RU"/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02E6A-FF5F-4FBE-8A9E-10BAA4DA2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773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-50800" y="-12700"/>
            <a:ext cx="9220200" cy="6896100"/>
            <a:chOff x="-51516" y="-12879"/>
            <a:chExt cx="9221274" cy="6896637"/>
          </a:xfrm>
        </p:grpSpPr>
        <p:pic>
          <p:nvPicPr>
            <p:cNvPr id="5" name="Рисунок 7" descr="63637715_2caa93e6683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6039820" y="3728062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8" descr="63637715_2caa93e6683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1516" y="-12879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9" descr="63637715_2caa93e6683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039820" y="57996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10" descr="63637715_2caa93e6683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09512" y="3753820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Рисунок 11" descr="кувырок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894138"/>
            <a:ext cx="1800225" cy="291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AA86AC-F523-4D3B-9FAE-01B32550F930}" type="datetimeFigureOut">
              <a:rPr lang="ru-RU" smtClean="0"/>
              <a:t>18.11.2017</a:t>
            </a:fld>
            <a:endParaRPr lang="ru-RU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02E6A-FF5F-4FBE-8A9E-10BAA4DA2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525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-50800" y="-12700"/>
            <a:ext cx="9220200" cy="6896100"/>
            <a:chOff x="-51516" y="-12879"/>
            <a:chExt cx="9221274" cy="6896637"/>
          </a:xfrm>
        </p:grpSpPr>
        <p:pic>
          <p:nvPicPr>
            <p:cNvPr id="3" name="Рисунок 7" descr="63637715_2caa93e6683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6039820" y="3728062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Рисунок 8" descr="63637715_2caa93e6683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1516" y="-12879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Рисунок 9" descr="63637715_2caa93e6683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039820" y="57996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10" descr="63637715_2caa93e6683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09512" y="3753820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Рисунок 11" descr="146217b1ded284022cfde1884793a289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508500"/>
            <a:ext cx="1476375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AA86AC-F523-4D3B-9FAE-01B32550F930}" type="datetimeFigureOut">
              <a:rPr lang="ru-RU" smtClean="0"/>
              <a:t>18.11.2017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02E6A-FF5F-4FBE-8A9E-10BAA4DA2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20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8"/>
          <p:cNvGrpSpPr>
            <a:grpSpLocks/>
          </p:cNvGrpSpPr>
          <p:nvPr/>
        </p:nvGrpSpPr>
        <p:grpSpPr bwMode="auto">
          <a:xfrm>
            <a:off x="-50800" y="-12700"/>
            <a:ext cx="9220200" cy="6896100"/>
            <a:chOff x="-51516" y="-12879"/>
            <a:chExt cx="9221274" cy="6896637"/>
          </a:xfrm>
        </p:grpSpPr>
        <p:pic>
          <p:nvPicPr>
            <p:cNvPr id="4" name="Рисунок 7" descr="63637715_2caa93e6683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6039820" y="3728062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Рисунок 8" descr="63637715_2caa93e6683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1516" y="-12879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9" descr="63637715_2caa93e6683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039820" y="57996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10" descr="63637715_2caa93e6683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09512" y="3753820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Рисунок 11" descr="bcf6a3f2b43bb0d7607ba6139faafab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940300"/>
            <a:ext cx="1979613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AA86AC-F523-4D3B-9FAE-01B32550F930}" type="datetimeFigureOut">
              <a:rPr lang="ru-RU" smtClean="0"/>
              <a:t>18.11.2017</a:t>
            </a:fld>
            <a:endParaRPr lang="ru-RU"/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02E6A-FF5F-4FBE-8A9E-10BAA4DA2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210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7"/>
          <p:cNvGrpSpPr>
            <a:grpSpLocks/>
          </p:cNvGrpSpPr>
          <p:nvPr/>
        </p:nvGrpSpPr>
        <p:grpSpPr bwMode="auto">
          <a:xfrm>
            <a:off x="-50800" y="-12700"/>
            <a:ext cx="9220200" cy="6896100"/>
            <a:chOff x="-51516" y="-12879"/>
            <a:chExt cx="9221274" cy="6896637"/>
          </a:xfrm>
        </p:grpSpPr>
        <p:pic>
          <p:nvPicPr>
            <p:cNvPr id="4" name="Рисунок 7" descr="63637715_2caa93e6683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6039820" y="3728062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Рисунок 8" descr="63637715_2caa93e6683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1516" y="-12879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9" descr="63637715_2caa93e6683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039820" y="57996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10" descr="63637715_2caa93e66836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09512" y="3753820"/>
              <a:ext cx="3200813" cy="3059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Рисунок 11" descr="машет лапкой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365625"/>
            <a:ext cx="1562100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AA86AC-F523-4D3B-9FAE-01B32550F930}" type="datetimeFigureOut">
              <a:rPr lang="ru-RU" smtClean="0"/>
              <a:t>18.11.2017</a:t>
            </a:fld>
            <a:endParaRPr lang="ru-RU"/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02E6A-FF5F-4FBE-8A9E-10BAA4DA23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068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86AC-F523-4D3B-9FAE-01B32550F930}" type="datetimeFigureOut">
              <a:rPr lang="ru-RU" smtClean="0"/>
              <a:t>18.11.2017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2E6A-FF5F-4FBE-8A9E-10BAA4DA23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FFCC"/>
            </a:gs>
            <a:gs pos="50000">
              <a:srgbClr val="FFFFCC"/>
            </a:gs>
            <a:gs pos="99001">
              <a:srgbClr val="FFDDDD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8EAA86AC-F523-4D3B-9FAE-01B32550F930}" type="datetimeFigureOut">
              <a:rPr lang="ru-RU" smtClean="0"/>
              <a:t>18.11.2017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20202E6A-FF5F-4FBE-8A9E-10BAA4DA23B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jpeg"/><Relationship Id="rId5" Type="http://schemas.microsoft.com/office/2007/relationships/hdphoto" Target="../media/hdphoto1.wdp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jpg"/><Relationship Id="rId7" Type="http://schemas.openxmlformats.org/officeDocument/2006/relationships/image" Target="../media/image44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1.jpeg"/><Relationship Id="rId11" Type="http://schemas.microsoft.com/office/2007/relationships/hdphoto" Target="../media/hdphoto4.wdp"/><Relationship Id="rId5" Type="http://schemas.openxmlformats.org/officeDocument/2006/relationships/image" Target="../media/image70.jpeg"/><Relationship Id="rId10" Type="http://schemas.openxmlformats.org/officeDocument/2006/relationships/image" Target="../media/image74.jpeg"/><Relationship Id="rId4" Type="http://schemas.openxmlformats.org/officeDocument/2006/relationships/image" Target="../media/image69.jpeg"/><Relationship Id="rId9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H:\&#1087;&#1086;&#1088;&#1090;&#1088;&#1077;&#1090;&#1099;\media\image4.jpeg" TargetMode="External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8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jpeg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2232248"/>
          </a:xfrm>
        </p:spPr>
        <p:txBody>
          <a:bodyPr>
            <a:normAutofit/>
          </a:bodyPr>
          <a:lstStyle/>
          <a:p>
            <a:r>
              <a:rPr lang="ru-RU" b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Речевое развитие</a:t>
            </a:r>
            <a:br>
              <a:rPr lang="ru-RU" b="1" smtClean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ru-RU" b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«Описание</a:t>
            </a:r>
            <a:r>
              <a:rPr lang="ru-RU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  портретов».</a:t>
            </a:r>
            <a:endParaRPr lang="ru-RU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3789040"/>
            <a:ext cx="4176464" cy="273630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Выполнила воспитатель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МКДОУ БГО д/с №1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комбинированного вида</a:t>
            </a:r>
          </a:p>
          <a:p>
            <a:r>
              <a:rPr lang="ru-RU" b="1" dirty="0" err="1" smtClean="0">
                <a:solidFill>
                  <a:srgbClr val="7030A0"/>
                </a:solidFill>
              </a:rPr>
              <a:t>Улевич</a:t>
            </a:r>
            <a:r>
              <a:rPr lang="ru-RU" b="1" dirty="0" smtClean="0">
                <a:solidFill>
                  <a:srgbClr val="7030A0"/>
                </a:solidFill>
              </a:rPr>
              <a:t> Елена </a:t>
            </a:r>
            <a:r>
              <a:rPr lang="ru-RU" b="1" dirty="0" err="1" smtClean="0">
                <a:solidFill>
                  <a:srgbClr val="7030A0"/>
                </a:solidFill>
              </a:rPr>
              <a:t>Вацлавовна</a:t>
            </a:r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г. Борисоглебск</a:t>
            </a:r>
          </a:p>
        </p:txBody>
      </p:sp>
    </p:spTree>
    <p:extLst>
      <p:ext uri="{BB962C8B-B14F-4D97-AF65-F5344CB8AC3E}">
        <p14:creationId xmlns:p14="http://schemas.microsoft.com/office/powerpoint/2010/main" val="96146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172400" y="6165304"/>
            <a:ext cx="392088" cy="304057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531228" y="383276"/>
            <a:ext cx="2592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«Животные»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429426"/>
            <a:ext cx="3027001" cy="19751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6" b="8328"/>
          <a:stretch/>
        </p:blipFill>
        <p:spPr>
          <a:xfrm>
            <a:off x="682080" y="4429426"/>
            <a:ext cx="2818525" cy="20286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60648"/>
            <a:ext cx="2016224" cy="28506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60" y="260648"/>
            <a:ext cx="2224742" cy="27809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983" y="2873170"/>
            <a:ext cx="3088298" cy="25705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9048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229096"/>
            <a:ext cx="1902811" cy="25175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367" y="1129890"/>
            <a:ext cx="3907408" cy="26717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74" y="4365104"/>
            <a:ext cx="2204326" cy="21602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0" t="7496" r="14920" b="5896"/>
          <a:stretch/>
        </p:blipFill>
        <p:spPr>
          <a:xfrm>
            <a:off x="7209607" y="4236136"/>
            <a:ext cx="1703999" cy="21219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96" y="1204883"/>
            <a:ext cx="1800200" cy="26673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1860">
            <a:off x="4932040" y="4112248"/>
            <a:ext cx="1872208" cy="23696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1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5198">
            <a:off x="2609029" y="4151852"/>
            <a:ext cx="2088231" cy="22904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1305196" y="404664"/>
            <a:ext cx="754283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«Портреты </a:t>
            </a:r>
            <a:r>
              <a:rPr lang="ru-RU" sz="2800" b="1" dirty="0" smtClean="0">
                <a:solidFill>
                  <a:srgbClr val="002060"/>
                </a:solidFill>
              </a:rPr>
              <a:t>сказочных, мультяшных </a:t>
            </a:r>
            <a:r>
              <a:rPr lang="ru-RU" sz="2800" b="1" dirty="0">
                <a:solidFill>
                  <a:srgbClr val="002060"/>
                </a:solidFill>
              </a:rPr>
              <a:t>героев».</a:t>
            </a:r>
            <a:endParaRPr lang="ru-RU" sz="28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518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88517" y="15979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«</a:t>
            </a:r>
            <a:r>
              <a:rPr lang="ru-RU" sz="2800" b="1" dirty="0">
                <a:solidFill>
                  <a:srgbClr val="002060"/>
                </a:solidFill>
              </a:rPr>
              <a:t>Детские </a:t>
            </a:r>
            <a:r>
              <a:rPr lang="ru-RU" sz="2800" b="1" dirty="0" smtClean="0">
                <a:solidFill>
                  <a:srgbClr val="002060"/>
                </a:solidFill>
              </a:rPr>
              <a:t>портреты».</a:t>
            </a:r>
            <a:endParaRPr 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62" y="1096291"/>
            <a:ext cx="2264235" cy="28529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87" y="836712"/>
            <a:ext cx="2279310" cy="28529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103723"/>
            <a:ext cx="2240712" cy="28949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4433">
            <a:off x="727817" y="4268598"/>
            <a:ext cx="2600265" cy="22700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716" y="4362442"/>
            <a:ext cx="1494784" cy="22393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0308">
            <a:off x="6032381" y="4294177"/>
            <a:ext cx="2533517" cy="22700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6037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47392" y="8927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«Портреты взрослых».</a:t>
            </a:r>
            <a:endParaRPr lang="ru-RU" sz="2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9748"/>
            <a:ext cx="2160240" cy="26919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" t="2771" r="3007" b="2493"/>
          <a:stretch/>
        </p:blipFill>
        <p:spPr>
          <a:xfrm>
            <a:off x="6516216" y="350885"/>
            <a:ext cx="2346914" cy="2829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302" y="1196752"/>
            <a:ext cx="2307817" cy="3258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04" y="3412441"/>
            <a:ext cx="2821186" cy="29243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2" t="6222" r="3273" b="2899"/>
          <a:stretch/>
        </p:blipFill>
        <p:spPr>
          <a:xfrm>
            <a:off x="6261536" y="3548036"/>
            <a:ext cx="2275970" cy="27887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4641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78010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2 ЭТАП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РАССМАТРИВАЕМ ПОРТРЕТ И УЧИМСЯ ЗАДАВАТЬ ВОПРОСЫ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564904"/>
            <a:ext cx="8424936" cy="324035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ЗАДАЧИ.</a:t>
            </a:r>
            <a:endParaRPr lang="ru-RU" sz="2800" b="1" dirty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Учить детей задавать вопросы по портрету в соответствии с алгоритмом (считывание схем); отвечать на поставленный вопрос, высказывать своё личное мнение; давать психологическую характеристику герою (по позе, взгляду, цвету определять настроение героя).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50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424936" cy="5688632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7030A0"/>
                </a:solidFill>
              </a:rPr>
              <a:t>Дидактические игры, упражнения, приёмы:</a:t>
            </a:r>
          </a:p>
          <a:p>
            <a:pPr algn="l"/>
            <a:r>
              <a:rPr lang="ru-RU" sz="2800" b="1" dirty="0" smtClean="0">
                <a:solidFill>
                  <a:srgbClr val="002060"/>
                </a:solidFill>
              </a:rPr>
              <a:t>«</a:t>
            </a:r>
            <a:r>
              <a:rPr lang="ru-RU" sz="2800" b="1" dirty="0">
                <a:solidFill>
                  <a:srgbClr val="002060"/>
                </a:solidFill>
              </a:rPr>
              <a:t>Наше настроение». </a:t>
            </a:r>
            <a:r>
              <a:rPr lang="ru-RU" sz="2800" dirty="0">
                <a:solidFill>
                  <a:srgbClr val="002060"/>
                </a:solidFill>
              </a:rPr>
              <a:t>Дети бро­сают по очереди «кубик настрое­ний» и мимикой передают выпав­шее на кубике настроение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</a:p>
          <a:p>
            <a:endParaRPr lang="ru-RU" sz="3200" dirty="0">
              <a:solidFill>
                <a:srgbClr val="002060"/>
              </a:solidFill>
            </a:endParaRPr>
          </a:p>
          <a:p>
            <a:endParaRPr lang="ru-RU" sz="3200" i="1" dirty="0" smtClean="0">
              <a:solidFill>
                <a:srgbClr val="002060"/>
              </a:solidFill>
            </a:endParaRPr>
          </a:p>
          <a:p>
            <a:endParaRPr lang="ru-RU" sz="3200" i="1" dirty="0">
              <a:solidFill>
                <a:srgbClr val="002060"/>
              </a:solidFill>
            </a:endParaRPr>
          </a:p>
          <a:p>
            <a:endParaRPr lang="ru-RU" sz="3200" i="1" dirty="0">
              <a:solidFill>
                <a:srgbClr val="002060"/>
              </a:solidFill>
            </a:endParaRPr>
          </a:p>
          <a:p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27" t="24917" r="28482" b="27540"/>
          <a:stretch/>
        </p:blipFill>
        <p:spPr>
          <a:xfrm>
            <a:off x="2987824" y="3058941"/>
            <a:ext cx="3330486" cy="329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4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3456384" cy="25922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20688"/>
            <a:ext cx="3456384" cy="25922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789040"/>
            <a:ext cx="3552395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62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321445"/>
            <a:ext cx="1965523" cy="26993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2759620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002060"/>
                </a:solidFill>
              </a:rPr>
              <a:t/>
            </a:r>
            <a:br>
              <a:rPr lang="ru-RU" sz="4000" i="1" dirty="0" smtClean="0">
                <a:solidFill>
                  <a:srgbClr val="002060"/>
                </a:solidFill>
              </a:rPr>
            </a:br>
            <a:r>
              <a:rPr lang="ru-RU" sz="4000" i="1" dirty="0" smtClean="0">
                <a:solidFill>
                  <a:srgbClr val="002060"/>
                </a:solidFill>
              </a:rPr>
              <a:t/>
            </a:r>
            <a:br>
              <a:rPr lang="ru-RU" sz="4000" i="1" dirty="0" smtClean="0">
                <a:solidFill>
                  <a:srgbClr val="002060"/>
                </a:solidFill>
              </a:rPr>
            </a:br>
            <a:r>
              <a:rPr lang="ru-RU" sz="4000" i="1" dirty="0">
                <a:solidFill>
                  <a:srgbClr val="002060"/>
                </a:solidFill>
              </a:rPr>
              <a:t/>
            </a:r>
            <a:br>
              <a:rPr lang="ru-RU" sz="4000" i="1" dirty="0">
                <a:solidFill>
                  <a:srgbClr val="002060"/>
                </a:solidFill>
              </a:rPr>
            </a:br>
            <a:endParaRPr lang="ru-RU" sz="4000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04664"/>
            <a:ext cx="4392488" cy="504056"/>
          </a:xfrm>
        </p:spPr>
        <p:txBody>
          <a:bodyPr>
            <a:normAutofit lnSpcReduction="10000"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«Дорисуй портрет»</a:t>
            </a:r>
          </a:p>
          <a:p>
            <a:endParaRPr lang="ru-RU" i="1" dirty="0" smtClean="0">
              <a:solidFill>
                <a:srgbClr val="002060"/>
              </a:solidFill>
            </a:endParaRPr>
          </a:p>
          <a:p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3720">
            <a:off x="6337453" y="3862073"/>
            <a:ext cx="1915764" cy="26309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18408" y="1032140"/>
            <a:ext cx="1935489" cy="29966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759363"/>
            <a:ext cx="1850205" cy="23991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80" y="1321444"/>
            <a:ext cx="1975120" cy="26269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7912">
            <a:off x="1105018" y="3861048"/>
            <a:ext cx="1835333" cy="252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4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2759620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002060"/>
                </a:solidFill>
              </a:rPr>
              <a:t/>
            </a:r>
            <a:br>
              <a:rPr lang="ru-RU" sz="4000" i="1" dirty="0" smtClean="0">
                <a:solidFill>
                  <a:srgbClr val="002060"/>
                </a:solidFill>
              </a:rPr>
            </a:br>
            <a:r>
              <a:rPr lang="ru-RU" sz="4000" i="1" dirty="0" smtClean="0">
                <a:solidFill>
                  <a:srgbClr val="002060"/>
                </a:solidFill>
              </a:rPr>
              <a:t/>
            </a:r>
            <a:br>
              <a:rPr lang="ru-RU" sz="4000" i="1" dirty="0" smtClean="0">
                <a:solidFill>
                  <a:srgbClr val="002060"/>
                </a:solidFill>
              </a:rPr>
            </a:br>
            <a:r>
              <a:rPr lang="ru-RU" sz="4000" i="1" dirty="0">
                <a:solidFill>
                  <a:srgbClr val="002060"/>
                </a:solidFill>
              </a:rPr>
              <a:t/>
            </a:r>
            <a:br>
              <a:rPr lang="ru-RU" sz="4000" i="1" dirty="0">
                <a:solidFill>
                  <a:srgbClr val="002060"/>
                </a:solidFill>
              </a:rPr>
            </a:br>
            <a:endParaRPr lang="ru-RU" sz="4000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" t="5943" r="8741" b="5186"/>
          <a:stretch/>
        </p:blipFill>
        <p:spPr>
          <a:xfrm>
            <a:off x="395536" y="387927"/>
            <a:ext cx="1566793" cy="21877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551" y="260648"/>
            <a:ext cx="1464494" cy="20575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" t="3800" r="8046" b="3839"/>
          <a:stretch/>
        </p:blipFill>
        <p:spPr>
          <a:xfrm>
            <a:off x="5162439" y="300902"/>
            <a:ext cx="1507843" cy="21035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" t="5656" r="9158" b="5656"/>
          <a:stretch/>
        </p:blipFill>
        <p:spPr>
          <a:xfrm>
            <a:off x="7032898" y="284360"/>
            <a:ext cx="1629810" cy="22713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" t="12201" r="11104" b="12122"/>
          <a:stretch/>
        </p:blipFill>
        <p:spPr>
          <a:xfrm>
            <a:off x="539552" y="3473261"/>
            <a:ext cx="2119746" cy="25950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" t="8845" r="3485" b="9887"/>
          <a:stretch/>
        </p:blipFill>
        <p:spPr>
          <a:xfrm>
            <a:off x="3110798" y="2318242"/>
            <a:ext cx="3036738" cy="19383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3" t="8284" r="11936" b="9090"/>
          <a:stretch/>
        </p:blipFill>
        <p:spPr>
          <a:xfrm>
            <a:off x="6660232" y="3429000"/>
            <a:ext cx="2001166" cy="26835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930" y="4156530"/>
            <a:ext cx="1824473" cy="24956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25153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476672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«</a:t>
            </a:r>
            <a:r>
              <a:rPr lang="ru-RU" sz="2400" b="1" dirty="0" err="1">
                <a:solidFill>
                  <a:srgbClr val="002060"/>
                </a:solidFill>
              </a:rPr>
              <a:t>Оживлялки</a:t>
            </a:r>
            <a:r>
              <a:rPr lang="ru-RU" sz="2400" b="1" dirty="0">
                <a:solidFill>
                  <a:srgbClr val="002060"/>
                </a:solidFill>
              </a:rPr>
              <a:t>».</a:t>
            </a:r>
            <a:r>
              <a:rPr lang="ru-RU" sz="2400" dirty="0">
                <a:solidFill>
                  <a:srgbClr val="002060"/>
                </a:solidFill>
              </a:rPr>
              <a:t> Например, дети воспроизводят позу изображён­ной на портрете девочки и от­вечают на вопросы: «Что вы по­чувствовали? Какое у вас теперь настроение? Почему? Что вы слы­шите? Какие запахи вы почувство­вали?».</a:t>
            </a:r>
          </a:p>
        </p:txBody>
      </p:sp>
      <p:pic>
        <p:nvPicPr>
          <p:cNvPr id="7" name="Рисунок 6" descr="H:\портреты\media\image4.jpeg"/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02"/>
          <a:stretch/>
        </p:blipFill>
        <p:spPr bwMode="auto">
          <a:xfrm>
            <a:off x="179512" y="2420888"/>
            <a:ext cx="2232248" cy="3896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4" t="4445" r="24697" b="5252"/>
          <a:stretch/>
        </p:blipFill>
        <p:spPr>
          <a:xfrm>
            <a:off x="2851712" y="2523429"/>
            <a:ext cx="2394643" cy="36910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1" r="10122" b="392"/>
          <a:stretch/>
        </p:blipFill>
        <p:spPr>
          <a:xfrm>
            <a:off x="5652655" y="2570919"/>
            <a:ext cx="3239825" cy="35960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9985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57200"/>
            <a:ext cx="7620000" cy="5943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880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563058"/>
            <a:ext cx="3296493" cy="29668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365103"/>
            <a:ext cx="3090116" cy="23291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5796"/>
            <a:ext cx="9036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«Что сначала, что потом?».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>
                <a:solidFill>
                  <a:srgbClr val="002060"/>
                </a:solidFill>
              </a:rPr>
              <a:t>Дошкольники </a:t>
            </a:r>
            <a:r>
              <a:rPr lang="ru-RU" sz="2400" dirty="0" smtClean="0">
                <a:solidFill>
                  <a:srgbClr val="002060"/>
                </a:solidFill>
              </a:rPr>
              <a:t>рассказывают, что видят на картине. Затем высказывают </a:t>
            </a:r>
            <a:r>
              <a:rPr lang="ru-RU" sz="2400" dirty="0">
                <a:solidFill>
                  <a:srgbClr val="002060"/>
                </a:solidFill>
              </a:rPr>
              <a:t>свои предположения о том, </a:t>
            </a:r>
            <a:r>
              <a:rPr lang="ru-RU" sz="2400" dirty="0" smtClean="0">
                <a:solidFill>
                  <a:srgbClr val="002060"/>
                </a:solidFill>
              </a:rPr>
              <a:t>что было с яйцом  до этого момента на картине?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Что будет с птенчиком  потом</a:t>
            </a:r>
            <a:r>
              <a:rPr lang="ru-RU" sz="2400" dirty="0">
                <a:solidFill>
                  <a:srgbClr val="002060"/>
                </a:solidFill>
              </a:rPr>
              <a:t>? Почему?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429000"/>
            <a:ext cx="3198683" cy="226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54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476672"/>
            <a:ext cx="7992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«Угадай-ка».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Дети </a:t>
            </a:r>
            <a:r>
              <a:rPr lang="ru-RU" sz="2400" dirty="0">
                <a:solidFill>
                  <a:srgbClr val="002060"/>
                </a:solidFill>
              </a:rPr>
              <a:t>узнают объекты по описанию разных признаков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«</a:t>
            </a:r>
            <a:r>
              <a:rPr lang="ru-RU" sz="2400" b="1" dirty="0">
                <a:solidFill>
                  <a:srgbClr val="002060"/>
                </a:solidFill>
              </a:rPr>
              <a:t>Кто задаст самый интерес­ный вопрос?»</a:t>
            </a:r>
            <a:r>
              <a:rPr lang="ru-RU" sz="2400" dirty="0">
                <a:solidFill>
                  <a:srgbClr val="002060"/>
                </a:solidFill>
              </a:rPr>
              <a:t> — тренинг на формулировку вопросов, связан­ных с портретом.</a:t>
            </a: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«</a:t>
            </a:r>
            <a:r>
              <a:rPr lang="ru-RU" sz="2400" b="1" dirty="0">
                <a:solidFill>
                  <a:srgbClr val="002060"/>
                </a:solidFill>
              </a:rPr>
              <a:t>Да-нет-ка»</a:t>
            </a:r>
            <a:r>
              <a:rPr lang="ru-RU" sz="2400" dirty="0">
                <a:solidFill>
                  <a:srgbClr val="002060"/>
                </a:solidFill>
              </a:rPr>
              <a:t> — взрослый, зада­вая вопросы, учит детей опреде­лять предмет, сужая поле поиска.</a:t>
            </a: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«</a:t>
            </a:r>
            <a:r>
              <a:rPr lang="ru-RU" sz="2400" b="1" dirty="0">
                <a:solidFill>
                  <a:srgbClr val="002060"/>
                </a:solidFill>
              </a:rPr>
              <a:t>Узнай по описанию».</a:t>
            </a:r>
            <a:r>
              <a:rPr lang="ru-RU" sz="2400" dirty="0">
                <a:solidFill>
                  <a:srgbClr val="002060"/>
                </a:solidFill>
              </a:rPr>
              <a:t> Эту игру целесообразно проводить, если на картине изображены два (или боль­ше) персонажей. Дети учились описывать внешний вид человека.</a:t>
            </a:r>
          </a:p>
          <a:p>
            <a:endParaRPr lang="ru-RU" sz="2400" i="1" dirty="0" smtClean="0"/>
          </a:p>
          <a:p>
            <a:r>
              <a:rPr lang="ru-RU" sz="2400" b="1" dirty="0">
                <a:solidFill>
                  <a:srgbClr val="002060"/>
                </a:solidFill>
              </a:rPr>
              <a:t>Приём</a:t>
            </a:r>
            <a:r>
              <a:rPr lang="ru-RU" sz="2400" dirty="0">
                <a:solidFill>
                  <a:srgbClr val="002060"/>
                </a:solidFill>
              </a:rPr>
              <a:t> «</a:t>
            </a:r>
            <a:r>
              <a:rPr lang="ru-RU" sz="2400" dirty="0" smtClean="0">
                <a:solidFill>
                  <a:srgbClr val="002060"/>
                </a:solidFill>
              </a:rPr>
              <a:t>вхождения </a:t>
            </a:r>
            <a:r>
              <a:rPr lang="ru-RU" sz="2400" dirty="0">
                <a:solidFill>
                  <a:srgbClr val="002060"/>
                </a:solidFill>
              </a:rPr>
              <a:t>в картину</a:t>
            </a:r>
            <a:r>
              <a:rPr lang="ru-RU" sz="2400" dirty="0" smtClean="0">
                <a:solidFill>
                  <a:srgbClr val="002060"/>
                </a:solidFill>
              </a:rPr>
              <a:t>».</a:t>
            </a:r>
            <a:endParaRPr lang="ru-RU" sz="2400" dirty="0">
              <a:solidFill>
                <a:srgbClr val="002060"/>
              </a:solidFill>
            </a:endParaRPr>
          </a:p>
          <a:p>
            <a:endParaRPr lang="ru-RU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212252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178010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3 ЭТАП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УЧИМСЯ ИЗЛАГАТЬ ЯСНО МЫСЛИ В ФОРМЕ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СВЯЗНОГО МОНОЛОГА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556000"/>
            <a:ext cx="7272808" cy="239327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ЗАДАЧА</a:t>
            </a:r>
            <a:r>
              <a:rPr lang="ru-RU" sz="2800" b="1" dirty="0">
                <a:solidFill>
                  <a:srgbClr val="002060"/>
                </a:solidFill>
              </a:rPr>
              <a:t>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Учить самостоятельно (без наводящих вопросов, но с помощью алгоритма) составлять описательные рассказы по портрету.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6737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2759620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002060"/>
                </a:solidFill>
              </a:rPr>
              <a:t/>
            </a:r>
            <a:br>
              <a:rPr lang="ru-RU" sz="4000" i="1" dirty="0" smtClean="0">
                <a:solidFill>
                  <a:srgbClr val="002060"/>
                </a:solidFill>
              </a:rPr>
            </a:br>
            <a:r>
              <a:rPr lang="ru-RU" sz="4000" i="1" dirty="0" smtClean="0">
                <a:solidFill>
                  <a:srgbClr val="002060"/>
                </a:solidFill>
              </a:rPr>
              <a:t/>
            </a:r>
            <a:br>
              <a:rPr lang="ru-RU" sz="4000" i="1" dirty="0" smtClean="0">
                <a:solidFill>
                  <a:srgbClr val="002060"/>
                </a:solidFill>
              </a:rPr>
            </a:br>
            <a:r>
              <a:rPr lang="ru-RU" sz="4000" i="1" dirty="0">
                <a:solidFill>
                  <a:srgbClr val="002060"/>
                </a:solidFill>
              </a:rPr>
              <a:t/>
            </a:r>
            <a:br>
              <a:rPr lang="ru-RU" sz="4000" i="1" dirty="0">
                <a:solidFill>
                  <a:srgbClr val="002060"/>
                </a:solidFill>
              </a:rPr>
            </a:br>
            <a:endParaRPr lang="ru-RU" sz="4000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352928" cy="612068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Проблемы возникающие на 3 этапе.</a:t>
            </a:r>
          </a:p>
          <a:p>
            <a:pPr marL="457200" indent="-457200" algn="l">
              <a:buAutoNum type="arabicPeriod"/>
            </a:pPr>
            <a:r>
              <a:rPr lang="ru-RU" sz="2400" dirty="0" smtClean="0">
                <a:solidFill>
                  <a:srgbClr val="002060"/>
                </a:solidFill>
              </a:rPr>
              <a:t>В </a:t>
            </a:r>
            <a:r>
              <a:rPr lang="ru-RU" sz="2400" dirty="0">
                <a:solidFill>
                  <a:srgbClr val="002060"/>
                </a:solidFill>
              </a:rPr>
              <a:t>рассказах многих детей отсутствуют речевые связки. Обычно до­школьники </a:t>
            </a:r>
            <a:r>
              <a:rPr lang="ru-RU" sz="2400" dirty="0" smtClean="0">
                <a:solidFill>
                  <a:srgbClr val="002060"/>
                </a:solidFill>
              </a:rPr>
              <a:t>ограничиваются </a:t>
            </a:r>
            <a:r>
              <a:rPr lang="ru-RU" sz="2400" dirty="0">
                <a:solidFill>
                  <a:srgbClr val="002060"/>
                </a:solidFill>
              </a:rPr>
              <a:t>простым перечислением  уви­денного. 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Эффективным </a:t>
            </a:r>
            <a:r>
              <a:rPr lang="ru-RU" sz="2400" dirty="0">
                <a:solidFill>
                  <a:srgbClr val="002060"/>
                </a:solidFill>
              </a:rPr>
              <a:t>оказалось 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упражнение «Составь предло­жение по заданной схеме</a:t>
            </a:r>
            <a:r>
              <a:rPr lang="ru-RU" sz="2400" b="1" dirty="0" smtClean="0">
                <a:solidFill>
                  <a:srgbClr val="002060"/>
                </a:solidFill>
              </a:rPr>
              <a:t>».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На­пример, 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берём </a:t>
            </a:r>
            <a:r>
              <a:rPr lang="ru-RU" sz="2400" dirty="0">
                <a:solidFill>
                  <a:srgbClr val="002060"/>
                </a:solidFill>
              </a:rPr>
              <a:t>признаки </a:t>
            </a:r>
            <a:r>
              <a:rPr lang="ru-RU" sz="2400" b="1" dirty="0">
                <a:solidFill>
                  <a:srgbClr val="7030A0"/>
                </a:solidFill>
              </a:rPr>
              <a:t>«цвет — объект — действие — место</a:t>
            </a:r>
            <a:r>
              <a:rPr lang="ru-RU" sz="2400" b="1" dirty="0" smtClean="0">
                <a:solidFill>
                  <a:srgbClr val="7030A0"/>
                </a:solidFill>
              </a:rPr>
              <a:t>».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</a:t>
            </a:r>
          </a:p>
          <a:p>
            <a:endParaRPr lang="ru-RU" sz="2400" dirty="0">
              <a:solidFill>
                <a:srgbClr val="002060"/>
              </a:solidFill>
            </a:endParaRP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По </a:t>
            </a:r>
            <a:r>
              <a:rPr lang="ru-RU" sz="2400" dirty="0">
                <a:solidFill>
                  <a:srgbClr val="002060"/>
                </a:solidFill>
              </a:rPr>
              <a:t>этой схеме дети придумывают предложение 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(«</a:t>
            </a:r>
            <a:r>
              <a:rPr lang="ru-RU" sz="2400" dirty="0">
                <a:solidFill>
                  <a:srgbClr val="002060"/>
                </a:solidFill>
              </a:rPr>
              <a:t>Белые облака плывут по небу»). </a:t>
            </a:r>
            <a:endParaRPr lang="ru-RU" sz="2400" dirty="0" smtClean="0">
              <a:solidFill>
                <a:srgbClr val="002060"/>
              </a:solidFill>
            </a:endParaRP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endParaRPr lang="ru-RU" sz="2400" i="1" dirty="0" smtClean="0">
              <a:solidFill>
                <a:srgbClr val="002060"/>
              </a:solidFill>
            </a:endParaRPr>
          </a:p>
          <a:p>
            <a:endParaRPr lang="ru-RU" i="1" dirty="0" smtClean="0">
              <a:solidFill>
                <a:srgbClr val="002060"/>
              </a:solidFill>
            </a:endParaRPr>
          </a:p>
          <a:p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3831173"/>
            <a:ext cx="1440161" cy="14401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811849"/>
            <a:ext cx="1368152" cy="13681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11" y="3797250"/>
            <a:ext cx="1331317" cy="13313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703837"/>
            <a:ext cx="1584176" cy="1584176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2163625" y="4328803"/>
            <a:ext cx="504056" cy="3342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211960" y="4314842"/>
            <a:ext cx="504056" cy="3342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6516216" y="4314842"/>
            <a:ext cx="504056" cy="3342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46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548680"/>
            <a:ext cx="828092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В</a:t>
            </a:r>
            <a:r>
              <a:rPr lang="ru-RU" sz="2800" b="1" dirty="0" smtClean="0">
                <a:solidFill>
                  <a:srgbClr val="002060"/>
                </a:solidFill>
              </a:rPr>
              <a:t>ажно</a:t>
            </a:r>
            <a:r>
              <a:rPr lang="ru-RU" sz="2800" b="1" dirty="0">
                <a:solidFill>
                  <a:srgbClr val="002060"/>
                </a:solidFill>
              </a:rPr>
              <a:t>,</a:t>
            </a:r>
            <a:r>
              <a:rPr lang="ru-RU" sz="2800" dirty="0">
                <a:solidFill>
                  <a:srgbClr val="002060"/>
                </a:solidFill>
              </a:rPr>
              <a:t> вовлечь в работу </a:t>
            </a:r>
            <a:r>
              <a:rPr lang="ru-RU" sz="2800" b="1" dirty="0">
                <a:solidFill>
                  <a:srgbClr val="002060"/>
                </a:solidFill>
              </a:rPr>
              <a:t>семью</a:t>
            </a:r>
            <a:r>
              <a:rPr lang="ru-RU" sz="2800" dirty="0">
                <a:solidFill>
                  <a:srgbClr val="002060"/>
                </a:solidFill>
              </a:rPr>
              <a:t>. </a:t>
            </a:r>
            <a:endParaRPr lang="ru-RU" sz="2800" dirty="0" smtClean="0">
              <a:solidFill>
                <a:srgbClr val="002060"/>
              </a:solidFill>
            </a:endParaRPr>
          </a:p>
          <a:p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Можно </a:t>
            </a:r>
            <a:r>
              <a:rPr lang="ru-RU" sz="2800" dirty="0">
                <a:solidFill>
                  <a:srgbClr val="002060"/>
                </a:solidFill>
              </a:rPr>
              <a:t>за­писать рассказы ребят, показать их </a:t>
            </a:r>
            <a:r>
              <a:rPr lang="ru-RU" sz="2800" dirty="0" smtClean="0">
                <a:solidFill>
                  <a:srgbClr val="002060"/>
                </a:solidFill>
              </a:rPr>
              <a:t>родителям.</a:t>
            </a:r>
          </a:p>
          <a:p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Сделать </a:t>
            </a:r>
            <a:r>
              <a:rPr lang="ru-RU" sz="2800" dirty="0">
                <a:solidFill>
                  <a:srgbClr val="002060"/>
                </a:solidFill>
              </a:rPr>
              <a:t>специаль­ный выпуск детсадовской газе­ты с практическими со­ветами, с детскими творческими работами. </a:t>
            </a:r>
            <a:endParaRPr lang="ru-RU" sz="2800" dirty="0" smtClean="0">
              <a:solidFill>
                <a:srgbClr val="002060"/>
              </a:solidFill>
            </a:endParaRPr>
          </a:p>
          <a:p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Пригласить на родительское со­брание детей, им </a:t>
            </a:r>
            <a:r>
              <a:rPr lang="ru-RU" sz="2800" dirty="0">
                <a:solidFill>
                  <a:srgbClr val="002060"/>
                </a:solidFill>
              </a:rPr>
              <a:t>будет интересно «учить» родителей описывать портрет. </a:t>
            </a:r>
            <a:endParaRPr lang="ru-RU" sz="2800" dirty="0" smtClean="0">
              <a:solidFill>
                <a:srgbClr val="002060"/>
              </a:solidFill>
            </a:endParaRPr>
          </a:p>
          <a:p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16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2852936"/>
            <a:ext cx="8640960" cy="1872208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</a:bodyPr>
          <a:lstStyle/>
          <a:p>
            <a:r>
              <a:rPr lang="ru-RU" sz="4400" b="1" dirty="0" smtClean="0">
                <a:solidFill>
                  <a:srgbClr val="00B050"/>
                </a:solidFill>
              </a:rPr>
              <a:t>СПАСИБО ЗА ВНИМАНИЕ!</a:t>
            </a:r>
            <a:endParaRPr lang="ru-RU" sz="4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42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412776"/>
            <a:ext cx="6552728" cy="4104456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Меня 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заинтересовал опыт работы Елены Ушаковой, старшего  воспитателя, МБДОУ Детский сад № 6 г. Сарова, Московской области по теме «Описание портретов с помощью алгоритма, вопросов, оживления». Работа оказалась интересной. </a:t>
            </a:r>
            <a:r>
              <a:rPr lang="ru-RU" sz="2400" b="1" i="1" dirty="0" smtClean="0">
                <a:solidFill>
                  <a:srgbClr val="7030A0"/>
                </a:solidFill>
                <a:latin typeface="+mn-lt"/>
              </a:rPr>
              <a:t>Её я хочу представить в этой презентации</a:t>
            </a:r>
            <a:r>
              <a:rPr lang="ru-RU" sz="2400" b="1" i="1" dirty="0" smtClean="0">
                <a:solidFill>
                  <a:srgbClr val="7030A0"/>
                </a:solidFill>
              </a:rPr>
              <a:t>.</a:t>
            </a:r>
            <a:r>
              <a:rPr lang="ru-RU" sz="2400" b="1" dirty="0" smtClean="0">
                <a:solidFill>
                  <a:srgbClr val="7030A0"/>
                </a:solidFill>
              </a:rPr>
              <a:t/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/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     </a:t>
            </a:r>
            <a:r>
              <a:rPr lang="ru-RU" sz="2400" dirty="0">
                <a:solidFill>
                  <a:srgbClr val="7030A0"/>
                </a:solidFill>
              </a:rPr>
              <a:t/>
            </a:r>
            <a:br>
              <a:rPr lang="ru-RU" sz="2400" dirty="0">
                <a:solidFill>
                  <a:srgbClr val="7030A0"/>
                </a:solidFill>
              </a:rPr>
            </a:br>
            <a:endParaRPr lang="ru-R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63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052736"/>
            <a:ext cx="7126560" cy="3816424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002060"/>
                </a:solidFill>
                <a:latin typeface="+mn-lt"/>
              </a:rPr>
              <a:t>Ребёнок не может описать портрет в силу ограни­ченности жизненного опыта, недостаточности речевого раз­вития.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Коллеги 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из г. Сарова предлагают использовать в работе ТРИЗ — ОТСМ (теория решения изобре­тательских задач — общая теория сильного мышления).</a:t>
            </a:r>
            <a:r>
              <a:rPr lang="ru-RU" sz="2400" b="1" dirty="0">
                <a:latin typeface="+mn-lt"/>
              </a:rPr>
              <a:t/>
            </a:r>
            <a:br>
              <a:rPr lang="ru-RU" sz="2400" b="1" dirty="0">
                <a:latin typeface="+mn-lt"/>
              </a:rPr>
            </a:br>
            <a:endParaRPr lang="ru-RU" sz="24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1036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8064896" cy="158417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 </a:t>
            </a:r>
            <a:r>
              <a:rPr lang="ru-RU" b="1" dirty="0">
                <a:solidFill>
                  <a:srgbClr val="C00000"/>
                </a:solidFill>
              </a:rPr>
              <a:t>ЭТАП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ОПИСАНИЕ ПОРТРЕТА С ПОМОЩЬЮ АЛГОРИТМА.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780928"/>
            <a:ext cx="8064896" cy="295232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ЗАДАЧА.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Помочь детям овладеть универсальной моделью составления </a:t>
            </a:r>
            <a:r>
              <a:rPr lang="ru-RU" sz="2800" b="1" dirty="0">
                <a:solidFill>
                  <a:srgbClr val="002060"/>
                </a:solidFill>
              </a:rPr>
              <a:t>о</a:t>
            </a:r>
            <a:r>
              <a:rPr lang="ru-RU" sz="2800" b="1" dirty="0" smtClean="0">
                <a:solidFill>
                  <a:srgbClr val="002060"/>
                </a:solidFill>
              </a:rPr>
              <a:t>писательного рассказа по портрету: выделить значимые для  описания портрета признаки; придумать их символические обозначения</a:t>
            </a:r>
            <a:r>
              <a:rPr lang="ru-RU" i="1" dirty="0" smtClean="0">
                <a:solidFill>
                  <a:srgbClr val="002060"/>
                </a:solidFill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606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04664"/>
            <a:ext cx="7916416" cy="6264696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>
                <a:solidFill>
                  <a:srgbClr val="002060"/>
                </a:solidFill>
              </a:rPr>
              <a:t>            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/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/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           Признаки (шаги алгоритма).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7030A0"/>
                </a:solidFill>
              </a:rPr>
              <a:t>1. объект (объекты);</a:t>
            </a:r>
            <a:br>
              <a:rPr lang="ru-RU" sz="2200" b="1" dirty="0" smtClean="0">
                <a:solidFill>
                  <a:srgbClr val="7030A0"/>
                </a:solidFill>
              </a:rPr>
            </a:br>
            <a:r>
              <a:rPr lang="ru-RU" sz="2200" b="1" dirty="0" smtClean="0">
                <a:solidFill>
                  <a:srgbClr val="7030A0"/>
                </a:solidFill>
              </a:rPr>
              <a:t>2. пол (мужской или женский);</a:t>
            </a:r>
            <a:br>
              <a:rPr lang="ru-RU" sz="2200" b="1" dirty="0" smtClean="0">
                <a:solidFill>
                  <a:srgbClr val="7030A0"/>
                </a:solidFill>
              </a:rPr>
            </a:br>
            <a:r>
              <a:rPr lang="ru-RU" sz="2200" b="1" dirty="0" smtClean="0">
                <a:solidFill>
                  <a:srgbClr val="7030A0"/>
                </a:solidFill>
              </a:rPr>
              <a:t>3. портрет из реального мира или вымышленного </a:t>
            </a:r>
            <a:r>
              <a:rPr lang="ru-RU" sz="2200" b="1" dirty="0">
                <a:solidFill>
                  <a:srgbClr val="7030A0"/>
                </a:solidFill>
              </a:rPr>
              <a:t>(</a:t>
            </a:r>
            <a:r>
              <a:rPr lang="ru-RU" sz="2200" b="1" dirty="0" smtClean="0">
                <a:solidFill>
                  <a:srgbClr val="7030A0"/>
                </a:solidFill>
              </a:rPr>
              <a:t>сказки);</a:t>
            </a:r>
            <a:br>
              <a:rPr lang="ru-RU" sz="2200" b="1" dirty="0" smtClean="0">
                <a:solidFill>
                  <a:srgbClr val="7030A0"/>
                </a:solidFill>
              </a:rPr>
            </a:br>
            <a:r>
              <a:rPr lang="ru-RU" sz="2200" b="1" dirty="0" smtClean="0">
                <a:solidFill>
                  <a:srgbClr val="7030A0"/>
                </a:solidFill>
              </a:rPr>
              <a:t>4. возраст;</a:t>
            </a:r>
            <a:br>
              <a:rPr lang="ru-RU" sz="2200" b="1" dirty="0" smtClean="0">
                <a:solidFill>
                  <a:srgbClr val="7030A0"/>
                </a:solidFill>
              </a:rPr>
            </a:br>
            <a:r>
              <a:rPr lang="ru-RU" sz="2200" b="1" dirty="0" smtClean="0">
                <a:solidFill>
                  <a:srgbClr val="7030A0"/>
                </a:solidFill>
              </a:rPr>
              <a:t>5. разновидности портрета (во весь рост, по пояса, по плечи и т.д.);</a:t>
            </a:r>
            <a:br>
              <a:rPr lang="ru-RU" sz="2200" b="1" dirty="0" smtClean="0">
                <a:solidFill>
                  <a:srgbClr val="7030A0"/>
                </a:solidFill>
              </a:rPr>
            </a:br>
            <a:r>
              <a:rPr lang="ru-RU" sz="2200" b="1" dirty="0" smtClean="0">
                <a:solidFill>
                  <a:srgbClr val="7030A0"/>
                </a:solidFill>
              </a:rPr>
              <a:t>6. время (время года, часть суток, историческое время);</a:t>
            </a:r>
            <a:br>
              <a:rPr lang="ru-RU" sz="2200" b="1" dirty="0" smtClean="0">
                <a:solidFill>
                  <a:srgbClr val="7030A0"/>
                </a:solidFill>
              </a:rPr>
            </a:br>
            <a:r>
              <a:rPr lang="ru-RU" sz="2200" b="1" dirty="0" smtClean="0">
                <a:solidFill>
                  <a:srgbClr val="7030A0"/>
                </a:solidFill>
              </a:rPr>
              <a:t>7. одежда, действия, место, </a:t>
            </a:r>
            <a:br>
              <a:rPr lang="ru-RU" sz="2200" b="1" dirty="0" smtClean="0">
                <a:solidFill>
                  <a:srgbClr val="7030A0"/>
                </a:solidFill>
              </a:rPr>
            </a:br>
            <a:r>
              <a:rPr lang="ru-RU" sz="2200" b="1" dirty="0" smtClean="0">
                <a:solidFill>
                  <a:srgbClr val="7030A0"/>
                </a:solidFill>
              </a:rPr>
              <a:t>8. </a:t>
            </a:r>
            <a:r>
              <a:rPr lang="ru-RU" sz="2200" b="1" dirty="0">
                <a:solidFill>
                  <a:srgbClr val="7030A0"/>
                </a:solidFill>
              </a:rPr>
              <a:t>предметы (объекты) окружения; </a:t>
            </a:r>
            <a:br>
              <a:rPr lang="ru-RU" sz="2200" b="1" dirty="0">
                <a:solidFill>
                  <a:srgbClr val="7030A0"/>
                </a:solidFill>
              </a:rPr>
            </a:br>
            <a:r>
              <a:rPr lang="ru-RU" sz="2200" b="1" dirty="0" smtClean="0">
                <a:solidFill>
                  <a:srgbClr val="7030A0"/>
                </a:solidFill>
              </a:rPr>
              <a:t>9. </a:t>
            </a:r>
            <a:r>
              <a:rPr lang="ru-RU" sz="2200" b="1" dirty="0">
                <a:solidFill>
                  <a:srgbClr val="7030A0"/>
                </a:solidFill>
              </a:rPr>
              <a:t>возможные звуки;</a:t>
            </a:r>
            <a:br>
              <a:rPr lang="ru-RU" sz="2200" b="1" dirty="0">
                <a:solidFill>
                  <a:srgbClr val="7030A0"/>
                </a:solidFill>
              </a:rPr>
            </a:br>
            <a:r>
              <a:rPr lang="ru-RU" sz="2200" b="1" dirty="0" smtClean="0">
                <a:solidFill>
                  <a:srgbClr val="7030A0"/>
                </a:solidFill>
              </a:rPr>
              <a:t>10. </a:t>
            </a:r>
            <a:r>
              <a:rPr lang="ru-RU" sz="2200" b="1" dirty="0">
                <a:solidFill>
                  <a:srgbClr val="7030A0"/>
                </a:solidFill>
              </a:rPr>
              <a:t>возможные запахи;</a:t>
            </a:r>
            <a:br>
              <a:rPr lang="ru-RU" sz="2200" b="1" dirty="0">
                <a:solidFill>
                  <a:srgbClr val="7030A0"/>
                </a:solidFill>
              </a:rPr>
            </a:br>
            <a:r>
              <a:rPr lang="ru-RU" sz="2200" b="1" dirty="0" smtClean="0">
                <a:solidFill>
                  <a:srgbClr val="7030A0"/>
                </a:solidFill>
              </a:rPr>
              <a:t>11. </a:t>
            </a:r>
            <a:r>
              <a:rPr lang="ru-RU" sz="2200" b="1" dirty="0">
                <a:solidFill>
                  <a:srgbClr val="7030A0"/>
                </a:solidFill>
              </a:rPr>
              <a:t>возможные тактильные ощущения;</a:t>
            </a:r>
            <a:br>
              <a:rPr lang="ru-RU" sz="2200" b="1" dirty="0">
                <a:solidFill>
                  <a:srgbClr val="7030A0"/>
                </a:solidFill>
              </a:rPr>
            </a:br>
            <a:r>
              <a:rPr lang="ru-RU" sz="2200" b="1" dirty="0" smtClean="0">
                <a:solidFill>
                  <a:srgbClr val="7030A0"/>
                </a:solidFill>
              </a:rPr>
              <a:t>12. </a:t>
            </a:r>
            <a:r>
              <a:rPr lang="ru-RU" sz="2200" b="1" dirty="0">
                <a:solidFill>
                  <a:srgbClr val="7030A0"/>
                </a:solidFill>
              </a:rPr>
              <a:t>выражение глаз;</a:t>
            </a:r>
            <a:br>
              <a:rPr lang="ru-RU" sz="2200" b="1" dirty="0">
                <a:solidFill>
                  <a:srgbClr val="7030A0"/>
                </a:solidFill>
              </a:rPr>
            </a:br>
            <a:r>
              <a:rPr lang="ru-RU" sz="2200" b="1" dirty="0" smtClean="0">
                <a:solidFill>
                  <a:srgbClr val="7030A0"/>
                </a:solidFill>
              </a:rPr>
              <a:t>13. </a:t>
            </a:r>
            <a:r>
              <a:rPr lang="ru-RU" sz="2200" b="1" dirty="0">
                <a:solidFill>
                  <a:srgbClr val="7030A0"/>
                </a:solidFill>
              </a:rPr>
              <a:t>настроение; </a:t>
            </a:r>
            <a:r>
              <a:rPr lang="ru-RU" sz="2200" b="1" dirty="0" smtClean="0">
                <a:solidFill>
                  <a:srgbClr val="7030A0"/>
                </a:solidFill>
              </a:rPr>
              <a:t/>
            </a:r>
            <a:br>
              <a:rPr lang="ru-RU" sz="2200" b="1" dirty="0" smtClean="0">
                <a:solidFill>
                  <a:srgbClr val="7030A0"/>
                </a:solidFill>
              </a:rPr>
            </a:br>
            <a:r>
              <a:rPr lang="ru-RU" sz="2200" b="1" dirty="0" smtClean="0">
                <a:solidFill>
                  <a:srgbClr val="7030A0"/>
                </a:solidFill>
              </a:rPr>
              <a:t>14. мысли объекта;</a:t>
            </a:r>
            <a:br>
              <a:rPr lang="ru-RU" sz="2200" b="1" dirty="0" smtClean="0">
                <a:solidFill>
                  <a:srgbClr val="7030A0"/>
                </a:solidFill>
              </a:rPr>
            </a:br>
            <a:r>
              <a:rPr lang="ru-RU" sz="2200" b="1" dirty="0" smtClean="0">
                <a:solidFill>
                  <a:srgbClr val="7030A0"/>
                </a:solidFill>
              </a:rPr>
              <a:t>15. краски, используемые художником;</a:t>
            </a:r>
            <a:br>
              <a:rPr lang="ru-RU" sz="2200" b="1" dirty="0" smtClean="0">
                <a:solidFill>
                  <a:srgbClr val="7030A0"/>
                </a:solidFill>
              </a:rPr>
            </a:br>
            <a:r>
              <a:rPr lang="ru-RU" sz="2200" b="1" dirty="0" smtClean="0">
                <a:solidFill>
                  <a:srgbClr val="7030A0"/>
                </a:solidFill>
              </a:rPr>
              <a:t>16. название картины.</a:t>
            </a:r>
            <a:br>
              <a:rPr lang="ru-RU" sz="2200" b="1" dirty="0" smtClean="0">
                <a:solidFill>
                  <a:srgbClr val="7030A0"/>
                </a:solidFill>
              </a:rPr>
            </a:br>
            <a:r>
              <a:rPr lang="ru-RU" sz="2200" b="1" dirty="0" smtClean="0">
                <a:solidFill>
                  <a:srgbClr val="7030A0"/>
                </a:solidFill>
              </a:rPr>
              <a:t/>
            </a:r>
            <a:br>
              <a:rPr lang="ru-RU" sz="2200" b="1" dirty="0" smtClean="0">
                <a:solidFill>
                  <a:srgbClr val="7030A0"/>
                </a:solidFill>
              </a:rPr>
            </a:br>
            <a:endParaRPr lang="ru-RU" sz="2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7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3049"/>
            <a:ext cx="1565094" cy="15650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510" y="201611"/>
            <a:ext cx="1437343" cy="14373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076" y="225474"/>
            <a:ext cx="1438499" cy="14384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134" y="1872436"/>
            <a:ext cx="1535518" cy="15355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74" y="2128780"/>
            <a:ext cx="1513906" cy="15139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10" y="247066"/>
            <a:ext cx="1346432" cy="134643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889" y="1987976"/>
            <a:ext cx="1535518" cy="15355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199" y="1878829"/>
            <a:ext cx="1669265" cy="166926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40" y="3746173"/>
            <a:ext cx="1551340" cy="155134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938" y="1878829"/>
            <a:ext cx="1357637" cy="135763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024" y="3407954"/>
            <a:ext cx="1462018" cy="146201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199" y="225474"/>
            <a:ext cx="1438499" cy="143849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430" y="3696016"/>
            <a:ext cx="1471627" cy="147162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682" y="3785888"/>
            <a:ext cx="1426730" cy="142673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407" y="3579461"/>
            <a:ext cx="1548154" cy="15481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325" y="5142691"/>
            <a:ext cx="1475333" cy="147533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140563"/>
            <a:ext cx="1527835" cy="152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5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05" y="116632"/>
            <a:ext cx="8832981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6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792088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Подобраны </a:t>
            </a:r>
            <a:r>
              <a:rPr lang="ru-RU" sz="2800" b="1" i="1" dirty="0">
                <a:solidFill>
                  <a:srgbClr val="002060"/>
                </a:solidFill>
              </a:rPr>
              <a:t>портреты по сериям</a:t>
            </a:r>
            <a:r>
              <a:rPr lang="ru-RU" sz="2800" b="1" i="1" dirty="0" smtClean="0">
                <a:solidFill>
                  <a:srgbClr val="002060"/>
                </a:solidFill>
              </a:rPr>
              <a:t>:</a:t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«Игрушки»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24" y="3090416"/>
            <a:ext cx="2083615" cy="31411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4177">
            <a:off x="532095" y="1041164"/>
            <a:ext cx="2489227" cy="19060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6339">
            <a:off x="6107773" y="1142687"/>
            <a:ext cx="2575724" cy="19060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57" t="17045" r="28181" b="4029"/>
          <a:stretch/>
        </p:blipFill>
        <p:spPr>
          <a:xfrm>
            <a:off x="6107773" y="3188354"/>
            <a:ext cx="1654341" cy="31756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39" r="23922"/>
          <a:stretch/>
        </p:blipFill>
        <p:spPr>
          <a:xfrm>
            <a:off x="3649573" y="2947200"/>
            <a:ext cx="1773025" cy="34025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6690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ЫЖИЙ КОТЕН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42168____</Template>
  <TotalTime>677</TotalTime>
  <Words>494</Words>
  <Application>Microsoft Office PowerPoint</Application>
  <PresentationFormat>Экран (4:3)</PresentationFormat>
  <Paragraphs>70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РЫЖИЙ КОТЕНОК</vt:lpstr>
      <vt:lpstr>Речевое развитие «Описание   портретов».</vt:lpstr>
      <vt:lpstr>Презентация PowerPoint</vt:lpstr>
      <vt:lpstr>Меня заинтересовал опыт работы Елены Ушаковой, старшего  воспитателя, МБДОУ Детский сад № 6 г. Сарова, Московской области по теме «Описание портретов с помощью алгоритма, вопросов, оживления». Работа оказалась интересной. Её я хочу представить в этой презентации.        </vt:lpstr>
      <vt:lpstr>Ребёнок не может описать портрет в силу ограни­ченности жизненного опыта, недостаточности речевого раз­вития.   Коллеги из г. Сарова предлагают использовать в работе ТРИЗ — ОТСМ (теория решения изобре­тательских задач — общая теория сильного мышления). </vt:lpstr>
      <vt:lpstr>1 ЭТАП ОПИСАНИЕ ПОРТРЕТА С ПОМОЩЬЮ АЛГОРИТМА.</vt:lpstr>
      <vt:lpstr>                           Признаки (шаги алгоритма). 1. объект (объекты); 2. пол (мужской или женский); 3. портрет из реального мира или вымышленного (сказки); 4. возраст; 5. разновидности портрета (во весь рост, по пояса, по плечи и т.д.); 6. время (время года, часть суток, историческое время); 7. одежда, действия, место,  8. предметы (объекты) окружения;  9. возможные звуки; 10. возможные запахи; 11. возможные тактильные ощущения; 12. выражение глаз; 13. настроение;  14. мысли объекта; 15. краски, используемые художником; 16. название картины.  </vt:lpstr>
      <vt:lpstr>Презентация PowerPoint</vt:lpstr>
      <vt:lpstr>Презентация PowerPoint</vt:lpstr>
      <vt:lpstr>Подобраны портреты по сериям: «Игрушки»</vt:lpstr>
      <vt:lpstr>Презентация PowerPoint</vt:lpstr>
      <vt:lpstr> </vt:lpstr>
      <vt:lpstr>Презентация PowerPoint</vt:lpstr>
      <vt:lpstr>Презентация PowerPoint</vt:lpstr>
      <vt:lpstr>2 ЭТАП РАССМАТРИВАЕМ ПОРТРЕТ И УЧИМСЯ ЗАДАВАТЬ ВОПРОСЫ</vt:lpstr>
      <vt:lpstr>Презентация PowerPoint</vt:lpstr>
      <vt:lpstr>Презентация PowerPoint</vt:lpstr>
      <vt:lpstr>   </vt:lpstr>
      <vt:lpstr>   </vt:lpstr>
      <vt:lpstr>Презентация PowerPoint</vt:lpstr>
      <vt:lpstr>Презентация PowerPoint</vt:lpstr>
      <vt:lpstr>Презентация PowerPoint</vt:lpstr>
      <vt:lpstr>3 ЭТАП УЧИМСЯ ИЗЛАГАТЬ ЯСНО МЫСЛИ В ФОРМЕ  СВЯЗНОГО МОНОЛОГА</vt:lpstr>
      <vt:lpstr> 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</cp:lastModifiedBy>
  <cp:revision>56</cp:revision>
  <dcterms:created xsi:type="dcterms:W3CDTF">2015-03-11T18:27:27Z</dcterms:created>
  <dcterms:modified xsi:type="dcterms:W3CDTF">2017-11-18T18:49:46Z</dcterms:modified>
</cp:coreProperties>
</file>