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8" r:id="rId2"/>
    <p:sldId id="256" r:id="rId3"/>
    <p:sldId id="259" r:id="rId4"/>
    <p:sldId id="280" r:id="rId5"/>
    <p:sldId id="257" r:id="rId6"/>
    <p:sldId id="260" r:id="rId7"/>
    <p:sldId id="261" r:id="rId8"/>
    <p:sldId id="262" r:id="rId9"/>
    <p:sldId id="263" r:id="rId10"/>
    <p:sldId id="279" r:id="rId11"/>
    <p:sldId id="281" r:id="rId12"/>
    <p:sldId id="282" r:id="rId13"/>
    <p:sldId id="265" r:id="rId14"/>
    <p:sldId id="278" r:id="rId15"/>
    <p:sldId id="266" r:id="rId16"/>
    <p:sldId id="271" r:id="rId17"/>
    <p:sldId id="277" r:id="rId18"/>
    <p:sldId id="264" r:id="rId19"/>
    <p:sldId id="272" r:id="rId20"/>
    <p:sldId id="268" r:id="rId21"/>
    <p:sldId id="283" r:id="rId22"/>
    <p:sldId id="275" r:id="rId23"/>
    <p:sldId id="273" r:id="rId24"/>
    <p:sldId id="285" r:id="rId25"/>
    <p:sldId id="286" r:id="rId26"/>
    <p:sldId id="287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53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4FDD-1716-4654-BF21-5320DEA574DF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F8CB3-3FE9-4CFA-8B14-B629FC73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7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8CB3-3FE9-4CFA-8B14-B629FC73AF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6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8CB3-3FE9-4CFA-8B14-B629FC73AF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3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4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03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2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35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1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2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2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0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9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9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4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DE9E-99C5-4416-9982-EFBB80B6A520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D0327F-F6DB-423D-BCF1-836B1C420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816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МБУ ДО «ЦЕНТР ДЕТСКОГО ТВОРЧЕСТВА СОРМОВСКОГО РАЙОНА»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96552" y="3068960"/>
            <a:ext cx="975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ПРЕЗЕНТАЦИЯ ПЕДАГОГА ДОПОЛНИТЕЛЬНОГО ОБРАЗОВАНИЯ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ГИЕВОЙ-КРАМЕР ИРИНЫ ВЛАДИМИРОВНЫ</a:t>
            </a:r>
          </a:p>
          <a:p>
            <a:pPr algn="ctr"/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560840" cy="338437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B0F0"/>
                </a:solidFill>
              </a:rPr>
              <a:t>Школа пения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23680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728" y="6381328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Игра «ЭХО» (с элементами импровизации).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971600" y="404664"/>
            <a:ext cx="7125113" cy="864096"/>
          </a:xfrm>
          <a:prstGeom prst="rect">
            <a:avLst/>
          </a:prstGeo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vert="horz" lIns="91440" tIns="45720" rIns="91440" bIns="45720" rtlCol="0" anchor="ctr">
            <a:noAutofit/>
            <a:flatTx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</a:rPr>
              <a:t>Игры, упражнения на развитие музыкального слуха, памяти.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125112" cy="4051437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«СВЕТОФОР»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«ЭХО» (с элементами импровизации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«МУЗЫКАЛЬНАЯ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ПАЛОЧКА»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«ТОН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ПОЛУТОН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в дирижёра или «САМИ СОБОЙ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УПРАВЛЯЕМ»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«ДОГАДАЙСЯ, КТО ПОЁТ?»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«ЗЕВАКИ – ТОРОПЫГИ»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58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043608" y="332656"/>
            <a:ext cx="7125113" cy="1440160"/>
          </a:xfrm>
          <a:prstGeom prst="rect">
            <a:avLst/>
          </a:prstGeo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Игры, упражнения на развитие координации голоса, певческой дикции.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4051437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«ПОВТОРИ»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Упражнение (распевание):</a:t>
            </a:r>
          </a:p>
          <a:p>
            <a:pPr>
              <a:buFont typeface="Arial" pitchFamily="34" charset="0"/>
              <a:buChar char="•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«АНДРЕЙ – ВОРОБЕЙ»</a:t>
            </a:r>
          </a:p>
          <a:p>
            <a:pPr>
              <a:buFont typeface="Arial" pitchFamily="34" charset="0"/>
              <a:buChar char="•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«СОРОКА»</a:t>
            </a:r>
          </a:p>
          <a:p>
            <a:pPr>
              <a:buFont typeface="Arial" pitchFamily="34" charset="0"/>
              <a:buChar char="•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«ДИН – ДОН»</a:t>
            </a:r>
          </a:p>
          <a:p>
            <a:pPr>
              <a:buFont typeface="Arial" pitchFamily="34" charset="0"/>
              <a:buChar char="•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«АЙ, ЛЮ – ЛИ, ПРИЛЕТЕЛИ ГУЛИ»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«КУ – КУ, КУКУШЕЧКА»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«ДВЕ ТЕТЕРИ»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«ГОЛОСОЧЕК ЗВОНКИЙ» </a:t>
            </a:r>
          </a:p>
          <a:p>
            <a:pPr>
              <a:buFont typeface="Arial" pitchFamily="34" charset="0"/>
              <a:buChar char="•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4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555776" cy="3407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260648"/>
            <a:ext cx="8229600" cy="792162"/>
          </a:xfrm>
          <a:prstGeom prst="rect">
            <a:avLst/>
          </a:prstGeo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Формирование гласных в пении.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13" y="2060848"/>
            <a:ext cx="2520280" cy="3360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46" y="2372882"/>
            <a:ext cx="2520280" cy="3360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683568" y="52292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«О»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573325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«У»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593708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«Е»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5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99592" y="332656"/>
            <a:ext cx="7739022" cy="881068"/>
          </a:xfrm>
          <a:prstGeom prst="rect">
            <a:avLst/>
          </a:prstGeo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Формирование гласных в пении.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808312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2736304" cy="3648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1187624" y="5781261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«А»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60212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«И»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3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125113" cy="924475"/>
          </a:xfr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                Речевые игры</a:t>
            </a:r>
          </a:p>
        </p:txBody>
      </p:sp>
      <p:sp>
        <p:nvSpPr>
          <p:cNvPr id="5" name="Shape 119"/>
          <p:cNvSpPr>
            <a:spLocks noGrp="1"/>
          </p:cNvSpPr>
          <p:nvPr>
            <p:ph idx="1"/>
          </p:nvPr>
        </p:nvSpPr>
        <p:spPr>
          <a:xfrm>
            <a:off x="107504" y="3933056"/>
            <a:ext cx="5148064" cy="2825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64" y="1304617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«Мелкий дождик моросит»</a:t>
            </a:r>
            <a:endParaRPr lang="ru-RU" dirty="0"/>
          </a:p>
          <a:p>
            <a:r>
              <a:rPr lang="ru-RU" dirty="0"/>
              <a:t>Мелкий дождик моросит,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Кап</a:t>
            </a:r>
            <a:r>
              <a:rPr lang="ru-RU" dirty="0"/>
              <a:t>, кап, кап, кап.</a:t>
            </a:r>
          </a:p>
          <a:p>
            <a:r>
              <a:rPr lang="ru-RU" dirty="0"/>
              <a:t>В листьях сада шелестит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Кап</a:t>
            </a:r>
            <a:r>
              <a:rPr lang="ru-RU" dirty="0"/>
              <a:t>, кап, кап, кап.</a:t>
            </a:r>
          </a:p>
          <a:p>
            <a:r>
              <a:rPr lang="ru-RU" dirty="0"/>
              <a:t>Мокнет мяч у </a:t>
            </a:r>
            <a:r>
              <a:rPr lang="ru-RU" dirty="0" smtClean="0"/>
              <a:t>ворот,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Кап</a:t>
            </a:r>
            <a:r>
              <a:rPr lang="ru-RU" dirty="0"/>
              <a:t>, кап, кап, кап.</a:t>
            </a:r>
          </a:p>
          <a:p>
            <a:r>
              <a:rPr lang="ru-RU" dirty="0"/>
              <a:t>Мокнет поле, </a:t>
            </a:r>
            <a:r>
              <a:rPr lang="ru-RU" dirty="0" smtClean="0"/>
              <a:t>огород. </a:t>
            </a:r>
            <a:br>
              <a:rPr lang="ru-RU" dirty="0" smtClean="0"/>
            </a:br>
            <a:r>
              <a:rPr lang="ru-RU" dirty="0" smtClean="0"/>
              <a:t>Кап</a:t>
            </a:r>
            <a:r>
              <a:rPr lang="ru-RU" dirty="0"/>
              <a:t>, кап, кап, кап.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356992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Логопедические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Закрепление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заднеязычного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Автоматизация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фонематического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слуха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чередование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lvl="0"/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Музыкальные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Определить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веселый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мелодии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соответственно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исполнять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песню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Петь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чисто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высоком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позиционном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звучании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2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87" y="155154"/>
            <a:ext cx="7125113" cy="74198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Песня - игра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29" y="3607962"/>
            <a:ext cx="3329247" cy="24938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" y="1766912"/>
            <a:ext cx="3329574" cy="2494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5930"/>
            <a:ext cx="3402235" cy="2551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8" y="1761214"/>
            <a:ext cx="3491881" cy="2618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«Гном спешит на помощь»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747" y="3140968"/>
            <a:ext cx="165618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простужен,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950" dirty="0"/>
          </a:p>
        </p:txBody>
      </p:sp>
      <p:sp>
        <p:nvSpPr>
          <p:cNvPr id="12" name="TextBox 11"/>
          <p:cNvSpPr txBox="1"/>
          <p:nvPr/>
        </p:nvSpPr>
        <p:spPr>
          <a:xfrm>
            <a:off x="6293971" y="572475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нужен!!!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4067943" y="6064195"/>
            <a:ext cx="1117215" cy="783411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2418" y="2266112"/>
            <a:ext cx="829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489CF">
                    <a:lumMod val="75000"/>
                  </a:srgbClr>
                </a:solidFill>
                <a:latin typeface="Comic Sans MS" pitchFamily="66" charset="0"/>
              </a:rPr>
              <a:t>Даже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63309" y="2274007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F489CF">
                    <a:lumMod val="75000"/>
                  </a:srgbClr>
                </a:solidFill>
                <a:latin typeface="Comic Sans MS" pitchFamily="66" charset="0"/>
              </a:rPr>
              <a:t>если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5280" y="2735888"/>
            <a:ext cx="829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489CF">
                    <a:lumMod val="75000"/>
                  </a:srgbClr>
                </a:solidFill>
                <a:latin typeface="Comic Sans MS" pitchFamily="66" charset="0"/>
              </a:rPr>
              <a:t>Гном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44081" y="4552472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B56FF4">
                    <a:lumMod val="75000"/>
                  </a:srgbClr>
                </a:solidFill>
                <a:latin typeface="Comic Sans MS" pitchFamily="66" charset="0"/>
              </a:rPr>
              <a:t>всё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78268" y="4752527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B56FF4">
                    <a:lumMod val="75000"/>
                  </a:srgbClr>
                </a:solidFill>
                <a:latin typeface="Comic Sans MS" pitchFamily="66" charset="0"/>
              </a:rPr>
              <a:t>равно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24511" y="5238641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B56FF4">
                    <a:lumMod val="75000"/>
                  </a:srgbClr>
                </a:solidFill>
                <a:latin typeface="Comic Sans MS" pitchFamily="66" charset="0"/>
              </a:rPr>
              <a:t>кому–то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108012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игр – пальчиковая гимнастика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«Ладонь-кулак». Руки вниз ладонями лежат на столе. Затем одновременно сжимаются в кулак и снова ложатся ладонями на стол. «Руки, как глазки, закрылись – открылись, словно из сказки они появились». А теперь правая рука сжимается в кулак, левая – прямая, затем смена рук. «Один кулак – одна ладошка, поменяй их быстро , крошка! Теперь – ладошка и кулак, и все быстрее делай так!»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«Пальчик-</a:t>
            </a:r>
            <a:r>
              <a:rPr lang="ru-RU" dirty="0"/>
              <a:t>мальчик». Поочередно сгибать и разгибать все пальцы, начиная с мизинца. «Пальчик – мальчик, где ты был? С этим братцем в лес ходил. С этим братцем щи варил. С этим братцем кашу ел. С этим братцем песни пел!».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91" y="1886716"/>
            <a:ext cx="3896046" cy="2922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9117"/>
            <a:ext cx="8280400" cy="1745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Образцы наглядных пособий для закрепления лексики по темам «Музыкальные – мелодические» и «Шумовые» инструменты.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-100269" y="2942294"/>
            <a:ext cx="2376264" cy="159048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778"/>
            <a:ext cx="2182444" cy="1442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9" y="5975053"/>
            <a:ext cx="2182444" cy="934153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36" y="4101682"/>
            <a:ext cx="4176064" cy="278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47949" y="4901238"/>
            <a:ext cx="3716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Игры в процессе работы с музыкальными шумовыми инструментами. </a:t>
            </a:r>
          </a:p>
        </p:txBody>
      </p:sp>
    </p:spTree>
    <p:extLst>
      <p:ext uri="{BB962C8B-B14F-4D97-AF65-F5344CB8AC3E}">
        <p14:creationId xmlns:p14="http://schemas.microsoft.com/office/powerpoint/2010/main" val="637944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792088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Оркестр шумовых инструментов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93" y="3744884"/>
            <a:ext cx="4152207" cy="311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9608"/>
            <a:ext cx="4806147" cy="320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3721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208912" cy="3528392"/>
          </a:xfrm>
        </p:spPr>
        <p:txBody>
          <a:bodyPr/>
          <a:lstStyle/>
          <a:p>
            <a:pPr algn="l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Дополнительная     образовательная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программа объединения эстетического воспитания дошкольников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«Цветик –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семицветик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 возраст 5-6 лет.</a:t>
            </a:r>
          </a:p>
        </p:txBody>
      </p:sp>
    </p:spTree>
    <p:extLst>
      <p:ext uri="{BB962C8B-B14F-4D97-AF65-F5344CB8AC3E}">
        <p14:creationId xmlns:p14="http://schemas.microsoft.com/office/powerpoint/2010/main" val="25361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104455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866" y="260647"/>
            <a:ext cx="8229600" cy="1008111"/>
          </a:xfrm>
          <a:prstGeom prst="rect">
            <a:avLst/>
          </a:prstGeo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Игры с игрушками, сказочными персонажами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00" y="1556792"/>
            <a:ext cx="4137595" cy="2758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05623" y="4581128"/>
            <a:ext cx="6048672" cy="1512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Путешествие в сказочный лес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" y="5410383"/>
            <a:ext cx="1908068" cy="143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73" y="4811476"/>
            <a:ext cx="2724771" cy="20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043608" y="332656"/>
            <a:ext cx="7125113" cy="924475"/>
          </a:xfrm>
          <a:prstGeom prst="rect">
            <a:avLst/>
          </a:prstGeom>
          <a:solidFill>
            <a:srgbClr val="CC66FF">
              <a:alpha val="78038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 vert="horz" lIns="91440" tIns="45720" rIns="91440" bIns="45720" rtlCol="0" anchor="ctr">
            <a:noAutofit/>
            <a:flatTx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</a:rPr>
              <a:t>Игры с игрушками, сказочными персонажами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49" y="4571746"/>
            <a:ext cx="3048337" cy="228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87" y="170080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5684" y="5453263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«МУЗЫКАЛЬНЫЙ ЗООПАРК»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98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125113" cy="648072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Примеры развивающих игр</a:t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799"/>
            <a:ext cx="8568952" cy="5229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*Мыши                                                  *Выбирай                                    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*Где же ручки                                       *Платочек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*Листочки                                             *Медведь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*Чистюли                                              *Мы скакали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*Цапля                                                   *Птички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*Паровоз                                                *Прятки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*Флажок                                                  *Лягушата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*Прогулка                                               *Строим дом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*Бабочки                                                  *Карусели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*Пузырь                                                   *Котик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*Мы ногами том - топ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92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5113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Музыка с мамой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125112" cy="685535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1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1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1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1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1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Творческие встречи:</a:t>
            </a:r>
          </a:p>
          <a:p>
            <a:pPr>
              <a:buFont typeface="Wingdings" pitchFamily="2" charset="2"/>
              <a:buChar char="v"/>
            </a:pPr>
            <a:r>
              <a:rPr lang="ru-RU" sz="1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  <a:t>Итоговое музыкальное занятие за первое полугодие;</a:t>
            </a:r>
          </a:p>
          <a:p>
            <a:pPr>
              <a:buFont typeface="Wingdings" pitchFamily="2" charset="2"/>
              <a:buChar char="v"/>
            </a:pPr>
            <a:r>
              <a:rPr lang="ru-RU" sz="1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  <a:t>Праздничное мероприятие, посвящённый Дню 8марта;</a:t>
            </a:r>
          </a:p>
          <a:p>
            <a:pPr>
              <a:buFont typeface="Wingdings" pitchFamily="2" charset="2"/>
              <a:buChar char="v"/>
            </a:pPr>
            <a:r>
              <a:rPr lang="ru-RU" sz="1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  <a:t>Итоговый концерт для родителей.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000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112"/>
            <a:ext cx="6079332" cy="4052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58" y="8790"/>
            <a:ext cx="4211959" cy="280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лыбающееся лицо 7"/>
          <p:cNvSpPr/>
          <p:nvPr/>
        </p:nvSpPr>
        <p:spPr>
          <a:xfrm>
            <a:off x="827584" y="332656"/>
            <a:ext cx="2952328" cy="216024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284984"/>
            <a:ext cx="36004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Итоговое музыкальное занятие за первое полугодие</a:t>
            </a:r>
            <a:endParaRPr lang="ru-RU" sz="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9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19322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 «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Бабулечка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бабуля»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88334"/>
            <a:ext cx="4860032" cy="2880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1733" y="6414327"/>
            <a:ext cx="73926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 «Мама – фея сказочной страны»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260648"/>
            <a:ext cx="2016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070" y="198386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марта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539552" y="4049425"/>
            <a:ext cx="2664296" cy="2088232"/>
          </a:xfrm>
          <a:prstGeom prst="hear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997" cy="3744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42" y="3729354"/>
            <a:ext cx="4171528" cy="3128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4116385"/>
            <a:ext cx="3655486" cy="2741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220072" y="1340768"/>
            <a:ext cx="433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Итоговый концерт для родителей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4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2636912"/>
            <a:ext cx="9001000" cy="92447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prstTxWarp prst="textArchUp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6000" b="1" dirty="0">
              <a:ln w="11430">
                <a:solidFill>
                  <a:schemeClr val="bg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2460693" cy="272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148076" cy="288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67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36" y="188640"/>
            <a:ext cx="6946931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Методическая разработка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раздела дополнительной образовательной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    программы «Цветик-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семицветик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Вид деятельности: музыка.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57731"/>
            <a:ext cx="684076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ston" pitchFamily="66" charset="0"/>
              </a:rPr>
              <a:t>«Развитие творческой личности дошкольника через музыкальные игры»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ston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2952328" cy="188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29" y="1340768"/>
            <a:ext cx="2436680" cy="11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136904" cy="30963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“Музыкальное воспитание – э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 воспитание музыканта, </a:t>
            </a:r>
            <a:b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прежде всего воспитание </a:t>
            </a:r>
            <a:b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человека”.</a:t>
            </a:r>
            <a:b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Сухомлинский В.А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47713" cy="720080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Информационная карта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36557"/>
            <a:ext cx="7125112" cy="405143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Название программы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Срок реализации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Место реализации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Адрес организации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Телефон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Время существования объединения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 обучающихся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Продолжительность занятий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Краткое содержание программы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800" dirty="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800" dirty="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7984" y="1836556"/>
            <a:ext cx="3744416" cy="40514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«Цветик-</a:t>
            </a:r>
            <a:r>
              <a:rPr lang="ru-RU" sz="1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семицветик</a:t>
            </a: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год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ДОД ЦДТ </a:t>
            </a:r>
            <a:r>
              <a:rPr lang="ru-RU" sz="1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Сормовского</a:t>
            </a: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Нижний Новгород, ул. Коминтерна, 250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473-11-65</a:t>
            </a:r>
          </a:p>
          <a:p>
            <a:pPr>
              <a:lnSpc>
                <a:spcPct val="90000"/>
              </a:lnSpc>
              <a:defRPr/>
            </a:pPr>
            <a:endParaRPr lang="ru-RU" sz="1400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5-6 лет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минут 2 раза в неделю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Программа направлена на творческое развитие ребёнка дошкольного возраста, позволяющая организовать образовательный процесс в школе раннего развития в учреждении дополнительного образования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972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1920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Творческое развитие дошкольников: развитие </a:t>
            </a:r>
            <a:r>
              <a:rPr lang="ru-RU" sz="2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музыкального слуха, выявление и комплексное развитие вокальных, музыкальных и ритмических способностей детей, потребностей детей в творческом </a:t>
            </a:r>
            <a:r>
              <a:rPr lang="ru-RU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самовыражении посредством музыкально – игровой деятельности. </a:t>
            </a:r>
            <a:r>
              <a:rPr lang="ru-RU" sz="2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Эстетическое воспитание.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60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33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Функции игр на занятии</a:t>
            </a:r>
            <a:endParaRPr lang="ru-RU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3960440" cy="3600400"/>
          </a:xfr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Обучающая</a:t>
            </a:r>
          </a:p>
          <a:p>
            <a:pPr marL="0" indent="0" eaLnBrk="1" hangingPunct="1">
              <a:buNone/>
              <a:defRPr/>
            </a:pPr>
            <a:endParaRPr lang="ru-RU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Воспитательная</a:t>
            </a:r>
          </a:p>
          <a:p>
            <a:pPr marL="0" indent="0" eaLnBrk="1" hangingPunct="1">
              <a:buNone/>
              <a:defRPr/>
            </a:pPr>
            <a:endParaRPr lang="ru-RU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defRPr/>
            </a:pPr>
            <a:endParaRPr lang="ru-RU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769505" y="2347112"/>
            <a:ext cx="4176464" cy="3600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ru-RU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Развивающая</a:t>
            </a:r>
          </a:p>
          <a:p>
            <a:pPr>
              <a:buFont typeface="Wingdings" pitchFamily="2" charset="2"/>
              <a:buChar char="q"/>
              <a:defRPr/>
            </a:pPr>
            <a:endParaRPr lang="ru-RU" sz="2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Релаксационная</a:t>
            </a:r>
          </a:p>
          <a:p>
            <a:pPr>
              <a:buFont typeface="Wingdings" pitchFamily="2" charset="2"/>
              <a:buChar char="q"/>
              <a:defRPr/>
            </a:pPr>
            <a:endParaRPr lang="ru-RU" sz="2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Развлекательная</a:t>
            </a:r>
          </a:p>
        </p:txBody>
      </p:sp>
    </p:spTree>
    <p:extLst>
      <p:ext uri="{BB962C8B-B14F-4D97-AF65-F5344CB8AC3E}">
        <p14:creationId xmlns:p14="http://schemas.microsoft.com/office/powerpoint/2010/main" val="31422374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125113" cy="924475"/>
          </a:xfrm>
          <a:solidFill>
            <a:srgbClr val="66FF33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Классификация игр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704907" y="1340520"/>
            <a:ext cx="5387373" cy="12961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>
                <a:ln/>
                <a:solidFill>
                  <a:schemeClr val="accent3"/>
                </a:solidFill>
              </a:rPr>
              <a:t>творческие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98323" y="4005064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504" y="3265435"/>
            <a:ext cx="2602086" cy="527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вокальные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6200000">
            <a:off x="6111992" y="3362564"/>
            <a:ext cx="485775" cy="3226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52219" y="3281014"/>
            <a:ext cx="2556285" cy="5373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речевые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198323" y="2636664"/>
            <a:ext cx="485775" cy="4320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47664" y="4509368"/>
            <a:ext cx="5440689" cy="863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м</a:t>
            </a:r>
            <a:r>
              <a:rPr lang="ru-RU" sz="3600" dirty="0" smtClean="0">
                <a:solidFill>
                  <a:srgbClr val="FFFF00"/>
                </a:solidFill>
              </a:rPr>
              <a:t>узыкально-ритмические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907704" y="5389651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014" y="5949280"/>
            <a:ext cx="2808311" cy="431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есня-игра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409441" y="5389651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148062" y="5949280"/>
            <a:ext cx="3020659" cy="431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ш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умовой оркестр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31840" y="3092103"/>
            <a:ext cx="3024336" cy="863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школа пения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400000">
            <a:off x="2673047" y="3388347"/>
            <a:ext cx="485775" cy="3226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947192"/>
          </a:xfrm>
          <a:solidFill>
            <a:srgbClr val="66FF33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Виды игр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600" y="2060848"/>
            <a:ext cx="7272808" cy="4176464"/>
          </a:xfrm>
          <a:prstGeom prst="rect">
            <a:avLst/>
          </a:prstGeom>
          <a:solidFill>
            <a:srgbClr val="CC99F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Игры, упражнения на развитие музыкального слуха и памяти;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Игры, упражнения на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развитие координации голоса,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певческой дикции;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Подвижные(зарядка, «превращение в животных», песни, сопровождающиеся музыкально – ритмическими движениями, песня – игра);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Пальчиковая гимнастика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Игры с музыкальными шумовыми инструментами;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Игры с игрушками, сказочными персонажами;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Музыка с Мамой</a:t>
            </a:r>
          </a:p>
        </p:txBody>
      </p:sp>
    </p:spTree>
    <p:extLst>
      <p:ext uri="{BB962C8B-B14F-4D97-AF65-F5344CB8AC3E}">
        <p14:creationId xmlns:p14="http://schemas.microsoft.com/office/powerpoint/2010/main" val="137622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888</TotalTime>
  <Words>734</Words>
  <Application>Microsoft Office PowerPoint</Application>
  <PresentationFormat>Экран (4:3)</PresentationFormat>
  <Paragraphs>137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Arial Rounded MT Bold</vt:lpstr>
      <vt:lpstr>Ariston</vt:lpstr>
      <vt:lpstr>Calibri</vt:lpstr>
      <vt:lpstr>Comic Sans MS</vt:lpstr>
      <vt:lpstr>Constantia</vt:lpstr>
      <vt:lpstr>Segoe Print</vt:lpstr>
      <vt:lpstr>Times New Roman</vt:lpstr>
      <vt:lpstr>Trebuchet MS</vt:lpstr>
      <vt:lpstr>Wingdings</vt:lpstr>
      <vt:lpstr>Wingdings 2</vt:lpstr>
      <vt:lpstr>Wingdings 3</vt:lpstr>
      <vt:lpstr>Аспект</vt:lpstr>
      <vt:lpstr>Презентация PowerPoint</vt:lpstr>
      <vt:lpstr>Дополнительная     образовательная программа объединения эстетического воспитания дошкольников «Цветик – семицветик» возраст 5-6 лет.</vt:lpstr>
      <vt:lpstr>               Методическая разработка      раздела дополнительной образовательной            программы «Цветик-семицветик». Вид деятельности: музыка.      </vt:lpstr>
      <vt:lpstr>Презентация PowerPoint</vt:lpstr>
      <vt:lpstr>Информационная карта</vt:lpstr>
      <vt:lpstr>Цель:</vt:lpstr>
      <vt:lpstr>Функции игр на занятии</vt:lpstr>
      <vt:lpstr>Классификация игр</vt:lpstr>
      <vt:lpstr>Виды игр</vt:lpstr>
      <vt:lpstr>Презентация PowerPoint</vt:lpstr>
      <vt:lpstr>Игры, упражнения на развитие музыкального слуха, памяти. </vt:lpstr>
      <vt:lpstr>Игры, упражнения на развитие координации голоса, певческой дикции.</vt:lpstr>
      <vt:lpstr>Презентация PowerPoint</vt:lpstr>
      <vt:lpstr>  Формирование гласных в пении. </vt:lpstr>
      <vt:lpstr>                Речевые игры</vt:lpstr>
      <vt:lpstr>Песня - игра</vt:lpstr>
      <vt:lpstr>Примеры игр – пальчиковая гимнастика</vt:lpstr>
      <vt:lpstr>Презентация PowerPoint</vt:lpstr>
      <vt:lpstr>Оркестр шумовых инструментов</vt:lpstr>
      <vt:lpstr>Презентация PowerPoint</vt:lpstr>
      <vt:lpstr>Игры с игрушками, сказочными персонажами</vt:lpstr>
      <vt:lpstr>Примеры развивающих игр </vt:lpstr>
      <vt:lpstr>Музыка с мамой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объединения эстетического воспитания дошкольников «Цветик – семицветик» возраст 5-6 лет.</dc:title>
  <dc:creator>МАМА_ВЛАД_КРИСТИНА</dc:creator>
  <cp:lastModifiedBy>Christina</cp:lastModifiedBy>
  <cp:revision>82</cp:revision>
  <dcterms:created xsi:type="dcterms:W3CDTF">2013-02-23T11:54:02Z</dcterms:created>
  <dcterms:modified xsi:type="dcterms:W3CDTF">2017-11-26T18:27:50Z</dcterms:modified>
</cp:coreProperties>
</file>