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4" r:id="rId3"/>
    <p:sldId id="258" r:id="rId4"/>
    <p:sldId id="278" r:id="rId5"/>
    <p:sldId id="281" r:id="rId6"/>
    <p:sldId id="282" r:id="rId7"/>
    <p:sldId id="276" r:id="rId8"/>
    <p:sldId id="277" r:id="rId9"/>
    <p:sldId id="279" r:id="rId10"/>
    <p:sldId id="259" r:id="rId11"/>
    <p:sldId id="268" r:id="rId12"/>
    <p:sldId id="283" r:id="rId13"/>
    <p:sldId id="286" r:id="rId14"/>
    <p:sldId id="263" r:id="rId15"/>
    <p:sldId id="285" r:id="rId16"/>
    <p:sldId id="260" r:id="rId17"/>
    <p:sldId id="271" r:id="rId18"/>
    <p:sldId id="264" r:id="rId19"/>
    <p:sldId id="287" r:id="rId20"/>
    <p:sldId id="265" r:id="rId21"/>
    <p:sldId id="266" r:id="rId22"/>
    <p:sldId id="267" r:id="rId23"/>
    <p:sldId id="288" r:id="rId24"/>
    <p:sldId id="270" r:id="rId25"/>
    <p:sldId id="262" r:id="rId26"/>
    <p:sldId id="272" r:id="rId27"/>
    <p:sldId id="289" r:id="rId28"/>
    <p:sldId id="290" r:id="rId29"/>
    <p:sldId id="274" r:id="rId30"/>
    <p:sldId id="269" r:id="rId31"/>
    <p:sldId id="273" r:id="rId32"/>
    <p:sldId id="275" r:id="rId33"/>
    <p:sldId id="291" r:id="rId34"/>
    <p:sldId id="261" r:id="rId35"/>
  </p:sldIdLst>
  <p:sldSz cx="7200900" cy="10801350"/>
  <p:notesSz cx="6858000" cy="9144000"/>
  <p:defaultTextStyle>
    <a:defPPr>
      <a:defRPr lang="ru-RU"/>
    </a:defPPr>
    <a:lvl1pPr marL="0" algn="l" defTabSz="981883" rtl="0" eaLnBrk="1" latinLnBrk="0" hangingPunct="1">
      <a:defRPr sz="1900" kern="1200">
        <a:solidFill>
          <a:schemeClr val="tx1"/>
        </a:solidFill>
        <a:latin typeface="+mn-lt"/>
        <a:ea typeface="+mn-ea"/>
        <a:cs typeface="+mn-cs"/>
      </a:defRPr>
    </a:lvl1pPr>
    <a:lvl2pPr marL="490941" algn="l" defTabSz="981883" rtl="0" eaLnBrk="1" latinLnBrk="0" hangingPunct="1">
      <a:defRPr sz="1900" kern="1200">
        <a:solidFill>
          <a:schemeClr val="tx1"/>
        </a:solidFill>
        <a:latin typeface="+mn-lt"/>
        <a:ea typeface="+mn-ea"/>
        <a:cs typeface="+mn-cs"/>
      </a:defRPr>
    </a:lvl2pPr>
    <a:lvl3pPr marL="981883" algn="l" defTabSz="981883" rtl="0" eaLnBrk="1" latinLnBrk="0" hangingPunct="1">
      <a:defRPr sz="1900" kern="1200">
        <a:solidFill>
          <a:schemeClr val="tx1"/>
        </a:solidFill>
        <a:latin typeface="+mn-lt"/>
        <a:ea typeface="+mn-ea"/>
        <a:cs typeface="+mn-cs"/>
      </a:defRPr>
    </a:lvl3pPr>
    <a:lvl4pPr marL="1472824" algn="l" defTabSz="981883" rtl="0" eaLnBrk="1" latinLnBrk="0" hangingPunct="1">
      <a:defRPr sz="1900" kern="1200">
        <a:solidFill>
          <a:schemeClr val="tx1"/>
        </a:solidFill>
        <a:latin typeface="+mn-lt"/>
        <a:ea typeface="+mn-ea"/>
        <a:cs typeface="+mn-cs"/>
      </a:defRPr>
    </a:lvl4pPr>
    <a:lvl5pPr marL="1963765" algn="l" defTabSz="981883" rtl="0" eaLnBrk="1" latinLnBrk="0" hangingPunct="1">
      <a:defRPr sz="1900" kern="1200">
        <a:solidFill>
          <a:schemeClr val="tx1"/>
        </a:solidFill>
        <a:latin typeface="+mn-lt"/>
        <a:ea typeface="+mn-ea"/>
        <a:cs typeface="+mn-cs"/>
      </a:defRPr>
    </a:lvl5pPr>
    <a:lvl6pPr marL="2454707" algn="l" defTabSz="981883" rtl="0" eaLnBrk="1" latinLnBrk="0" hangingPunct="1">
      <a:defRPr sz="1900" kern="1200">
        <a:solidFill>
          <a:schemeClr val="tx1"/>
        </a:solidFill>
        <a:latin typeface="+mn-lt"/>
        <a:ea typeface="+mn-ea"/>
        <a:cs typeface="+mn-cs"/>
      </a:defRPr>
    </a:lvl6pPr>
    <a:lvl7pPr marL="2945648" algn="l" defTabSz="981883" rtl="0" eaLnBrk="1" latinLnBrk="0" hangingPunct="1">
      <a:defRPr sz="1900" kern="1200">
        <a:solidFill>
          <a:schemeClr val="tx1"/>
        </a:solidFill>
        <a:latin typeface="+mn-lt"/>
        <a:ea typeface="+mn-ea"/>
        <a:cs typeface="+mn-cs"/>
      </a:defRPr>
    </a:lvl7pPr>
    <a:lvl8pPr marL="3436590" algn="l" defTabSz="981883" rtl="0" eaLnBrk="1" latinLnBrk="0" hangingPunct="1">
      <a:defRPr sz="1900" kern="1200">
        <a:solidFill>
          <a:schemeClr val="tx1"/>
        </a:solidFill>
        <a:latin typeface="+mn-lt"/>
        <a:ea typeface="+mn-ea"/>
        <a:cs typeface="+mn-cs"/>
      </a:defRPr>
    </a:lvl8pPr>
    <a:lvl9pPr marL="3927531" algn="l" defTabSz="98188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2">
          <p15:clr>
            <a:srgbClr val="A4A3A4"/>
          </p15:clr>
        </p15:guide>
        <p15:guide id="2" pos="22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48" d="100"/>
          <a:sy n="48" d="100"/>
        </p:scale>
        <p:origin x="2214" y="48"/>
      </p:cViewPr>
      <p:guideLst>
        <p:guide orient="horz" pos="3402"/>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40068" y="1767722"/>
            <a:ext cx="6120765" cy="3760470"/>
          </a:xfrm>
        </p:spPr>
        <p:txBody>
          <a:bodyPr anchor="b"/>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900113" y="5673210"/>
            <a:ext cx="5400675" cy="2607825"/>
          </a:xfrm>
        </p:spPr>
        <p:txBody>
          <a:bodyPr/>
          <a:lstStyle>
            <a:lvl1pPr marL="0" indent="0" algn="ctr">
              <a:buNone/>
              <a:defRPr sz="1900"/>
            </a:lvl1pPr>
            <a:lvl2pPr marL="368206" indent="0" algn="ctr">
              <a:buNone/>
              <a:defRPr sz="1600"/>
            </a:lvl2pPr>
            <a:lvl3pPr marL="736412" indent="0" algn="ctr">
              <a:buNone/>
              <a:defRPr sz="1400"/>
            </a:lvl3pPr>
            <a:lvl4pPr marL="1104618" indent="0" algn="ctr">
              <a:buNone/>
              <a:defRPr sz="1300"/>
            </a:lvl4pPr>
            <a:lvl5pPr marL="1472824" indent="0" algn="ctr">
              <a:buNone/>
              <a:defRPr sz="1300"/>
            </a:lvl5pPr>
            <a:lvl6pPr marL="1841030" indent="0" algn="ctr">
              <a:buNone/>
              <a:defRPr sz="1300"/>
            </a:lvl6pPr>
            <a:lvl7pPr marL="2209236" indent="0" algn="ctr">
              <a:buNone/>
              <a:defRPr sz="1300"/>
            </a:lvl7pPr>
            <a:lvl8pPr marL="2577442" indent="0" algn="ctr">
              <a:buNone/>
              <a:defRPr sz="1300"/>
            </a:lvl8pPr>
            <a:lvl9pPr marL="2945648" indent="0" algn="ctr">
              <a:buNone/>
              <a:defRPr sz="13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177817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203963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3145" y="575073"/>
            <a:ext cx="1552694" cy="915364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95063" y="575073"/>
            <a:ext cx="4568071" cy="915364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8867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69417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91312" y="2692840"/>
            <a:ext cx="6210776" cy="4493061"/>
          </a:xfrm>
        </p:spPr>
        <p:txBody>
          <a:bodyPr anchor="b"/>
          <a:lstStyle>
            <a:lvl1pPr>
              <a:defRPr sz="4800"/>
            </a:lvl1pPr>
          </a:lstStyle>
          <a:p>
            <a:r>
              <a:rPr lang="ru-RU" smtClean="0"/>
              <a:t>Образец заголовка</a:t>
            </a:r>
            <a:endParaRPr lang="en-US" dirty="0"/>
          </a:p>
        </p:txBody>
      </p:sp>
      <p:sp>
        <p:nvSpPr>
          <p:cNvPr id="3" name="Text Placeholder 2"/>
          <p:cNvSpPr>
            <a:spLocks noGrp="1"/>
          </p:cNvSpPr>
          <p:nvPr>
            <p:ph type="body" idx="1"/>
          </p:nvPr>
        </p:nvSpPr>
        <p:spPr>
          <a:xfrm>
            <a:off x="491312" y="7228406"/>
            <a:ext cx="6210776" cy="2362795"/>
          </a:xfrm>
        </p:spPr>
        <p:txBody>
          <a:bodyPr/>
          <a:lstStyle>
            <a:lvl1pPr marL="0" indent="0">
              <a:buNone/>
              <a:defRPr sz="1900">
                <a:solidFill>
                  <a:schemeClr val="tx1"/>
                </a:solidFill>
              </a:defRPr>
            </a:lvl1pPr>
            <a:lvl2pPr marL="368206" indent="0">
              <a:buNone/>
              <a:defRPr sz="1600">
                <a:solidFill>
                  <a:schemeClr val="tx1">
                    <a:tint val="75000"/>
                  </a:schemeClr>
                </a:solidFill>
              </a:defRPr>
            </a:lvl2pPr>
            <a:lvl3pPr marL="736412" indent="0">
              <a:buNone/>
              <a:defRPr sz="1400">
                <a:solidFill>
                  <a:schemeClr val="tx1">
                    <a:tint val="75000"/>
                  </a:schemeClr>
                </a:solidFill>
              </a:defRPr>
            </a:lvl3pPr>
            <a:lvl4pPr marL="1104618" indent="0">
              <a:buNone/>
              <a:defRPr sz="1300">
                <a:solidFill>
                  <a:schemeClr val="tx1">
                    <a:tint val="75000"/>
                  </a:schemeClr>
                </a:solidFill>
              </a:defRPr>
            </a:lvl4pPr>
            <a:lvl5pPr marL="1472824" indent="0">
              <a:buNone/>
              <a:defRPr sz="1300">
                <a:solidFill>
                  <a:schemeClr val="tx1">
                    <a:tint val="75000"/>
                  </a:schemeClr>
                </a:solidFill>
              </a:defRPr>
            </a:lvl5pPr>
            <a:lvl6pPr marL="1841030" indent="0">
              <a:buNone/>
              <a:defRPr sz="1300">
                <a:solidFill>
                  <a:schemeClr val="tx1">
                    <a:tint val="75000"/>
                  </a:schemeClr>
                </a:solidFill>
              </a:defRPr>
            </a:lvl6pPr>
            <a:lvl7pPr marL="2209236" indent="0">
              <a:buNone/>
              <a:defRPr sz="1300">
                <a:solidFill>
                  <a:schemeClr val="tx1">
                    <a:tint val="75000"/>
                  </a:schemeClr>
                </a:solidFill>
              </a:defRPr>
            </a:lvl7pPr>
            <a:lvl8pPr marL="2577442" indent="0">
              <a:buNone/>
              <a:defRPr sz="1300">
                <a:solidFill>
                  <a:schemeClr val="tx1">
                    <a:tint val="75000"/>
                  </a:schemeClr>
                </a:solidFill>
              </a:defRPr>
            </a:lvl8pPr>
            <a:lvl9pPr marL="2945648" indent="0">
              <a:buNone/>
              <a:defRPr sz="13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64931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95062" y="2875360"/>
            <a:ext cx="3060383" cy="685335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645456" y="2875360"/>
            <a:ext cx="3060383" cy="685335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12399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96001" y="575074"/>
            <a:ext cx="6210776" cy="208776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96000" y="2647833"/>
            <a:ext cx="3046318" cy="1297661"/>
          </a:xfrm>
        </p:spPr>
        <p:txBody>
          <a:bodyPr anchor="b"/>
          <a:lstStyle>
            <a:lvl1pPr marL="0" indent="0">
              <a:buNone/>
              <a:defRPr sz="1900" b="1"/>
            </a:lvl1pPr>
            <a:lvl2pPr marL="368206" indent="0">
              <a:buNone/>
              <a:defRPr sz="1600" b="1"/>
            </a:lvl2pPr>
            <a:lvl3pPr marL="736412" indent="0">
              <a:buNone/>
              <a:defRPr sz="1400" b="1"/>
            </a:lvl3pPr>
            <a:lvl4pPr marL="1104618" indent="0">
              <a:buNone/>
              <a:defRPr sz="1300" b="1"/>
            </a:lvl4pPr>
            <a:lvl5pPr marL="1472824" indent="0">
              <a:buNone/>
              <a:defRPr sz="1300" b="1"/>
            </a:lvl5pPr>
            <a:lvl6pPr marL="1841030" indent="0">
              <a:buNone/>
              <a:defRPr sz="1300" b="1"/>
            </a:lvl6pPr>
            <a:lvl7pPr marL="2209236" indent="0">
              <a:buNone/>
              <a:defRPr sz="1300" b="1"/>
            </a:lvl7pPr>
            <a:lvl8pPr marL="2577442" indent="0">
              <a:buNone/>
              <a:defRPr sz="1300" b="1"/>
            </a:lvl8pPr>
            <a:lvl9pPr marL="2945648" indent="0">
              <a:buNone/>
              <a:defRPr sz="1300" b="1"/>
            </a:lvl9pPr>
          </a:lstStyle>
          <a:p>
            <a:pPr lvl="0"/>
            <a:r>
              <a:rPr lang="ru-RU" smtClean="0"/>
              <a:t>Образец текста</a:t>
            </a:r>
          </a:p>
        </p:txBody>
      </p:sp>
      <p:sp>
        <p:nvSpPr>
          <p:cNvPr id="4" name="Content Placeholder 3"/>
          <p:cNvSpPr>
            <a:spLocks noGrp="1"/>
          </p:cNvSpPr>
          <p:nvPr>
            <p:ph sz="half" idx="2"/>
          </p:nvPr>
        </p:nvSpPr>
        <p:spPr>
          <a:xfrm>
            <a:off x="496000" y="3945494"/>
            <a:ext cx="3046318" cy="580322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645457" y="2647833"/>
            <a:ext cx="3061320" cy="1297661"/>
          </a:xfrm>
        </p:spPr>
        <p:txBody>
          <a:bodyPr anchor="b"/>
          <a:lstStyle>
            <a:lvl1pPr marL="0" indent="0">
              <a:buNone/>
              <a:defRPr sz="1900" b="1"/>
            </a:lvl1pPr>
            <a:lvl2pPr marL="368206" indent="0">
              <a:buNone/>
              <a:defRPr sz="1600" b="1"/>
            </a:lvl2pPr>
            <a:lvl3pPr marL="736412" indent="0">
              <a:buNone/>
              <a:defRPr sz="1400" b="1"/>
            </a:lvl3pPr>
            <a:lvl4pPr marL="1104618" indent="0">
              <a:buNone/>
              <a:defRPr sz="1300" b="1"/>
            </a:lvl4pPr>
            <a:lvl5pPr marL="1472824" indent="0">
              <a:buNone/>
              <a:defRPr sz="1300" b="1"/>
            </a:lvl5pPr>
            <a:lvl6pPr marL="1841030" indent="0">
              <a:buNone/>
              <a:defRPr sz="1300" b="1"/>
            </a:lvl6pPr>
            <a:lvl7pPr marL="2209236" indent="0">
              <a:buNone/>
              <a:defRPr sz="1300" b="1"/>
            </a:lvl7pPr>
            <a:lvl8pPr marL="2577442" indent="0">
              <a:buNone/>
              <a:defRPr sz="1300" b="1"/>
            </a:lvl8pPr>
            <a:lvl9pPr marL="2945648" indent="0">
              <a:buNone/>
              <a:defRPr sz="1300" b="1"/>
            </a:lvl9pPr>
          </a:lstStyle>
          <a:p>
            <a:pPr lvl="0"/>
            <a:r>
              <a:rPr lang="ru-RU" smtClean="0"/>
              <a:t>Образец текста</a:t>
            </a:r>
          </a:p>
        </p:txBody>
      </p:sp>
      <p:sp>
        <p:nvSpPr>
          <p:cNvPr id="6" name="Content Placeholder 5"/>
          <p:cNvSpPr>
            <a:spLocks noGrp="1"/>
          </p:cNvSpPr>
          <p:nvPr>
            <p:ph sz="quarter" idx="4"/>
          </p:nvPr>
        </p:nvSpPr>
        <p:spPr>
          <a:xfrm>
            <a:off x="3645457" y="3945494"/>
            <a:ext cx="3061320" cy="580322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202765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854183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09403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6000" y="720090"/>
            <a:ext cx="2322478" cy="2520315"/>
          </a:xfrm>
        </p:spPr>
        <p:txBody>
          <a:bodyPr anchor="b"/>
          <a:lstStyle>
            <a:lvl1pPr>
              <a:defRPr sz="2600"/>
            </a:lvl1pPr>
          </a:lstStyle>
          <a:p>
            <a:r>
              <a:rPr lang="ru-RU" smtClean="0"/>
              <a:t>Образец заголовка</a:t>
            </a:r>
            <a:endParaRPr lang="en-US" dirty="0"/>
          </a:p>
        </p:txBody>
      </p:sp>
      <p:sp>
        <p:nvSpPr>
          <p:cNvPr id="3" name="Content Placeholder 2"/>
          <p:cNvSpPr>
            <a:spLocks noGrp="1"/>
          </p:cNvSpPr>
          <p:nvPr>
            <p:ph idx="1"/>
          </p:nvPr>
        </p:nvSpPr>
        <p:spPr>
          <a:xfrm>
            <a:off x="3061321" y="1555198"/>
            <a:ext cx="3645456" cy="7675960"/>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96000" y="3240406"/>
            <a:ext cx="2322478" cy="6003251"/>
          </a:xfrm>
        </p:spPr>
        <p:txBody>
          <a:bodyPr/>
          <a:lstStyle>
            <a:lvl1pPr marL="0" indent="0">
              <a:buNone/>
              <a:defRPr sz="1300"/>
            </a:lvl1pPr>
            <a:lvl2pPr marL="368206" indent="0">
              <a:buNone/>
              <a:defRPr sz="1100"/>
            </a:lvl2pPr>
            <a:lvl3pPr marL="736412" indent="0">
              <a:buNone/>
              <a:defRPr sz="1000"/>
            </a:lvl3pPr>
            <a:lvl4pPr marL="1104618" indent="0">
              <a:buNone/>
              <a:defRPr sz="800"/>
            </a:lvl4pPr>
            <a:lvl5pPr marL="1472824" indent="0">
              <a:buNone/>
              <a:defRPr sz="800"/>
            </a:lvl5pPr>
            <a:lvl6pPr marL="1841030" indent="0">
              <a:buNone/>
              <a:defRPr sz="800"/>
            </a:lvl6pPr>
            <a:lvl7pPr marL="2209236" indent="0">
              <a:buNone/>
              <a:defRPr sz="800"/>
            </a:lvl7pPr>
            <a:lvl8pPr marL="2577442" indent="0">
              <a:buNone/>
              <a:defRPr sz="800"/>
            </a:lvl8pPr>
            <a:lvl9pPr marL="2945648"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3540947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6000" y="720090"/>
            <a:ext cx="2322478" cy="2520315"/>
          </a:xfrm>
        </p:spPr>
        <p:txBody>
          <a:bodyPr anchor="b"/>
          <a:lstStyle>
            <a:lvl1pPr>
              <a:defRPr sz="2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061321" y="1555198"/>
            <a:ext cx="3645456" cy="7675960"/>
          </a:xfrm>
        </p:spPr>
        <p:txBody>
          <a:bodyPr anchor="t"/>
          <a:lstStyle>
            <a:lvl1pPr marL="0" indent="0">
              <a:buNone/>
              <a:defRPr sz="2600"/>
            </a:lvl1pPr>
            <a:lvl2pPr marL="368206" indent="0">
              <a:buNone/>
              <a:defRPr sz="2300"/>
            </a:lvl2pPr>
            <a:lvl3pPr marL="736412" indent="0">
              <a:buNone/>
              <a:defRPr sz="1900"/>
            </a:lvl3pPr>
            <a:lvl4pPr marL="1104618" indent="0">
              <a:buNone/>
              <a:defRPr sz="1600"/>
            </a:lvl4pPr>
            <a:lvl5pPr marL="1472824" indent="0">
              <a:buNone/>
              <a:defRPr sz="1600"/>
            </a:lvl5pPr>
            <a:lvl6pPr marL="1841030" indent="0">
              <a:buNone/>
              <a:defRPr sz="1600"/>
            </a:lvl6pPr>
            <a:lvl7pPr marL="2209236" indent="0">
              <a:buNone/>
              <a:defRPr sz="1600"/>
            </a:lvl7pPr>
            <a:lvl8pPr marL="2577442" indent="0">
              <a:buNone/>
              <a:defRPr sz="1600"/>
            </a:lvl8pPr>
            <a:lvl9pPr marL="2945648"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96000" y="3240406"/>
            <a:ext cx="2322478" cy="6003251"/>
          </a:xfrm>
        </p:spPr>
        <p:txBody>
          <a:bodyPr/>
          <a:lstStyle>
            <a:lvl1pPr marL="0" indent="0">
              <a:buNone/>
              <a:defRPr sz="1300"/>
            </a:lvl1pPr>
            <a:lvl2pPr marL="368206" indent="0">
              <a:buNone/>
              <a:defRPr sz="1100"/>
            </a:lvl2pPr>
            <a:lvl3pPr marL="736412" indent="0">
              <a:buNone/>
              <a:defRPr sz="1000"/>
            </a:lvl3pPr>
            <a:lvl4pPr marL="1104618" indent="0">
              <a:buNone/>
              <a:defRPr sz="800"/>
            </a:lvl4pPr>
            <a:lvl5pPr marL="1472824" indent="0">
              <a:buNone/>
              <a:defRPr sz="800"/>
            </a:lvl5pPr>
            <a:lvl6pPr marL="1841030" indent="0">
              <a:buNone/>
              <a:defRPr sz="800"/>
            </a:lvl6pPr>
            <a:lvl7pPr marL="2209236" indent="0">
              <a:buNone/>
              <a:defRPr sz="800"/>
            </a:lvl7pPr>
            <a:lvl8pPr marL="2577442" indent="0">
              <a:buNone/>
              <a:defRPr sz="800"/>
            </a:lvl8pPr>
            <a:lvl9pPr marL="2945648"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71DA7483-2386-414D-884B-FE96DA6C3CC9}" type="datetimeFigureOut">
              <a:rPr lang="ru-RU" smtClean="0"/>
              <a:pPr/>
              <a:t>06.09.2015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E5A917-84F8-45E3-B18F-C78CE5A9D9A9}" type="slidenum">
              <a:rPr lang="ru-RU" smtClean="0"/>
              <a:pPr/>
              <a:t>‹#›</a:t>
            </a:fld>
            <a:endParaRPr lang="ru-RU"/>
          </a:p>
        </p:txBody>
      </p:sp>
    </p:spTree>
    <p:extLst>
      <p:ext uri="{BB962C8B-B14F-4D97-AF65-F5344CB8AC3E}">
        <p14:creationId xmlns:p14="http://schemas.microsoft.com/office/powerpoint/2010/main" val="57807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063" y="575074"/>
            <a:ext cx="6210776" cy="2087762"/>
          </a:xfrm>
          <a:prstGeom prst="rect">
            <a:avLst/>
          </a:prstGeom>
        </p:spPr>
        <p:txBody>
          <a:bodyPr vert="horz" lIns="98188" tIns="49094" rIns="98188" bIns="49094"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95063" y="2875360"/>
            <a:ext cx="6210776" cy="6853357"/>
          </a:xfrm>
          <a:prstGeom prst="rect">
            <a:avLst/>
          </a:prstGeom>
        </p:spPr>
        <p:txBody>
          <a:bodyPr vert="horz" lIns="98188" tIns="49094" rIns="98188" bIns="4909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95062" y="10011255"/>
            <a:ext cx="1620203" cy="575072"/>
          </a:xfrm>
          <a:prstGeom prst="rect">
            <a:avLst/>
          </a:prstGeom>
        </p:spPr>
        <p:txBody>
          <a:bodyPr vert="horz" lIns="98188" tIns="49094" rIns="98188" bIns="49094" rtlCol="0" anchor="ctr"/>
          <a:lstStyle>
            <a:lvl1pPr algn="l">
              <a:defRPr sz="1000">
                <a:solidFill>
                  <a:schemeClr val="tx1">
                    <a:tint val="75000"/>
                  </a:schemeClr>
                </a:solidFill>
              </a:defRPr>
            </a:lvl1pPr>
          </a:lstStyle>
          <a:p>
            <a:fld id="{71DA7483-2386-414D-884B-FE96DA6C3CC9}" type="datetimeFigureOut">
              <a:rPr lang="ru-RU" smtClean="0"/>
              <a:pPr/>
              <a:t>06.09.2015</a:t>
            </a:fld>
            <a:endParaRPr lang="ru-RU"/>
          </a:p>
        </p:txBody>
      </p:sp>
      <p:sp>
        <p:nvSpPr>
          <p:cNvPr id="5" name="Footer Placeholder 4"/>
          <p:cNvSpPr>
            <a:spLocks noGrp="1"/>
          </p:cNvSpPr>
          <p:nvPr>
            <p:ph type="ftr" sz="quarter" idx="3"/>
          </p:nvPr>
        </p:nvSpPr>
        <p:spPr>
          <a:xfrm>
            <a:off x="2385299" y="10011255"/>
            <a:ext cx="2430304" cy="575072"/>
          </a:xfrm>
          <a:prstGeom prst="rect">
            <a:avLst/>
          </a:prstGeom>
        </p:spPr>
        <p:txBody>
          <a:bodyPr vert="horz" lIns="98188" tIns="49094" rIns="98188" bIns="49094" rtlCol="0" anchor="ctr"/>
          <a:lstStyle>
            <a:lvl1pPr algn="ctr">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085636" y="10011255"/>
            <a:ext cx="1620203" cy="575072"/>
          </a:xfrm>
          <a:prstGeom prst="rect">
            <a:avLst/>
          </a:prstGeom>
        </p:spPr>
        <p:txBody>
          <a:bodyPr vert="horz" lIns="98188" tIns="49094" rIns="98188" bIns="49094" rtlCol="0" anchor="ctr"/>
          <a:lstStyle>
            <a:lvl1pPr algn="r">
              <a:defRPr sz="1000">
                <a:solidFill>
                  <a:schemeClr val="tx1">
                    <a:tint val="75000"/>
                  </a:schemeClr>
                </a:solidFill>
              </a:defRPr>
            </a:lvl1pPr>
          </a:lstStyle>
          <a:p>
            <a:fld id="{E7E5A917-84F8-45E3-B18F-C78CE5A9D9A9}" type="slidenum">
              <a:rPr lang="ru-RU" smtClean="0"/>
              <a:pPr/>
              <a:t>‹#›</a:t>
            </a:fld>
            <a:endParaRPr lang="ru-RU"/>
          </a:p>
        </p:txBody>
      </p:sp>
    </p:spTree>
    <p:extLst>
      <p:ext uri="{BB962C8B-B14F-4D97-AF65-F5344CB8AC3E}">
        <p14:creationId xmlns:p14="http://schemas.microsoft.com/office/powerpoint/2010/main" val="2031201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36412"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184103" indent="-184103" algn="l" defTabSz="736412" rtl="0" eaLnBrk="1" latinLnBrk="0" hangingPunct="1">
        <a:lnSpc>
          <a:spcPct val="90000"/>
        </a:lnSpc>
        <a:spcBef>
          <a:spcPts val="805"/>
        </a:spcBef>
        <a:buFont typeface="Arial" panose="020B0604020202020204" pitchFamily="34" charset="0"/>
        <a:buChar char="•"/>
        <a:defRPr sz="2300" kern="1200">
          <a:solidFill>
            <a:schemeClr val="tx1"/>
          </a:solidFill>
          <a:latin typeface="+mn-lt"/>
          <a:ea typeface="+mn-ea"/>
          <a:cs typeface="+mn-cs"/>
        </a:defRPr>
      </a:lvl1pPr>
      <a:lvl2pPr marL="552309" indent="-184103" algn="l" defTabSz="736412" rtl="0" eaLnBrk="1" latinLnBrk="0" hangingPunct="1">
        <a:lnSpc>
          <a:spcPct val="90000"/>
        </a:lnSpc>
        <a:spcBef>
          <a:spcPts val="403"/>
        </a:spcBef>
        <a:buFont typeface="Arial" panose="020B0604020202020204" pitchFamily="34" charset="0"/>
        <a:buChar char="•"/>
        <a:defRPr sz="1900" kern="1200">
          <a:solidFill>
            <a:schemeClr val="tx1"/>
          </a:solidFill>
          <a:latin typeface="+mn-lt"/>
          <a:ea typeface="+mn-ea"/>
          <a:cs typeface="+mn-cs"/>
        </a:defRPr>
      </a:lvl2pPr>
      <a:lvl3pPr marL="920515" indent="-184103" algn="l" defTabSz="736412" rtl="0" eaLnBrk="1" latinLnBrk="0" hangingPunct="1">
        <a:lnSpc>
          <a:spcPct val="90000"/>
        </a:lnSpc>
        <a:spcBef>
          <a:spcPts val="403"/>
        </a:spcBef>
        <a:buFont typeface="Arial" panose="020B0604020202020204" pitchFamily="34" charset="0"/>
        <a:buChar char="•"/>
        <a:defRPr sz="1600" kern="1200">
          <a:solidFill>
            <a:schemeClr val="tx1"/>
          </a:solidFill>
          <a:latin typeface="+mn-lt"/>
          <a:ea typeface="+mn-ea"/>
          <a:cs typeface="+mn-cs"/>
        </a:defRPr>
      </a:lvl3pPr>
      <a:lvl4pPr marL="1288721"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4pPr>
      <a:lvl5pPr marL="1656927"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5pPr>
      <a:lvl6pPr marL="2025133"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6pPr>
      <a:lvl7pPr marL="2393339"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7pPr>
      <a:lvl8pPr marL="2761545"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8pPr>
      <a:lvl9pPr marL="3129751" indent="-184103" algn="l" defTabSz="736412" rtl="0" eaLnBrk="1" latinLnBrk="0" hangingPunct="1">
        <a:lnSpc>
          <a:spcPct val="90000"/>
        </a:lnSpc>
        <a:spcBef>
          <a:spcPts val="403"/>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36412" rtl="0" eaLnBrk="1" latinLnBrk="0" hangingPunct="1">
        <a:defRPr sz="1400" kern="1200">
          <a:solidFill>
            <a:schemeClr val="tx1"/>
          </a:solidFill>
          <a:latin typeface="+mn-lt"/>
          <a:ea typeface="+mn-ea"/>
          <a:cs typeface="+mn-cs"/>
        </a:defRPr>
      </a:lvl1pPr>
      <a:lvl2pPr marL="368206" algn="l" defTabSz="736412" rtl="0" eaLnBrk="1" latinLnBrk="0" hangingPunct="1">
        <a:defRPr sz="1400" kern="1200">
          <a:solidFill>
            <a:schemeClr val="tx1"/>
          </a:solidFill>
          <a:latin typeface="+mn-lt"/>
          <a:ea typeface="+mn-ea"/>
          <a:cs typeface="+mn-cs"/>
        </a:defRPr>
      </a:lvl2pPr>
      <a:lvl3pPr marL="736412" algn="l" defTabSz="736412" rtl="0" eaLnBrk="1" latinLnBrk="0" hangingPunct="1">
        <a:defRPr sz="1400" kern="1200">
          <a:solidFill>
            <a:schemeClr val="tx1"/>
          </a:solidFill>
          <a:latin typeface="+mn-lt"/>
          <a:ea typeface="+mn-ea"/>
          <a:cs typeface="+mn-cs"/>
        </a:defRPr>
      </a:lvl3pPr>
      <a:lvl4pPr marL="1104618" algn="l" defTabSz="736412" rtl="0" eaLnBrk="1" latinLnBrk="0" hangingPunct="1">
        <a:defRPr sz="1400" kern="1200">
          <a:solidFill>
            <a:schemeClr val="tx1"/>
          </a:solidFill>
          <a:latin typeface="+mn-lt"/>
          <a:ea typeface="+mn-ea"/>
          <a:cs typeface="+mn-cs"/>
        </a:defRPr>
      </a:lvl4pPr>
      <a:lvl5pPr marL="1472824" algn="l" defTabSz="736412" rtl="0" eaLnBrk="1" latinLnBrk="0" hangingPunct="1">
        <a:defRPr sz="1400" kern="1200">
          <a:solidFill>
            <a:schemeClr val="tx1"/>
          </a:solidFill>
          <a:latin typeface="+mn-lt"/>
          <a:ea typeface="+mn-ea"/>
          <a:cs typeface="+mn-cs"/>
        </a:defRPr>
      </a:lvl5pPr>
      <a:lvl6pPr marL="1841030" algn="l" defTabSz="736412" rtl="0" eaLnBrk="1" latinLnBrk="0" hangingPunct="1">
        <a:defRPr sz="1400" kern="1200">
          <a:solidFill>
            <a:schemeClr val="tx1"/>
          </a:solidFill>
          <a:latin typeface="+mn-lt"/>
          <a:ea typeface="+mn-ea"/>
          <a:cs typeface="+mn-cs"/>
        </a:defRPr>
      </a:lvl6pPr>
      <a:lvl7pPr marL="2209236" algn="l" defTabSz="736412" rtl="0" eaLnBrk="1" latinLnBrk="0" hangingPunct="1">
        <a:defRPr sz="1400" kern="1200">
          <a:solidFill>
            <a:schemeClr val="tx1"/>
          </a:solidFill>
          <a:latin typeface="+mn-lt"/>
          <a:ea typeface="+mn-ea"/>
          <a:cs typeface="+mn-cs"/>
        </a:defRPr>
      </a:lvl7pPr>
      <a:lvl8pPr marL="2577442" algn="l" defTabSz="736412" rtl="0" eaLnBrk="1" latinLnBrk="0" hangingPunct="1">
        <a:defRPr sz="1400" kern="1200">
          <a:solidFill>
            <a:schemeClr val="tx1"/>
          </a:solidFill>
          <a:latin typeface="+mn-lt"/>
          <a:ea typeface="+mn-ea"/>
          <a:cs typeface="+mn-cs"/>
        </a:defRPr>
      </a:lvl8pPr>
      <a:lvl9pPr marL="2945648" algn="l" defTabSz="73641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7200900" cy="10801350"/>
          </a:xfrm>
          <a:prstGeom prst="rect">
            <a:avLst/>
          </a:prstGeom>
        </p:spPr>
      </p:pic>
      <p:sp>
        <p:nvSpPr>
          <p:cNvPr id="4" name="TextBox 3"/>
          <p:cNvSpPr txBox="1"/>
          <p:nvPr/>
        </p:nvSpPr>
        <p:spPr>
          <a:xfrm>
            <a:off x="683724" y="545053"/>
            <a:ext cx="5295208" cy="1330253"/>
          </a:xfrm>
          <a:prstGeom prst="rect">
            <a:avLst/>
          </a:prstGeom>
          <a:noFill/>
        </p:spPr>
        <p:txBody>
          <a:bodyPr wrap="square" lIns="98188" tIns="49094" rIns="98188" bIns="49094" rtlCol="0">
            <a:spAutoFit/>
          </a:bodyPr>
          <a:lstStyle/>
          <a:p>
            <a:pPr algn="ct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МБДОУ детский сад </a:t>
            </a:r>
            <a:r>
              <a:rPr lang="ru-RU" sz="1600" b="1" dirty="0">
                <a:ln w="0">
                  <a:solidFill>
                    <a:schemeClr val="tx1"/>
                  </a:solidFill>
                </a:ln>
                <a:effectLst>
                  <a:outerShdw blurRad="38100" dist="19050" dir="2700000" algn="tl" rotWithShape="0">
                    <a:schemeClr val="dk1">
                      <a:alpha val="40000"/>
                    </a:schemeClr>
                  </a:outerShdw>
                </a:effectLst>
                <a:latin typeface="+mj-lt"/>
                <a:cs typeface="Times New Roman" pitchFamily="18" charset="0"/>
              </a:rPr>
              <a:t>общеразвивающего</a:t>
            </a: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 </a:t>
            </a:r>
            <a:r>
              <a:rPr lang="en-US"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 </a:t>
            </a: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вида с приоритетным</a:t>
            </a:r>
            <a:r>
              <a:rPr lang="en-US"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 </a:t>
            </a: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осуществлением </a:t>
            </a:r>
          </a:p>
          <a:p>
            <a:pPr algn="ct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деятельности по развитию детей</a:t>
            </a:r>
            <a:r>
              <a:rPr lang="en-US"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  </a:t>
            </a: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по физическому направлению № 39</a:t>
            </a:r>
          </a:p>
          <a:p>
            <a:pPr algn="ctr"/>
            <a:r>
              <a:rPr lang="ru-RU" sz="1600" b="1" dirty="0">
                <a:ln w="10160">
                  <a:solidFill>
                    <a:schemeClr val="tx1"/>
                  </a:solidFill>
                  <a:prstDash val="solid"/>
                </a:ln>
                <a:effectLst>
                  <a:outerShdw blurRad="38100" dist="22860" dir="5400000" algn="tl" rotWithShape="0">
                    <a:srgbClr val="000000">
                      <a:alpha val="30000"/>
                    </a:srgbClr>
                  </a:outerShdw>
                </a:effectLst>
                <a:latin typeface="+mj-lt"/>
                <a:cs typeface="Times New Roman" pitchFamily="18" charset="0"/>
              </a:rPr>
              <a:t>Г. Воткинска Удмуртской Республики</a:t>
            </a:r>
          </a:p>
        </p:txBody>
      </p:sp>
      <p:sp>
        <p:nvSpPr>
          <p:cNvPr id="10" name="Прямоугольник 9"/>
          <p:cNvSpPr/>
          <p:nvPr/>
        </p:nvSpPr>
        <p:spPr>
          <a:xfrm>
            <a:off x="1163783" y="2779648"/>
            <a:ext cx="5207922" cy="2499804"/>
          </a:xfrm>
          <a:prstGeom prst="rect">
            <a:avLst/>
          </a:prstGeom>
        </p:spPr>
        <p:txBody>
          <a:bodyPr wrap="square" lIns="98188" tIns="49094" rIns="98188" bIns="49094">
            <a:spAutoFit/>
          </a:bodyPr>
          <a:lstStyle/>
          <a:p>
            <a:pPr algn="ctr"/>
            <a:r>
              <a:rPr lang="ru-RU" altLang="ru-RU" sz="2600" dirty="0" smtClean="0">
                <a:latin typeface="Times New Roman" panose="02020603050405020304" pitchFamily="18" charset="0"/>
                <a:cs typeface="Times New Roman" panose="02020603050405020304" pitchFamily="18" charset="0"/>
              </a:rPr>
              <a:t>ПРЕДМЕТНО-ПРОСТРАНСТВЕННАЯ РАЗВИВАЮЩАЯ СРЕДА В  </a:t>
            </a:r>
            <a:r>
              <a:rPr lang="ru-RU" altLang="ru-RU" sz="2600" dirty="0">
                <a:latin typeface="Times New Roman" panose="02020603050405020304" pitchFamily="18" charset="0"/>
                <a:cs typeface="Times New Roman" panose="02020603050405020304" pitchFamily="18" charset="0"/>
              </a:rPr>
              <a:t>СООТВЕТСТВИИ С ФГОС</a:t>
            </a:r>
            <a:endParaRPr lang="ru-RU" sz="2600" dirty="0">
              <a:latin typeface="Times New Roman" panose="02020603050405020304" pitchFamily="18" charset="0"/>
              <a:cs typeface="Times New Roman" panose="02020603050405020304" pitchFamily="18" charset="0"/>
            </a:endParaRPr>
          </a:p>
          <a:p>
            <a:pPr algn="ctr"/>
            <a:r>
              <a:rPr lang="ru-RU" altLang="ru-RU" sz="2600" dirty="0" smtClean="0">
                <a:latin typeface="Times New Roman" panose="02020603050405020304" pitchFamily="18" charset="0"/>
                <a:cs typeface="Times New Roman" panose="02020603050405020304" pitchFamily="18" charset="0"/>
              </a:rPr>
              <a:t>ПОДГОТОВИТЕЛЬНОЙ ГРУППЕ  </a:t>
            </a:r>
            <a:r>
              <a:rPr lang="ru-RU" altLang="ru-RU" sz="2600" i="1" dirty="0" smtClean="0">
                <a:latin typeface="Times New Roman" panose="02020603050405020304" pitchFamily="18" charset="0"/>
                <a:cs typeface="Times New Roman" panose="02020603050405020304" pitchFamily="18" charset="0"/>
              </a:rPr>
              <a:t>« Ласточки»</a:t>
            </a:r>
            <a:endParaRPr lang="ru-RU" sz="2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07724" y="6843372"/>
            <a:ext cx="3011286" cy="3330801"/>
          </a:xfrm>
          <a:prstGeom prst="rect">
            <a:avLst/>
          </a:prstGeom>
          <a:noFill/>
        </p:spPr>
        <p:txBody>
          <a:bodyPr wrap="square" lIns="98188" tIns="49094" rIns="98188" bIns="49094" rtlCol="0">
            <a:spAutoFit/>
          </a:bodyPr>
          <a:lstStyle/>
          <a:p>
            <a:r>
              <a:rPr lang="ru-RU" sz="1500" dirty="0" smtClean="0">
                <a:latin typeface="Times New Roman" panose="02020603050405020304" pitchFamily="18" charset="0"/>
                <a:cs typeface="Times New Roman" panose="02020603050405020304" pitchFamily="18" charset="0"/>
              </a:rPr>
              <a:t>     </a:t>
            </a: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endParaRPr lang="ru-RU" sz="1500" dirty="0" smtClean="0">
              <a:latin typeface="Times New Roman" panose="02020603050405020304" pitchFamily="18" charset="0"/>
              <a:cs typeface="Times New Roman" panose="02020603050405020304" pitchFamily="18" charset="0"/>
            </a:endParaRPr>
          </a:p>
          <a:p>
            <a:r>
              <a:rPr lang="ru-RU" sz="1500" dirty="0" smtClean="0">
                <a:latin typeface="Times New Roman" panose="02020603050405020304" pitchFamily="18" charset="0"/>
                <a:cs typeface="Times New Roman" panose="02020603050405020304" pitchFamily="18" charset="0"/>
              </a:rPr>
              <a:t>      </a:t>
            </a:r>
            <a:r>
              <a:rPr lang="ru-RU" sz="1500" dirty="0" err="1" smtClean="0">
                <a:latin typeface="Times New Roman" panose="02020603050405020304" pitchFamily="18" charset="0"/>
                <a:cs typeface="Times New Roman" panose="02020603050405020304" pitchFamily="18" charset="0"/>
              </a:rPr>
              <a:t>Воспитатели:Шлыкова</a:t>
            </a:r>
            <a:r>
              <a:rPr lang="ru-RU" sz="1500" dirty="0" smtClean="0">
                <a:latin typeface="Times New Roman" panose="02020603050405020304" pitchFamily="18" charset="0"/>
                <a:cs typeface="Times New Roman" panose="02020603050405020304" pitchFamily="18" charset="0"/>
              </a:rPr>
              <a:t> О.Г.</a:t>
            </a:r>
          </a:p>
          <a:p>
            <a:r>
              <a:rPr lang="ru-RU" sz="1500" dirty="0" smtClean="0">
                <a:latin typeface="Times New Roman" panose="02020603050405020304" pitchFamily="18" charset="0"/>
                <a:cs typeface="Times New Roman" panose="02020603050405020304" pitchFamily="18" charset="0"/>
              </a:rPr>
              <a:t>                             </a:t>
            </a:r>
            <a:r>
              <a:rPr lang="ru-RU" sz="1500" dirty="0" err="1" smtClean="0">
                <a:latin typeface="Times New Roman" panose="02020603050405020304" pitchFamily="18" charset="0"/>
                <a:cs typeface="Times New Roman" panose="02020603050405020304" pitchFamily="18" charset="0"/>
              </a:rPr>
              <a:t>Брюшинина</a:t>
            </a:r>
            <a:r>
              <a:rPr lang="ru-RU" sz="1500" dirty="0" smtClean="0">
                <a:latin typeface="Times New Roman" panose="02020603050405020304" pitchFamily="18" charset="0"/>
                <a:cs typeface="Times New Roman" panose="02020603050405020304" pitchFamily="18" charset="0"/>
              </a:rPr>
              <a:t> О.Г.</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637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255"/>
            <a:ext cx="7200900" cy="10771095"/>
          </a:xfrm>
          <a:prstGeom prst="rect">
            <a:avLst/>
          </a:prstGeom>
        </p:spPr>
      </p:pic>
      <p:sp>
        <p:nvSpPr>
          <p:cNvPr id="6" name="Прямоугольник 5"/>
          <p:cNvSpPr/>
          <p:nvPr/>
        </p:nvSpPr>
        <p:spPr>
          <a:xfrm>
            <a:off x="3505200" y="368300"/>
            <a:ext cx="3060700" cy="8772290"/>
          </a:xfrm>
          <a:prstGeom prst="rect">
            <a:avLst/>
          </a:prstGeom>
        </p:spPr>
        <p:txBody>
          <a:bodyPr wrap="square" lIns="98188" tIns="49094" rIns="98188" bIns="49094">
            <a:spAutoFit/>
          </a:bodyPr>
          <a:lstStyle/>
          <a:p>
            <a:pPr indent="482759" algn="just">
              <a:lnSpc>
                <a:spcPct val="115000"/>
              </a:lnSpc>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Центры активности организованы на основе </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интеграции</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содержания и видов деятельности по следующим направлениям.</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ru-RU"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Художественно - эстетическое развитие</a:t>
            </a:r>
            <a:r>
              <a:rPr lang="ru-RU" sz="1400" b="1" dirty="0" smtClean="0">
                <a:effectLst/>
                <a:latin typeface="Times New Roman" panose="02020603050405020304" pitchFamily="18" charset="0"/>
                <a:ea typeface="Calibri" panose="020F0502020204030204" pitchFamily="34" charset="0"/>
                <a:cs typeface="Times New Roman" panose="02020603050405020304" pitchFamily="18" charset="0"/>
              </a:rPr>
              <a:t>. </a:t>
            </a:r>
          </a:p>
          <a:p>
            <a:r>
              <a:rPr lang="ru-RU" sz="1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i="1"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Центр «Художественное творчество</a:t>
            </a:r>
            <a:r>
              <a:rPr lang="ru-RU" sz="1400" b="1" i="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400" dirty="0" smtClean="0">
                <a:latin typeface="Times New Roman" pitchFamily="18" charset="0"/>
                <a:cs typeface="Times New Roman" pitchFamily="18" charset="0"/>
              </a:rPr>
              <a:t>формирование интереса к эстетической стороне окружающей действительности, удовлетворение потребности детей в самовыражении</a:t>
            </a:r>
            <a:endParaRPr lang="ru-RU" sz="1400" b="1" i="1" dirty="0" smtClean="0">
              <a:effectLst/>
              <a:latin typeface="Times New Roman" pitchFamily="18" charset="0"/>
              <a:ea typeface="Calibri" panose="020F0502020204030204" pitchFamily="34" charset="0"/>
              <a:cs typeface="Times New Roman" pitchFamily="18" charset="0"/>
            </a:endParaRPr>
          </a:p>
          <a:p>
            <a:r>
              <a:rPr lang="ru-RU" sz="1400" dirty="0">
                <a:latin typeface="Times New Roman" panose="02020603050405020304" pitchFamily="18" charset="0"/>
                <a:ea typeface="Calibri" panose="020F0502020204030204" pitchFamily="34" charset="0"/>
                <a:cs typeface="Times New Roman" panose="02020603050405020304" pitchFamily="18" charset="0"/>
              </a:rPr>
              <a:t>Д</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ля развития  детей подобраны различные картинки, рисунки  с изображением поделок, варианты оформления изделий с </a:t>
            </a:r>
            <a:r>
              <a:rPr lang="ru-RU" sz="1400" dirty="0" smtClean="0">
                <a:latin typeface="Times New Roman" panose="02020603050405020304" pitchFamily="18" charset="0"/>
                <a:cs typeface="Times New Roman" panose="02020603050405020304" pitchFamily="18" charset="0"/>
              </a:rPr>
              <a:t>изображением </a:t>
            </a:r>
            <a:r>
              <a:rPr lang="ru-RU" sz="1400" dirty="0">
                <a:latin typeface="Times New Roman" panose="02020603050405020304" pitchFamily="18" charset="0"/>
                <a:cs typeface="Times New Roman" panose="02020603050405020304" pitchFamily="18" charset="0"/>
              </a:rPr>
              <a:t>последовательности работы для изготовления разных поделок и т. п. Это дает детям новые идеи для своей продуктивной деятельности, а так же предполагает овладение умением работать по образцу. В данном центре находится материал и оборудование для художественно-творческой деятельности: рисования, лепки и аппликации (бумага, картон, трафареты, краски, кисти, клей, карандаши, салфетки, ножницы, раскраски, глина, пластилин, дидактические игры  и т. п.). Большинство из перечисленных материалов помещается в специально отведенном шкафу. По желанию ребенок может найти и воспользоваться необходимым, для воплощения своих творческих идей, замыслов, фантазии. К данному центру имеется свободный доступ.</a:t>
            </a:r>
          </a:p>
          <a:p>
            <a:endParaRPr lang="ru-RU" dirty="0">
              <a:latin typeface="Times New Roman" panose="02020603050405020304" pitchFamily="18" charset="0"/>
              <a:cs typeface="Times New Roman" panose="02020603050405020304" pitchFamily="18" charset="0"/>
            </a:endParaRPr>
          </a:p>
        </p:txBody>
      </p:sp>
      <p:pic>
        <p:nvPicPr>
          <p:cNvPr id="5" name="Рисунок 4" descr="IMG_20150818_123509.jpg"/>
          <p:cNvPicPr>
            <a:picLocks noChangeAspect="1"/>
          </p:cNvPicPr>
          <p:nvPr/>
        </p:nvPicPr>
        <p:blipFill>
          <a:blip r:embed="rId3" cstate="print"/>
          <a:stretch>
            <a:fillRect/>
          </a:stretch>
        </p:blipFill>
        <p:spPr>
          <a:xfrm>
            <a:off x="252492" y="3358913"/>
            <a:ext cx="3204796" cy="2403597"/>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descr="IMG_20150818_123543.jpg"/>
          <p:cNvPicPr>
            <a:picLocks noChangeAspect="1"/>
          </p:cNvPicPr>
          <p:nvPr/>
        </p:nvPicPr>
        <p:blipFill>
          <a:blip r:embed="rId4" cstate="print"/>
          <a:stretch>
            <a:fillRect/>
          </a:stretch>
        </p:blipFill>
        <p:spPr>
          <a:xfrm>
            <a:off x="342900" y="6261986"/>
            <a:ext cx="3114388" cy="2376436"/>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581" y="651803"/>
            <a:ext cx="3300619" cy="2475464"/>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00837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566688" y="293913"/>
            <a:ext cx="6340297" cy="4531129"/>
          </a:xfrm>
          <a:prstGeom prst="rect">
            <a:avLst/>
          </a:prstGeom>
        </p:spPr>
        <p:txBody>
          <a:bodyPr wrap="square" lIns="98188" tIns="49094" rIns="98188" bIns="49094">
            <a:spAutoFit/>
          </a:bodyPr>
          <a:lstStyle/>
          <a:p>
            <a:pPr indent="482759" algn="just"/>
            <a:r>
              <a:rPr lang="ru-RU" sz="2200" b="1" i="1" dirty="0" smtClean="0">
                <a:solidFill>
                  <a:schemeClr val="accent5">
                    <a:lumMod val="75000"/>
                  </a:schemeClr>
                </a:solidFill>
                <a:effectLst/>
                <a:latin typeface="Times New Roman" panose="02020603050405020304" pitchFamily="18" charset="0"/>
                <a:ea typeface="Times New Roman" panose="02020603050405020304" pitchFamily="18" charset="0"/>
              </a:rPr>
              <a:t>«Музыкально - театральный» центр</a:t>
            </a:r>
          </a:p>
          <a:p>
            <a:r>
              <a:rPr lang="ru-RU" sz="1400" b="1" i="1" dirty="0" smtClean="0">
                <a:latin typeface="Times New Roman" panose="02020603050405020304" pitchFamily="18" charset="0"/>
                <a:ea typeface="Times New Roman" panose="02020603050405020304" pitchFamily="18" charset="0"/>
                <a:cs typeface="Times New Roman" panose="02020603050405020304" pitchFamily="18" charset="0"/>
              </a:rPr>
              <a:t>Цель: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ц</a:t>
            </a:r>
            <a:r>
              <a:rPr lang="ru-RU" sz="1400" dirty="0" smtClean="0">
                <a:latin typeface="Times New Roman" panose="02020603050405020304" pitchFamily="18" charset="0"/>
                <a:cs typeface="Times New Roman" panose="02020603050405020304" pitchFamily="18" charset="0"/>
              </a:rPr>
              <a:t>елью музыкально-театральных представлений в детском саду конечно является развитие творческих способностей детей. Тренируется память, ребенок получает новые эмоциональные впечатления. Учится понимать музыку, двигаться в соответствии с ее характером. Благодаря участию детей в этом виде коллективного творчества решаются многие задачи:</a:t>
            </a:r>
          </a:p>
          <a:p>
            <a:r>
              <a:rPr lang="ru-RU" sz="1400" dirty="0" smtClean="0">
                <a:latin typeface="Times New Roman" panose="02020603050405020304" pitchFamily="18" charset="0"/>
                <a:cs typeface="Times New Roman" panose="02020603050405020304" pitchFamily="18" charset="0"/>
              </a:rPr>
              <a:t>-Каждый ребенок получает возможность проявить свои способности</a:t>
            </a:r>
          </a:p>
          <a:p>
            <a:r>
              <a:rPr lang="ru-RU" sz="1400" dirty="0" smtClean="0">
                <a:latin typeface="Times New Roman" panose="02020603050405020304" pitchFamily="18" charset="0"/>
                <a:cs typeface="Times New Roman" panose="02020603050405020304" pitchFamily="18" charset="0"/>
              </a:rPr>
              <a:t>-Дети познают мир и себя в нем</a:t>
            </a:r>
          </a:p>
          <a:p>
            <a:r>
              <a:rPr lang="ru-RU" sz="1400" dirty="0" smtClean="0">
                <a:latin typeface="Times New Roman" panose="02020603050405020304" pitchFamily="18" charset="0"/>
                <a:cs typeface="Times New Roman" panose="02020603050405020304" pitchFamily="18" charset="0"/>
              </a:rPr>
              <a:t>-Развивается способность к образному перевоплощению</a:t>
            </a:r>
          </a:p>
          <a:p>
            <a:r>
              <a:rPr lang="ru-RU" sz="1400" dirty="0" smtClean="0">
                <a:latin typeface="Times New Roman" panose="02020603050405020304" pitchFamily="18" charset="0"/>
                <a:cs typeface="Times New Roman" panose="02020603050405020304" pitchFamily="18" charset="0"/>
              </a:rPr>
              <a:t>-Дети учатся взаимодействовать на сцене, поддерживать друг друга</a:t>
            </a:r>
          </a:p>
          <a:p>
            <a:r>
              <a:rPr lang="ru-RU" sz="1400" dirty="0" smtClean="0">
                <a:latin typeface="Times New Roman" panose="02020603050405020304" pitchFamily="18" charset="0"/>
                <a:cs typeface="Times New Roman" panose="02020603050405020304" pitchFamily="18" charset="0"/>
              </a:rPr>
              <a:t>-Растет активность, желание участвовать в постановках, развлечениях</a:t>
            </a:r>
          </a:p>
          <a:p>
            <a:r>
              <a:rPr lang="ru-RU" sz="1400" dirty="0" smtClean="0">
                <a:latin typeface="Times New Roman" panose="02020603050405020304" pitchFamily="18" charset="0"/>
                <a:cs typeface="Times New Roman" panose="02020603050405020304" pitchFamily="18" charset="0"/>
              </a:rPr>
              <a:t>Как результат:</a:t>
            </a:r>
          </a:p>
          <a:p>
            <a:r>
              <a:rPr lang="ru-RU" sz="1400" dirty="0" smtClean="0">
                <a:latin typeface="Times New Roman" panose="02020603050405020304" pitchFamily="18" charset="0"/>
                <a:cs typeface="Times New Roman" panose="02020603050405020304" pitchFamily="18" charset="0"/>
              </a:rPr>
              <a:t>-развиваются психические процессы: внимание, фантазия, память, стимулируются мыслительные операции; активизируются словарный запас, грамматический строй речи, ее выразительность, темп; совершенствуются моторика, координация, плавность движений; происходит коррекция поведения; развивается чувство коллективизма, ответственности друг за друга, формируется опыт нравственного поведения; развивается творческая самостоятельность; происходит интегрированное воспитание детей; дети испытывают радость общения</a:t>
            </a:r>
            <a:endParaRPr lang="ru-RU" sz="14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Рисунок 5" descr="IMG_20150818_123937.jpg"/>
          <p:cNvPicPr>
            <a:picLocks noChangeAspect="1"/>
          </p:cNvPicPr>
          <p:nvPr/>
        </p:nvPicPr>
        <p:blipFill>
          <a:blip r:embed="rId3" cstate="print"/>
          <a:stretch>
            <a:fillRect/>
          </a:stretch>
        </p:blipFill>
        <p:spPr>
          <a:xfrm>
            <a:off x="3736836" y="4837392"/>
            <a:ext cx="2819657" cy="2326873"/>
          </a:xfrm>
          <a:prstGeom prst="roundRect">
            <a:avLst>
              <a:gd name="adj" fmla="val 4167"/>
            </a:avLst>
          </a:prstGeom>
          <a:solidFill>
            <a:srgbClr val="FFFFFF"/>
          </a:solidFill>
          <a:ln w="76200" cap="sq">
            <a:solidFill>
              <a:srgbClr val="00206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descr="IMG_20150818_124244.jpg"/>
          <p:cNvPicPr>
            <a:picLocks noChangeAspect="1"/>
          </p:cNvPicPr>
          <p:nvPr/>
        </p:nvPicPr>
        <p:blipFill>
          <a:blip r:embed="rId4" cstate="print"/>
          <a:stretch>
            <a:fillRect/>
          </a:stretch>
        </p:blipFill>
        <p:spPr>
          <a:xfrm>
            <a:off x="566688" y="4837392"/>
            <a:ext cx="2882619" cy="2427008"/>
          </a:xfrm>
          <a:prstGeom prst="roundRect">
            <a:avLst>
              <a:gd name="adj" fmla="val 4167"/>
            </a:avLst>
          </a:prstGeom>
          <a:solidFill>
            <a:srgbClr val="FFFFFF"/>
          </a:solidFill>
          <a:ln w="76200" cap="sq">
            <a:solidFill>
              <a:srgbClr val="00206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70690" y="7538026"/>
            <a:ext cx="3046844" cy="2705104"/>
          </a:xfrm>
          <a:prstGeom prst="roundRect">
            <a:avLst>
              <a:gd name="adj" fmla="val 4167"/>
            </a:avLst>
          </a:prstGeom>
          <a:solidFill>
            <a:srgbClr val="FFFFFF"/>
          </a:solidFill>
          <a:ln w="76200" cap="sq">
            <a:solidFill>
              <a:srgbClr val="00206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06443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1130919"/>
          </a:xfrm>
          <a:prstGeom prst="rect">
            <a:avLst/>
          </a:prstGeom>
        </p:spPr>
      </p:pic>
      <p:sp>
        <p:nvSpPr>
          <p:cNvPr id="6" name="Прямоугольник 5"/>
          <p:cNvSpPr/>
          <p:nvPr/>
        </p:nvSpPr>
        <p:spPr>
          <a:xfrm>
            <a:off x="640985" y="522514"/>
            <a:ext cx="2820672" cy="8279190"/>
          </a:xfrm>
          <a:prstGeom prst="rect">
            <a:avLst/>
          </a:prstGeom>
        </p:spPr>
        <p:txBody>
          <a:bodyPr wrap="square">
            <a:spAutoFit/>
          </a:bodyPr>
          <a:lstStyle/>
          <a:p>
            <a:pPr indent="482759" algn="just"/>
            <a:r>
              <a:rPr lang="ru-RU" sz="1400" b="1" i="1" dirty="0" smtClean="0">
                <a:solidFill>
                  <a:srgbClr val="002060"/>
                </a:solidFill>
                <a:latin typeface="Times New Roman" panose="02020603050405020304" pitchFamily="18" charset="0"/>
                <a:ea typeface="Times New Roman" panose="02020603050405020304" pitchFamily="18" charset="0"/>
              </a:rPr>
              <a:t>Театральный центр</a:t>
            </a:r>
            <a:r>
              <a:rPr lang="ru-RU" sz="1400" dirty="0" smtClean="0">
                <a:solidFill>
                  <a:srgbClr val="002060"/>
                </a:solidFill>
                <a:latin typeface="Times New Roman" panose="02020603050405020304" pitchFamily="18" charset="0"/>
                <a:ea typeface="Times New Roman" panose="02020603050405020304" pitchFamily="18" charset="0"/>
              </a:rPr>
              <a:t> </a:t>
            </a:r>
            <a:r>
              <a:rPr lang="ru-RU" sz="1400" dirty="0" smtClean="0">
                <a:latin typeface="Times New Roman" panose="02020603050405020304" pitchFamily="18" charset="0"/>
                <a:ea typeface="Times New Roman" panose="02020603050405020304" pitchFamily="18" charset="0"/>
              </a:rPr>
              <a:t>- это важный объект развивающей среды, поскольку именно театрализованная деятельность помогает сплотить группу, объединить детей интересной идеей. В театре дошкольники раскрываются, демонстрируя неожиданные грани своего характера. Здесь размещаются ширма, различные виды театров. Дети - большие артисты, поэтому с радостью участвуют в постановках и с удовольствием выступают в роли зрителей. Он представлен различного вида театрами (кукольный, теневой, настольный, бибабо, пальчиковый). Здесь размещены маски, атрибуты для разыгрывания сказок, элементы костюмов для персонажей, декорации дети изготавливают самостоятельно. Музыкальное развитие ребёнка сводится не только к занятиям с педагогом, но и возможностью самостоятельно играть, импровизировать, свободно музицировать. Для этого в нашей группе создан музыкальный центр «Веселые нотки». Который помогает воспитанникам переносить полученный на музыкальных занятиях опыт в другие условия, помогает утвердиться чувству уверенности в себе, активности, инициативе.</a:t>
            </a:r>
            <a:endParaRPr lang="ru-RU" sz="1400" dirty="0">
              <a:latin typeface="Times New Roman" panose="02020603050405020304" pitchFamily="18" charset="0"/>
              <a:ea typeface="Times New Roman" panose="02020603050405020304" pitchFamily="18" charset="0"/>
            </a:endParaRPr>
          </a:p>
        </p:txBody>
      </p:sp>
      <p:pic>
        <p:nvPicPr>
          <p:cNvPr id="8" name="Рисунок 7" descr="DSC07414.JPG"/>
          <p:cNvPicPr>
            <a:picLocks noChangeAspect="1"/>
          </p:cNvPicPr>
          <p:nvPr/>
        </p:nvPicPr>
        <p:blipFill>
          <a:blip r:embed="rId3" cstate="print"/>
          <a:stretch>
            <a:fillRect/>
          </a:stretch>
        </p:blipFill>
        <p:spPr>
          <a:xfrm>
            <a:off x="3461657" y="522514"/>
            <a:ext cx="3486151" cy="2574757"/>
          </a:xfrm>
          <a:prstGeom prst="rect">
            <a:avLst/>
          </a:prstGeom>
          <a:ln>
            <a:noFill/>
          </a:ln>
          <a:effectLst>
            <a:softEdge rad="112500"/>
          </a:effectLst>
        </p:spPr>
      </p:pic>
      <p:pic>
        <p:nvPicPr>
          <p:cNvPr id="5" name="Рисунок 4" descr="IMG_20150825_170431.jpg"/>
          <p:cNvPicPr>
            <a:picLocks noChangeAspect="1"/>
          </p:cNvPicPr>
          <p:nvPr/>
        </p:nvPicPr>
        <p:blipFill>
          <a:blip r:embed="rId4" cstate="print"/>
          <a:stretch>
            <a:fillRect/>
          </a:stretch>
        </p:blipFill>
        <p:spPr>
          <a:xfrm>
            <a:off x="3461657" y="3332151"/>
            <a:ext cx="3225955" cy="2382850"/>
          </a:xfrm>
          <a:prstGeom prst="rect">
            <a:avLst/>
          </a:prstGeom>
          <a:ln>
            <a:noFill/>
          </a:ln>
          <a:effectLst>
            <a:softEdge rad="112500"/>
          </a:effectLst>
        </p:spPr>
      </p:pic>
      <p:pic>
        <p:nvPicPr>
          <p:cNvPr id="7" name="Рисунок 6" descr="IMG_20150825_170435.jpg"/>
          <p:cNvPicPr>
            <a:picLocks noChangeAspect="1"/>
          </p:cNvPicPr>
          <p:nvPr/>
        </p:nvPicPr>
        <p:blipFill>
          <a:blip r:embed="rId5" cstate="print"/>
          <a:stretch>
            <a:fillRect/>
          </a:stretch>
        </p:blipFill>
        <p:spPr>
          <a:xfrm>
            <a:off x="3613760" y="8409818"/>
            <a:ext cx="3073852" cy="2172129"/>
          </a:xfrm>
          <a:prstGeom prst="rect">
            <a:avLst/>
          </a:prstGeom>
          <a:ln>
            <a:noFill/>
          </a:ln>
          <a:effectLst>
            <a:softEdge rad="112500"/>
          </a:effectLst>
        </p:spPr>
      </p:pic>
      <p:pic>
        <p:nvPicPr>
          <p:cNvPr id="9" name="Рисунок 8" descr="IMG_20150825_170510.jpg"/>
          <p:cNvPicPr>
            <a:picLocks noChangeAspect="1"/>
          </p:cNvPicPr>
          <p:nvPr/>
        </p:nvPicPr>
        <p:blipFill>
          <a:blip r:embed="rId6" cstate="print"/>
          <a:stretch>
            <a:fillRect/>
          </a:stretch>
        </p:blipFill>
        <p:spPr>
          <a:xfrm>
            <a:off x="3473815" y="5949881"/>
            <a:ext cx="3213797" cy="2410348"/>
          </a:xfrm>
          <a:prstGeom prst="rect">
            <a:avLst/>
          </a:prstGeom>
          <a:ln>
            <a:noFill/>
          </a:ln>
          <a:effectLst>
            <a:softEdge rad="112500"/>
          </a:effectLst>
        </p:spPr>
      </p:pic>
    </p:spTree>
    <p:extLst>
      <p:ext uri="{BB962C8B-B14F-4D97-AF65-F5344CB8AC3E}">
        <p14:creationId xmlns:p14="http://schemas.microsoft.com/office/powerpoint/2010/main" val="1440576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9" name="TextBox 8"/>
          <p:cNvSpPr txBox="1"/>
          <p:nvPr/>
        </p:nvSpPr>
        <p:spPr>
          <a:xfrm>
            <a:off x="783771" y="849086"/>
            <a:ext cx="5959929" cy="2031325"/>
          </a:xfrm>
          <a:prstGeom prst="rect">
            <a:avLst/>
          </a:prstGeom>
          <a:noFill/>
        </p:spPr>
        <p:txBody>
          <a:bodyPr wrap="square" rtlCol="0">
            <a:spAutoFit/>
          </a:bodyPr>
          <a:lstStyle/>
          <a:p>
            <a:r>
              <a:rPr lang="ru-RU" sz="1400" b="1" dirty="0" smtClean="0">
                <a:latin typeface="Times New Roman" pitchFamily="18" charset="0"/>
                <a:cs typeface="Times New Roman" pitchFamily="18" charset="0"/>
              </a:rPr>
              <a:t>Стенд музыкально-художественного развития</a:t>
            </a:r>
            <a:r>
              <a:rPr lang="ru-RU" sz="1400" dirty="0" smtClean="0">
                <a:latin typeface="Times New Roman" pitchFamily="18" charset="0"/>
                <a:cs typeface="Times New Roman" pitchFamily="18" charset="0"/>
              </a:rPr>
              <a:t>.</a:t>
            </a:r>
          </a:p>
          <a:p>
            <a:r>
              <a:rPr lang="ru-RU" sz="1400" dirty="0" smtClean="0">
                <a:latin typeface="Times New Roman" pitchFamily="18" charset="0"/>
                <a:cs typeface="Times New Roman" pitchFamily="18" charset="0"/>
              </a:rPr>
              <a:t>Цель: способствовать созданию наиболее благоприятной среды для творчества и развития ребенка. </a:t>
            </a:r>
          </a:p>
          <a:p>
            <a:r>
              <a:rPr lang="ru-RU" sz="1400" dirty="0" smtClean="0">
                <a:latin typeface="Times New Roman" pitchFamily="18" charset="0"/>
                <a:cs typeface="Times New Roman" pitchFamily="18" charset="0"/>
              </a:rPr>
              <a:t>Поэтому детские уголки должны выглядеть ярко и необычно, вызывать интерес и желание творить</a:t>
            </a:r>
          </a:p>
          <a:p>
            <a:r>
              <a:rPr lang="ru-RU" sz="1400" dirty="0" smtClean="0">
                <a:latin typeface="Times New Roman" pitchFamily="18" charset="0"/>
                <a:cs typeface="Times New Roman" pitchFamily="18" charset="0"/>
              </a:rPr>
              <a:t>В центральной части расположен стенд , который включает в себя карманы-вкладыши и магнитные подвески на которые ребята и воспитатели вывешивают рисунки, аппликации, сюжетные картины по тематике недели.  </a:t>
            </a:r>
            <a:endParaRPr lang="ru-RU" sz="1400" dirty="0">
              <a:latin typeface="Times New Roman" pitchFamily="18" charset="0"/>
              <a:cs typeface="Times New Roman" pitchFamily="18" charset="0"/>
            </a:endParaRPr>
          </a:p>
        </p:txBody>
      </p:sp>
      <p:pic>
        <p:nvPicPr>
          <p:cNvPr id="5" name="Рисунок 4" descr="IMG_20150825_170424.jpg"/>
          <p:cNvPicPr>
            <a:picLocks noChangeAspect="1"/>
          </p:cNvPicPr>
          <p:nvPr/>
        </p:nvPicPr>
        <p:blipFill>
          <a:blip r:embed="rId3" cstate="print"/>
          <a:stretch>
            <a:fillRect/>
          </a:stretch>
        </p:blipFill>
        <p:spPr>
          <a:xfrm>
            <a:off x="445710" y="3729497"/>
            <a:ext cx="6297990" cy="4723492"/>
          </a:xfrm>
          <a:prstGeom prst="roundRect">
            <a:avLst>
              <a:gd name="adj" fmla="val 4167"/>
            </a:avLst>
          </a:prstGeom>
          <a:solidFill>
            <a:srgbClr val="FFFFFF"/>
          </a:solidFill>
          <a:ln w="76200" cap="sq">
            <a:solidFill>
              <a:schemeClr val="accent6">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40648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391886" y="527070"/>
            <a:ext cx="6515100" cy="3968091"/>
          </a:xfrm>
          <a:prstGeom prst="rect">
            <a:avLst/>
          </a:prstGeom>
        </p:spPr>
        <p:txBody>
          <a:bodyPr wrap="square" lIns="98188" tIns="49094" rIns="98188" bIns="49094">
            <a:spAutoFit/>
          </a:bodyPr>
          <a:lstStyle/>
          <a:p>
            <a:pPr indent="482759" algn="just">
              <a:lnSpc>
                <a:spcPct val="115000"/>
              </a:lnSpc>
            </a:pP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i="1" dirty="0">
                <a:latin typeface="Times New Roman" panose="02020603050405020304" pitchFamily="18" charset="0"/>
                <a:ea typeface="Calibri" panose="020F0502020204030204" pitchFamily="34" charset="0"/>
                <a:cs typeface="Times New Roman" panose="02020603050405020304" pitchFamily="18" charset="0"/>
              </a:rPr>
              <a:t>Р</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ечевое  развитие. </a:t>
            </a:r>
          </a:p>
          <a:p>
            <a:pPr indent="482759" algn="just">
              <a:lnSpc>
                <a:spcPct val="115000"/>
              </a:lnSpc>
            </a:pPr>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Ц</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ентр  «Развития речи.»</a:t>
            </a:r>
          </a:p>
          <a:p>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400" dirty="0" smtClean="0">
                <a:latin typeface="Times New Roman" pitchFamily="18" charset="0"/>
                <a:cs typeface="Times New Roman" pitchFamily="18" charset="0"/>
              </a:rPr>
              <a:t>построения речевой развивающей среды – насыщение окружающей среды компонентами, обеспечивающими развитие речи ребенка дошкольного возраста. </a:t>
            </a:r>
          </a:p>
          <a:p>
            <a:r>
              <a:rPr lang="ru-RU" sz="1400" dirty="0" smtClean="0">
                <a:latin typeface="Times New Roman" pitchFamily="18" charset="0"/>
                <a:cs typeface="Times New Roman" pitchFamily="18" charset="0"/>
              </a:rPr>
              <a:t>Задачи построения речевой развивающей среды:</a:t>
            </a:r>
          </a:p>
          <a:p>
            <a:r>
              <a:rPr lang="ru-RU" sz="1400" dirty="0" smtClean="0">
                <a:latin typeface="Times New Roman" pitchFamily="18" charset="0"/>
                <a:cs typeface="Times New Roman" pitchFamily="18" charset="0"/>
              </a:rPr>
              <a:t>- обеспечение возможности восприятия и наблюдения за правильной речью;</a:t>
            </a:r>
          </a:p>
          <a:p>
            <a:r>
              <a:rPr lang="ru-RU" sz="1400" dirty="0" smtClean="0">
                <a:latin typeface="Times New Roman" pitchFamily="18" charset="0"/>
                <a:cs typeface="Times New Roman" pitchFamily="18" charset="0"/>
              </a:rPr>
              <a:t>- обеспечение богатства сенсорных представлений;</a:t>
            </a:r>
          </a:p>
          <a:p>
            <a:r>
              <a:rPr lang="ru-RU" sz="1400" dirty="0" smtClean="0">
                <a:latin typeface="Times New Roman" pitchFamily="18" charset="0"/>
                <a:cs typeface="Times New Roman" pitchFamily="18" charset="0"/>
              </a:rPr>
              <a:t>- обеспечение возможности самостоятельной индивидуальной речевой деятельности ребенка;</a:t>
            </a:r>
          </a:p>
          <a:p>
            <a:r>
              <a:rPr lang="ru-RU" sz="1400" dirty="0" smtClean="0">
                <a:latin typeface="Times New Roman" pitchFamily="18" charset="0"/>
                <a:cs typeface="Times New Roman" pitchFamily="18" charset="0"/>
              </a:rPr>
              <a:t>- обеспечение комфортного состояния ребенка в проявлении речевых реакций;</a:t>
            </a:r>
          </a:p>
          <a:p>
            <a:r>
              <a:rPr lang="ru-RU" sz="1400" dirty="0" smtClean="0">
                <a:latin typeface="Times New Roman" pitchFamily="18" charset="0"/>
                <a:cs typeface="Times New Roman" pitchFamily="18" charset="0"/>
              </a:rPr>
              <a:t>- обеспечение возможности исследования и экспериментирования в языковой системе. </a:t>
            </a:r>
          </a:p>
          <a:p>
            <a:pPr indent="482759" algn="just">
              <a:lnSpc>
                <a:spcPct val="115000"/>
              </a:lnSpc>
            </a:pPr>
            <a:r>
              <a:rPr lang="ru-RU" sz="1400" b="1" i="1" dirty="0" smtClean="0">
                <a:latin typeface="Times New Roman" pitchFamily="18" charset="0"/>
                <a:ea typeface="Calibri" panose="020F0502020204030204" pitchFamily="34" charset="0"/>
                <a:cs typeface="Times New Roman" pitchFamily="18" charset="0"/>
              </a:rPr>
              <a:t>В центре</a:t>
            </a:r>
            <a:r>
              <a:rPr lang="ru-RU" sz="1400" dirty="0" smtClean="0">
                <a:effectLst/>
                <a:latin typeface="Times New Roman" pitchFamily="18" charset="0"/>
                <a:ea typeface="Calibri" panose="020F0502020204030204" pitchFamily="34" charset="0"/>
                <a:cs typeface="Times New Roman" pitchFamily="18" charset="0"/>
              </a:rPr>
              <a:t> находятся различные дидактические игры по развитию речи, серии картин и иллюстраций для установления последовательности событий, наборы парных картинок на соотнесение, разрезные сюжетные картинки и т. д.</a:t>
            </a:r>
            <a:r>
              <a:rPr lang="ru-RU" sz="1400" dirty="0" smtClean="0">
                <a:solidFill>
                  <a:srgbClr val="555555"/>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Речевая развивающая среда – это, особым образом организованное окружение, наиболее эффективно влияющее на развитие разных сторон речи каждого ребенка.</a:t>
            </a:r>
          </a:p>
        </p:txBody>
      </p:sp>
      <p:pic>
        <p:nvPicPr>
          <p:cNvPr id="6" name="Рисунок 5" descr="IMG_20150818_124458.jpg"/>
          <p:cNvPicPr>
            <a:picLocks noChangeAspect="1"/>
          </p:cNvPicPr>
          <p:nvPr/>
        </p:nvPicPr>
        <p:blipFill>
          <a:blip r:embed="rId3" cstate="print"/>
          <a:stretch>
            <a:fillRect/>
          </a:stretch>
        </p:blipFill>
        <p:spPr>
          <a:xfrm>
            <a:off x="2813750" y="7823002"/>
            <a:ext cx="3910064" cy="2463998"/>
          </a:xfrm>
          <a:prstGeom prst="rect">
            <a:avLst/>
          </a:prstGeom>
          <a:ln>
            <a:noFill/>
          </a:ln>
          <a:effectLst>
            <a:softEdge rad="112500"/>
          </a:effectLst>
        </p:spPr>
      </p:pic>
      <p:pic>
        <p:nvPicPr>
          <p:cNvPr id="8" name="Рисунок 7" descr="IMG_20150818_131215.jpg"/>
          <p:cNvPicPr>
            <a:picLocks noChangeAspect="1"/>
          </p:cNvPicPr>
          <p:nvPr/>
        </p:nvPicPr>
        <p:blipFill>
          <a:blip r:embed="rId4" cstate="print"/>
          <a:stretch>
            <a:fillRect/>
          </a:stretch>
        </p:blipFill>
        <p:spPr>
          <a:xfrm>
            <a:off x="391886" y="7823002"/>
            <a:ext cx="2300514" cy="2463998"/>
          </a:xfrm>
          <a:prstGeom prst="rect">
            <a:avLst/>
          </a:prstGeom>
          <a:ln>
            <a:noFill/>
          </a:ln>
          <a:effectLst>
            <a:softEdge rad="112500"/>
          </a:effec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16" y="4625900"/>
            <a:ext cx="5023267" cy="3022355"/>
          </a:xfrm>
          <a:prstGeom prst="rect">
            <a:avLst/>
          </a:prstGeom>
          <a:ln>
            <a:noFill/>
          </a:ln>
          <a:effectLst>
            <a:softEdge rad="112500"/>
          </a:effectLst>
        </p:spPr>
      </p:pic>
    </p:spTree>
    <p:extLst>
      <p:ext uri="{BB962C8B-B14F-4D97-AF65-F5344CB8AC3E}">
        <p14:creationId xmlns:p14="http://schemas.microsoft.com/office/powerpoint/2010/main" val="1140648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9" name="TextBox 8"/>
          <p:cNvSpPr txBox="1"/>
          <p:nvPr/>
        </p:nvSpPr>
        <p:spPr>
          <a:xfrm>
            <a:off x="783771" y="849086"/>
            <a:ext cx="5959929"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Данный центр содержит в себе </a:t>
            </a:r>
            <a:r>
              <a:rPr lang="ru-RU" sz="1400" dirty="0" smtClean="0">
                <a:solidFill>
                  <a:srgbClr val="002060"/>
                </a:solidFill>
                <a:latin typeface="Times New Roman" pitchFamily="18" charset="0"/>
                <a:cs typeface="Times New Roman" pitchFamily="18" charset="0"/>
              </a:rPr>
              <a:t>стенд букв и звуков</a:t>
            </a:r>
            <a:r>
              <a:rPr lang="ru-RU" sz="1400" dirty="0" smtClean="0">
                <a:latin typeface="Times New Roman" pitchFamily="18" charset="0"/>
                <a:cs typeface="Times New Roman" pitchFamily="18" charset="0"/>
              </a:rPr>
              <a:t>, где ребята рассматривают буквы, могут классифицировать их на гласные и согласные, мягкие и твердые .</a:t>
            </a:r>
          </a:p>
          <a:p>
            <a:r>
              <a:rPr lang="ru-RU" sz="1400" dirty="0" smtClean="0">
                <a:latin typeface="Times New Roman" pitchFamily="18" charset="0"/>
                <a:cs typeface="Times New Roman" pitchFamily="18" charset="0"/>
              </a:rPr>
              <a:t>  Цель данного центра  привлечь внимание детей к написанию  букв, развить внимание и желание узнавать новое</a:t>
            </a:r>
            <a:endParaRPr lang="ru-RU" sz="1400" dirty="0">
              <a:latin typeface="Times New Roman" pitchFamily="18" charset="0"/>
              <a:cs typeface="Times New Roman" pitchFamily="18" charset="0"/>
            </a:endParaRPr>
          </a:p>
        </p:txBody>
      </p:sp>
      <p:pic>
        <p:nvPicPr>
          <p:cNvPr id="5" name="Рисунок 4" descr="IMG_20150825_170556.jpg"/>
          <p:cNvPicPr>
            <a:picLocks noChangeAspect="1"/>
          </p:cNvPicPr>
          <p:nvPr/>
        </p:nvPicPr>
        <p:blipFill>
          <a:blip r:embed="rId3" cstate="print"/>
          <a:stretch>
            <a:fillRect/>
          </a:stretch>
        </p:blipFill>
        <p:spPr>
          <a:xfrm>
            <a:off x="901700" y="2324100"/>
            <a:ext cx="5740400" cy="768349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0648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577551"/>
          </a:xfrm>
          <a:prstGeom prst="rect">
            <a:avLst/>
          </a:prstGeom>
        </p:spPr>
      </p:pic>
      <p:sp>
        <p:nvSpPr>
          <p:cNvPr id="6" name="Прямоугольник 5"/>
          <p:cNvSpPr/>
          <p:nvPr/>
        </p:nvSpPr>
        <p:spPr>
          <a:xfrm>
            <a:off x="442161" y="393432"/>
            <a:ext cx="6316578" cy="3799840"/>
          </a:xfrm>
          <a:prstGeom prst="rect">
            <a:avLst/>
          </a:prstGeom>
        </p:spPr>
        <p:txBody>
          <a:bodyPr wrap="square" lIns="98188" tIns="49094" rIns="98188" bIns="49094">
            <a:spAutoFit/>
          </a:bodyPr>
          <a:lstStyle/>
          <a:p>
            <a:pPr indent="482759" algn="just">
              <a:lnSpc>
                <a:spcPct val="115000"/>
              </a:lnSpc>
            </a:pPr>
            <a:r>
              <a:rPr lang="ru-RU" sz="1400" b="1"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Центр «Мир книги»</a:t>
            </a:r>
            <a:r>
              <a:rPr lang="ru-RU"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включает в себя книжный уголок, в форме «Чудо дерева». </a:t>
            </a:r>
          </a:p>
          <a:p>
            <a:pPr indent="482759" algn="just">
              <a:lnSpc>
                <a:spcPct val="115000"/>
              </a:lnSpc>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Содержание книжного уголка соответствует возрастным особенностям детей данного возраста, реализуемой в дошкольном учреждении образовательной программе. В нем находятся книги с художественными произведениями детских писателей, сказками и иные литературные формы по тематике недели. Главный принцип подбора книгоиздательской продукции – минимум текста – максимум иллюстраций. </a:t>
            </a:r>
          </a:p>
          <a:p>
            <a:pPr indent="482759" algn="just">
              <a:lnSpc>
                <a:spcPct val="115000"/>
              </a:lnSpc>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 книжном уголке помещается фотография писателя, с творчеством которого дети знакомятся в данный момент и его литературные произведения, а так же в середине дерева вывешиваются мнемосхемы для заучивания стихов, составления рассказов. </a:t>
            </a:r>
          </a:p>
          <a:p>
            <a:pPr indent="482759" algn="just">
              <a:lnSpc>
                <a:spcPct val="115000"/>
              </a:lnSpc>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Также центр содержит «Скорую помощь для книг», где ребята совместно с воспитателем или самостоятельно могут отремонтировать книжку, журнал или газету.</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descr="DSC02557.JPG"/>
          <p:cNvPicPr>
            <a:picLocks noChangeAspect="1"/>
          </p:cNvPicPr>
          <p:nvPr/>
        </p:nvPicPr>
        <p:blipFill>
          <a:blip r:embed="rId3" cstate="print"/>
          <a:stretch>
            <a:fillRect/>
          </a:stretch>
        </p:blipFill>
        <p:spPr>
          <a:xfrm>
            <a:off x="442161" y="4193272"/>
            <a:ext cx="2910639" cy="3606079"/>
          </a:xfrm>
          <a:prstGeom prst="roundRect">
            <a:avLst>
              <a:gd name="adj" fmla="val 4167"/>
            </a:avLst>
          </a:prstGeom>
          <a:solidFill>
            <a:srgbClr val="FFFFFF"/>
          </a:solidFill>
          <a:ln w="76200" cap="sq">
            <a:solidFill>
              <a:srgbClr val="FF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6800" y="4193272"/>
            <a:ext cx="2790843" cy="3544136"/>
          </a:xfrm>
          <a:prstGeom prst="roundRect">
            <a:avLst>
              <a:gd name="adj" fmla="val 4167"/>
            </a:avLst>
          </a:prstGeom>
          <a:solidFill>
            <a:srgbClr val="FFFFFF"/>
          </a:solidFill>
          <a:ln w="76200" cap="sq">
            <a:solidFill>
              <a:srgbClr val="FF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3784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689450"/>
          </a:xfrm>
          <a:prstGeom prst="rect">
            <a:avLst/>
          </a:prstGeom>
        </p:spPr>
      </p:pic>
      <p:sp>
        <p:nvSpPr>
          <p:cNvPr id="5" name="Прямоугольник 4"/>
          <p:cNvSpPr/>
          <p:nvPr/>
        </p:nvSpPr>
        <p:spPr>
          <a:xfrm>
            <a:off x="310243" y="212277"/>
            <a:ext cx="6590620" cy="4617307"/>
          </a:xfrm>
          <a:prstGeom prst="rect">
            <a:avLst/>
          </a:prstGeom>
        </p:spPr>
        <p:txBody>
          <a:bodyPr wrap="square" lIns="98188" tIns="49094" rIns="98188" bIns="49094">
            <a:spAutoFit/>
          </a:bodyPr>
          <a:lstStyle/>
          <a:p>
            <a:pPr algn="just">
              <a:lnSpc>
                <a:spcPct val="115000"/>
              </a:lnSpc>
            </a:pPr>
            <a:r>
              <a:rPr lang="ru-RU"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Направление: Познавательное развитие</a:t>
            </a:r>
            <a:r>
              <a:rPr lang="ru-RU"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Цель: 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Развивать самостоятельность, инициативу, творчество в </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познавательно исследовательской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деятельности, поддерживать проявления индивидуальности в исследовательском поведении ребенка, избирательность детских интересов. </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Обогащать представления о людях, их нравственных качествах, гендерных отличиях, социальных и профессиональных ролях, правилах взаимоотношений взрослых и детей </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Развивать самоконтроль и ответственности за свои действия и поступки</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Обогащать представления о родном городе и стране, развивать </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гражданско-патриотические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чувства</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Формировать представления о многообразии стран и народов мира, некоторых национальных особенностях людей.   Развивать интерес к отдельным фактам истории и культуры родной страны, формировать начала гражданственности. </a:t>
            </a: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Развивать толерантность по отношению к людям разных национальностей.   </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482759" algn="just"/>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организованы и представлены с учётом индивидуальных особенностей</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детей, их чувственного опыта, информационного багажа, т.е. теоретической  и понятийной осведомлённости ребёнка. Подобранный наглядно дидактический   материал дает детям представление о целостной картине мира, о тесных взаимосвязях,  и взаимодействии всех  объектов</a:t>
            </a:r>
            <a:endParaRPr lang="ru-RU" sz="1400" dirty="0">
              <a:latin typeface="Times New Roman" panose="02020603050405020304" pitchFamily="18" charset="0"/>
              <a:cs typeface="Times New Roman" panose="02020603050405020304" pitchFamily="18" charset="0"/>
            </a:endParaRPr>
          </a:p>
        </p:txBody>
      </p:sp>
      <p:pic>
        <p:nvPicPr>
          <p:cNvPr id="6" name="Рисунок 5" descr="DSC02556.JPG"/>
          <p:cNvPicPr>
            <a:picLocks noChangeAspect="1"/>
          </p:cNvPicPr>
          <p:nvPr/>
        </p:nvPicPr>
        <p:blipFill>
          <a:blip r:embed="rId3" cstate="print"/>
          <a:stretch>
            <a:fillRect/>
          </a:stretch>
        </p:blipFill>
        <p:spPr>
          <a:xfrm>
            <a:off x="527050" y="4848629"/>
            <a:ext cx="6146800" cy="5203415"/>
          </a:xfrm>
          <a:prstGeom prst="roundRect">
            <a:avLst>
              <a:gd name="adj" fmla="val 4167"/>
            </a:avLst>
          </a:prstGeom>
          <a:solidFill>
            <a:srgbClr val="FFFFFF"/>
          </a:solidFill>
          <a:ln w="76200" cap="sq">
            <a:solidFill>
              <a:srgbClr val="FF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16239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812"/>
            <a:ext cx="7200900" cy="10772538"/>
          </a:xfrm>
          <a:prstGeom prst="rect">
            <a:avLst/>
          </a:prstGeom>
        </p:spPr>
      </p:pic>
      <p:sp>
        <p:nvSpPr>
          <p:cNvPr id="5" name="Прямоугольник 4"/>
          <p:cNvSpPr/>
          <p:nvPr/>
        </p:nvSpPr>
        <p:spPr>
          <a:xfrm>
            <a:off x="300038" y="111900"/>
            <a:ext cx="6600825" cy="5131294"/>
          </a:xfrm>
          <a:prstGeom prst="rect">
            <a:avLst/>
          </a:prstGeom>
        </p:spPr>
        <p:txBody>
          <a:bodyPr wrap="square" lIns="98188" tIns="49094" rIns="98188" bIns="49094">
            <a:spAutoFit/>
          </a:bodyPr>
          <a:lstStyle/>
          <a:p>
            <a:r>
              <a:rPr lang="ru-RU" sz="2200" b="1"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Центр «Экологии</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включает в себя экологическую деятельность. </a:t>
            </a:r>
          </a:p>
          <a:p>
            <a:r>
              <a:rPr lang="ru-RU" sz="1400"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400" dirty="0">
                <a:latin typeface="Times New Roman" panose="02020603050405020304" pitchFamily="18" charset="0"/>
                <a:ea typeface="Calibri" panose="020F0502020204030204" pitchFamily="34" charset="0"/>
                <a:cs typeface="Times New Roman" panose="02020603050405020304" pitchFamily="18" charset="0"/>
              </a:rPr>
              <a:t>Совершенствовать познавательные умения: замечать противоречия, формулировать познавательную задачу, использовать разные способы проверки предположений, использовать вариативные способы сравнения, с опорой на систему сенсорных эталонов, упорядочивать, классифицировать объекты действительности, применять результаты познания в разных видах детской деятельности</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Данный центр содержит в себе различные картинки, таблицы , мнемосхемы изображающие комнатные растения. На которых удобно демонстрировать видоизменения частей растения, инструменты по уходу за этими растениями: фартуки и нарукавники, палочки для рыхления, металлические детские грабли и лопатки, пульверизатор, лейки и др.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r>
              <a:rPr lang="ru-RU" sz="1400" dirty="0" smtClean="0">
                <a:latin typeface="Times New Roman" panose="02020603050405020304" pitchFamily="18" charset="0"/>
                <a:ea typeface="Calibri" panose="020F0502020204030204" pitchFamily="34" charset="0"/>
                <a:cs typeface="Times New Roman" panose="02020603050405020304" pitchFamily="18" charset="0"/>
              </a:rPr>
              <a:t>Так же в центре</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присутствуют различные дидактические игры экологической направленности, серии картин типа «Времена года», «Животный и растительный мир», коллекции природного материала, муляжей овощей и фруктов, насекомых и т. д.</a:t>
            </a:r>
          </a:p>
          <a:p>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6" name="Рисунок 5" descr="IMG_20150818_142142.jpg"/>
          <p:cNvPicPr>
            <a:picLocks noChangeAspect="1"/>
          </p:cNvPicPr>
          <p:nvPr/>
        </p:nvPicPr>
        <p:blipFill>
          <a:blip r:embed="rId3" cstate="print"/>
          <a:stretch>
            <a:fillRect/>
          </a:stretch>
        </p:blipFill>
        <p:spPr>
          <a:xfrm>
            <a:off x="457204" y="3931558"/>
            <a:ext cx="3069770" cy="3282042"/>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20150825_170317.jpg"/>
          <p:cNvPicPr>
            <a:picLocks noChangeAspect="1"/>
          </p:cNvPicPr>
          <p:nvPr/>
        </p:nvPicPr>
        <p:blipFill>
          <a:blip r:embed="rId4" cstate="print"/>
          <a:stretch>
            <a:fillRect/>
          </a:stretch>
        </p:blipFill>
        <p:spPr>
          <a:xfrm>
            <a:off x="3739244" y="6645729"/>
            <a:ext cx="3249386" cy="3265714"/>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094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812"/>
            <a:ext cx="7200900" cy="10772538"/>
          </a:xfrm>
          <a:prstGeom prst="rect">
            <a:avLst/>
          </a:prstGeom>
        </p:spPr>
      </p:pic>
      <p:sp>
        <p:nvSpPr>
          <p:cNvPr id="5" name="Прямоугольник 4"/>
          <p:cNvSpPr/>
          <p:nvPr/>
        </p:nvSpPr>
        <p:spPr>
          <a:xfrm>
            <a:off x="300038" y="111900"/>
            <a:ext cx="3716791" cy="5854569"/>
          </a:xfrm>
          <a:prstGeom prst="rect">
            <a:avLst/>
          </a:prstGeom>
        </p:spPr>
        <p:txBody>
          <a:bodyPr wrap="square" lIns="98188" tIns="49094" rIns="98188" bIns="49094">
            <a:spAutoFit/>
          </a:bodyPr>
          <a:lstStyle/>
          <a:p>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Важным составляющим уголка природы является календарь природы и погоды.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Ребята с удовольствием записывают в него свои наблюдения.</a:t>
            </a:r>
          </a:p>
          <a:p>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Оформлены  макеты Дети по своему желанию наполняют содержанием макет разными растительными элементами и малыми архитектурными формами. Работа с макетами способствует развитию творческого мышления и развитию задатков ландшафтного дизайна. </a:t>
            </a:r>
          </a:p>
          <a:p>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Наши</a:t>
            </a:r>
            <a:r>
              <a:rPr lang="ru-RU" sz="1400" dirty="0">
                <a:latin typeface="Times New Roman" panose="02020603050405020304" pitchFamily="18" charset="0"/>
                <a:cs typeface="Times New Roman" panose="02020603050405020304" pitchFamily="18" charset="0"/>
              </a:rPr>
              <a:t> маленькие «почемучки» будут превращаться в любознательных  испытателей, проводить несложные опыты, определять свойства различных природных материалов</a:t>
            </a:r>
            <a:r>
              <a:rPr lang="ru-RU" sz="1400" dirty="0" smtClean="0">
                <a:latin typeface="Times New Roman" pitchFamily="18" charset="0"/>
                <a:cs typeface="Times New Roman" pitchFamily="18" charset="0"/>
              </a:rPr>
              <a:t>.</a:t>
            </a:r>
          </a:p>
          <a:p>
            <a:r>
              <a:rPr lang="ru-RU" sz="1400" dirty="0" smtClean="0">
                <a:solidFill>
                  <a:srgbClr val="002060"/>
                </a:solidFill>
                <a:latin typeface="Times New Roman" pitchFamily="18" charset="0"/>
                <a:cs typeface="Times New Roman" pitchFamily="18" charset="0"/>
              </a:rPr>
              <a:t>Стенды в центре природы </a:t>
            </a:r>
            <a:r>
              <a:rPr lang="ru-RU" sz="1400" dirty="0" smtClean="0">
                <a:latin typeface="Times New Roman" pitchFamily="18" charset="0"/>
                <a:cs typeface="Times New Roman" pitchFamily="18" charset="0"/>
              </a:rPr>
              <a:t>несут в себе информативную информацию, дети самостоятельно или с помощью воспитателя знакомятся с днями недели, часами и временем суток, закрепляя эти познания и расширяя их.</a:t>
            </a:r>
          </a:p>
          <a:p>
            <a:endParaRPr lang="ru-RU" sz="1400" dirty="0"/>
          </a:p>
          <a:p>
            <a:endParaRPr lang="ru-RU" sz="1400" dirty="0">
              <a:latin typeface="Times New Roman" panose="02020603050405020304" pitchFamily="18" charset="0"/>
              <a:cs typeface="Times New Roman" panose="02020603050405020304" pitchFamily="18" charset="0"/>
            </a:endParaRPr>
          </a:p>
        </p:txBody>
      </p:sp>
      <p:pic>
        <p:nvPicPr>
          <p:cNvPr id="7" name="Рисунок 6" descr="DSC07377.JPG"/>
          <p:cNvPicPr>
            <a:picLocks noChangeAspect="1"/>
          </p:cNvPicPr>
          <p:nvPr/>
        </p:nvPicPr>
        <p:blipFill>
          <a:blip r:embed="rId3" cstate="print"/>
          <a:stretch>
            <a:fillRect/>
          </a:stretch>
        </p:blipFill>
        <p:spPr>
          <a:xfrm>
            <a:off x="4000500" y="2563586"/>
            <a:ext cx="2792186" cy="2075769"/>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IMG_20150825_170332.jpg"/>
          <p:cNvPicPr>
            <a:picLocks noChangeAspect="1"/>
          </p:cNvPicPr>
          <p:nvPr/>
        </p:nvPicPr>
        <p:blipFill>
          <a:blip r:embed="rId4" cstate="print"/>
          <a:stretch>
            <a:fillRect/>
          </a:stretch>
        </p:blipFill>
        <p:spPr>
          <a:xfrm>
            <a:off x="3967842" y="391886"/>
            <a:ext cx="2824844" cy="2010456"/>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IMG_20150825_170312.jpg"/>
          <p:cNvPicPr>
            <a:picLocks noChangeAspect="1"/>
          </p:cNvPicPr>
          <p:nvPr/>
        </p:nvPicPr>
        <p:blipFill>
          <a:blip r:embed="rId5" cstate="print"/>
          <a:stretch>
            <a:fillRect/>
          </a:stretch>
        </p:blipFill>
        <p:spPr>
          <a:xfrm>
            <a:off x="3984171" y="4882243"/>
            <a:ext cx="2792185" cy="2188028"/>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IMG_20150825_170317.jpg"/>
          <p:cNvPicPr>
            <a:picLocks noChangeAspect="1"/>
          </p:cNvPicPr>
          <p:nvPr/>
        </p:nvPicPr>
        <p:blipFill>
          <a:blip r:embed="rId6" cstate="print"/>
          <a:stretch>
            <a:fillRect/>
          </a:stretch>
        </p:blipFill>
        <p:spPr>
          <a:xfrm>
            <a:off x="4000499" y="7249886"/>
            <a:ext cx="2726872" cy="2220685"/>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094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21725"/>
          </a:xfrm>
          <a:prstGeom prst="rect">
            <a:avLst/>
          </a:prstGeom>
        </p:spPr>
      </p:pic>
      <p:sp>
        <p:nvSpPr>
          <p:cNvPr id="2" name="Прямоугольник 1"/>
          <p:cNvSpPr/>
          <p:nvPr/>
        </p:nvSpPr>
        <p:spPr>
          <a:xfrm>
            <a:off x="475161" y="3113231"/>
            <a:ext cx="6250578" cy="4644494"/>
          </a:xfrm>
          <a:prstGeom prst="rect">
            <a:avLst/>
          </a:prstGeom>
        </p:spPr>
        <p:txBody>
          <a:bodyPr wrap="square" lIns="98188" tIns="49094" rIns="98188" bIns="49094">
            <a:spAutoFit/>
          </a:bodyPr>
          <a:lstStyle/>
          <a:p>
            <a:pPr algn="just">
              <a:lnSpc>
                <a:spcPct val="107000"/>
              </a:lnSpc>
              <a:spcAft>
                <a:spcPts val="859"/>
              </a:spcAft>
            </a:pPr>
            <a:r>
              <a:rPr lang="ru-RU" sz="2100" dirty="0" smtClean="0">
                <a:latin typeface="Times New Roman" panose="02020603050405020304" pitchFamily="18" charset="0"/>
                <a:ea typeface="Calibri" panose="020F0502020204030204" pitchFamily="34" charset="0"/>
                <a:cs typeface="Times New Roman" panose="02020603050405020304" pitchFamily="18" charset="0"/>
              </a:rPr>
              <a:t>« Нет </a:t>
            </a:r>
            <a:r>
              <a:rPr lang="ru-RU" sz="2100" dirty="0">
                <a:latin typeface="Times New Roman" panose="02020603050405020304" pitchFamily="18" charset="0"/>
                <a:ea typeface="Calibri" panose="020F0502020204030204" pitchFamily="34" charset="0"/>
                <a:cs typeface="Times New Roman" panose="02020603050405020304" pitchFamily="18" charset="0"/>
              </a:rPr>
              <a:t>такой стороны воспитания, на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которую обстановка </a:t>
            </a:r>
            <a:r>
              <a:rPr lang="ru-RU" sz="2100" dirty="0">
                <a:latin typeface="Times New Roman" panose="02020603050405020304" pitchFamily="18" charset="0"/>
                <a:ea typeface="Calibri" panose="020F0502020204030204" pitchFamily="34" charset="0"/>
                <a:cs typeface="Times New Roman" panose="02020603050405020304" pitchFamily="18" charset="0"/>
              </a:rPr>
              <a:t>не оказывала бы влияния</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100" dirty="0">
                <a:latin typeface="Times New Roman" panose="02020603050405020304" pitchFamily="18" charset="0"/>
                <a:ea typeface="Calibri" panose="020F0502020204030204" pitchFamily="34" charset="0"/>
                <a:cs typeface="Times New Roman" panose="02020603050405020304" pitchFamily="18" charset="0"/>
              </a:rPr>
              <a:t>нет способности, которая  не находилась бы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2100" dirty="0">
                <a:latin typeface="Times New Roman" panose="02020603050405020304" pitchFamily="18" charset="0"/>
                <a:ea typeface="Calibri" panose="020F0502020204030204" pitchFamily="34" charset="0"/>
                <a:cs typeface="Times New Roman" panose="02020603050405020304" pitchFamily="18" charset="0"/>
              </a:rPr>
              <a:t>прямой зависимости от непосредственно </a:t>
            </a:r>
          </a:p>
          <a:p>
            <a:pPr algn="just">
              <a:lnSpc>
                <a:spcPct val="107000"/>
              </a:lnSpc>
              <a:spcAft>
                <a:spcPts val="859"/>
              </a:spcAft>
            </a:pPr>
            <a:r>
              <a:rPr lang="ru-RU" sz="2100" dirty="0">
                <a:latin typeface="Times New Roman" panose="02020603050405020304" pitchFamily="18" charset="0"/>
                <a:ea typeface="Calibri" panose="020F0502020204030204" pitchFamily="34" charset="0"/>
                <a:cs typeface="Times New Roman" panose="02020603050405020304" pitchFamily="18" charset="0"/>
              </a:rPr>
              <a:t>окружающего ребенка конкретного мира…</a:t>
            </a:r>
          </a:p>
          <a:p>
            <a:pPr algn="just">
              <a:lnSpc>
                <a:spcPct val="107000"/>
              </a:lnSpc>
              <a:spcAft>
                <a:spcPts val="859"/>
              </a:spcAft>
            </a:pPr>
            <a:r>
              <a:rPr lang="ru-RU" sz="2100" dirty="0">
                <a:latin typeface="Times New Roman" panose="02020603050405020304" pitchFamily="18" charset="0"/>
                <a:ea typeface="Calibri" panose="020F0502020204030204" pitchFamily="34" charset="0"/>
                <a:cs typeface="Times New Roman" panose="02020603050405020304" pitchFamily="18" charset="0"/>
              </a:rPr>
              <a:t>Тот, кому удастся создать такую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обстановку, облегчит </a:t>
            </a:r>
            <a:r>
              <a:rPr lang="ru-RU" sz="2100" dirty="0">
                <a:latin typeface="Times New Roman" panose="02020603050405020304" pitchFamily="18" charset="0"/>
                <a:ea typeface="Calibri" panose="020F0502020204030204" pitchFamily="34" charset="0"/>
                <a:cs typeface="Times New Roman" panose="02020603050405020304" pitchFamily="18" charset="0"/>
              </a:rPr>
              <a:t>свой труд в высшей степени.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Среди </a:t>
            </a:r>
            <a:r>
              <a:rPr lang="ru-RU" sz="2100" dirty="0">
                <a:latin typeface="Times New Roman" panose="02020603050405020304" pitchFamily="18" charset="0"/>
                <a:ea typeface="Calibri" panose="020F0502020204030204" pitchFamily="34" charset="0"/>
                <a:cs typeface="Times New Roman" panose="02020603050405020304" pitchFamily="18" charset="0"/>
              </a:rPr>
              <a:t>нее ребенок будет жить – развиваться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собственной </a:t>
            </a:r>
            <a:r>
              <a:rPr lang="ru-RU" sz="2100" dirty="0">
                <a:latin typeface="Times New Roman" panose="02020603050405020304" pitchFamily="18" charset="0"/>
                <a:ea typeface="Calibri" panose="020F0502020204030204" pitchFamily="34" charset="0"/>
                <a:cs typeface="Times New Roman" panose="02020603050405020304" pitchFamily="18" charset="0"/>
              </a:rPr>
              <a:t>самодовлеющей жизнью,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его </a:t>
            </a:r>
            <a:r>
              <a:rPr lang="ru-RU" sz="2100" dirty="0">
                <a:latin typeface="Times New Roman" panose="02020603050405020304" pitchFamily="18" charset="0"/>
                <a:ea typeface="Calibri" panose="020F0502020204030204" pitchFamily="34" charset="0"/>
                <a:cs typeface="Times New Roman" panose="02020603050405020304" pitchFamily="18" charset="0"/>
              </a:rPr>
              <a:t>духовный рост будет совершенствоваться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из </a:t>
            </a:r>
            <a:r>
              <a:rPr lang="ru-RU" sz="2100" dirty="0">
                <a:latin typeface="Times New Roman" panose="02020603050405020304" pitchFamily="18" charset="0"/>
                <a:ea typeface="Calibri" panose="020F0502020204030204" pitchFamily="34" charset="0"/>
                <a:cs typeface="Times New Roman" panose="02020603050405020304" pitchFamily="18" charset="0"/>
              </a:rPr>
              <a:t>самого себя, от природы</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59"/>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59"/>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Е.И</a:t>
            </a:r>
            <a:r>
              <a:rPr lang="ru-RU" dirty="0">
                <a:latin typeface="Times New Roman" panose="02020603050405020304" pitchFamily="18" charset="0"/>
                <a:ea typeface="Calibri" panose="020F0502020204030204" pitchFamily="34" charset="0"/>
                <a:cs typeface="Times New Roman" panose="02020603050405020304" pitchFamily="18" charset="0"/>
              </a:rPr>
              <a:t>. Тихеева</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7942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293914" y="375558"/>
            <a:ext cx="6662057" cy="3426212"/>
          </a:xfrm>
          <a:prstGeom prst="rect">
            <a:avLst/>
          </a:prstGeom>
        </p:spPr>
        <p:txBody>
          <a:bodyPr wrap="square" lIns="98188" tIns="49094" rIns="98188" bIns="49094">
            <a:spAutoFit/>
          </a:bodyPr>
          <a:lstStyle/>
          <a:p>
            <a:pPr indent="482759" algn="just">
              <a:lnSpc>
                <a:spcPct val="115000"/>
              </a:lnSpc>
            </a:pPr>
            <a:r>
              <a:rPr lang="ru-RU" sz="2000" b="1" i="1" dirty="0" smtClean="0">
                <a:effectLst/>
                <a:latin typeface="Times New Roman" panose="02020603050405020304" pitchFamily="18" charset="0"/>
                <a:ea typeface="Calibri" panose="020F0502020204030204" pitchFamily="34" charset="0"/>
                <a:cs typeface="Times New Roman" panose="02020603050405020304" pitchFamily="18" charset="0"/>
              </a:rPr>
              <a:t>Центр опытно-экспериментальной деятельности</a:t>
            </a:r>
          </a:p>
          <a:p>
            <a:pPr indent="482759" algn="just">
              <a:lnSpc>
                <a:spcPct val="115000"/>
              </a:lnSpc>
            </a:pPr>
            <a:r>
              <a:rPr lang="ru-RU" sz="1400" b="1" i="1" dirty="0">
                <a:latin typeface="Times New Roman" panose="02020603050405020304" pitchFamily="18" charset="0"/>
                <a:ea typeface="Calibri" panose="020F0502020204030204" pitchFamily="34" charset="0"/>
                <a:cs typeface="Times New Roman" panose="02020603050405020304" pitchFamily="18" charset="0"/>
              </a:rPr>
              <a:t>Цель</a:t>
            </a:r>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Развивать умение включаться в коллективное исследование, обсуждать его ход, договариваться о совместных продуктивных действиях, выдвигать и доказывать свои предположения, представлять совместные результаты познания</a:t>
            </a:r>
          </a:p>
          <a:p>
            <a:pPr indent="482759" algn="just">
              <a:lnSpc>
                <a:spcPct val="115000"/>
              </a:lnSpc>
            </a:pP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представлен многообразием коллекций (грунт, камни, минералы, семена, крупы и т. д.). В нем находится материал, для осуществления опытной деятельности:  лупы, микроскопы, компасы, мензурки, колбы, мерные стаканчики, лейки, часы и т. д. В процессе экспериментальной деятельности по выращиванию растений ведутся дневники наблюдений, в которых воспитатель фиксирует сделанные детьми выводы по результатам ежедневного наблюдения.</a:t>
            </a: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Наши маленькие «почемучки» будут превращаться в любознательных  испытателей, проводить несложные опыты, определять свойства различных природных материалов.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descr="IMG_20150818_142033.jpg"/>
          <p:cNvPicPr>
            <a:picLocks noChangeAspect="1"/>
          </p:cNvPicPr>
          <p:nvPr/>
        </p:nvPicPr>
        <p:blipFill>
          <a:blip r:embed="rId3" cstate="print"/>
          <a:stretch>
            <a:fillRect/>
          </a:stretch>
        </p:blipFill>
        <p:spPr>
          <a:xfrm>
            <a:off x="337457" y="3897538"/>
            <a:ext cx="3247573" cy="3006274"/>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Рисунок 9" descr="IMG_20150818_141759.jpg"/>
          <p:cNvPicPr>
            <a:picLocks noChangeAspect="1"/>
          </p:cNvPicPr>
          <p:nvPr/>
        </p:nvPicPr>
        <p:blipFill>
          <a:blip r:embed="rId4" cstate="print"/>
          <a:stretch>
            <a:fillRect/>
          </a:stretch>
        </p:blipFill>
        <p:spPr>
          <a:xfrm>
            <a:off x="3727451" y="3897538"/>
            <a:ext cx="3053441" cy="3006274"/>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IMG_20150825_170347.jpg"/>
          <p:cNvPicPr>
            <a:picLocks noChangeAspect="1"/>
          </p:cNvPicPr>
          <p:nvPr/>
        </p:nvPicPr>
        <p:blipFill>
          <a:blip r:embed="rId5" cstate="print"/>
          <a:stretch>
            <a:fillRect/>
          </a:stretch>
        </p:blipFill>
        <p:spPr>
          <a:xfrm>
            <a:off x="2016580" y="7317412"/>
            <a:ext cx="3421743" cy="3070338"/>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9289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644808" y="357947"/>
            <a:ext cx="6164206" cy="4100242"/>
          </a:xfrm>
          <a:prstGeom prst="rect">
            <a:avLst/>
          </a:prstGeom>
        </p:spPr>
        <p:txBody>
          <a:bodyPr wrap="square" lIns="98188" tIns="49094" rIns="98188" bIns="49094">
            <a:spAutoFit/>
          </a:bodyPr>
          <a:lstStyle/>
          <a:p>
            <a:pPr indent="482759" algn="just"/>
            <a:r>
              <a:rPr lang="ru-RU" sz="2200" b="1" i="1" dirty="0" smtClean="0">
                <a:effectLst/>
                <a:latin typeface="Times New Roman" panose="02020603050405020304" pitchFamily="18" charset="0"/>
                <a:ea typeface="Times New Roman" panose="02020603050405020304" pitchFamily="18" charset="0"/>
              </a:rPr>
              <a:t>Центр «Математики» </a:t>
            </a:r>
          </a:p>
          <a:p>
            <a:pPr algn="just"/>
            <a:r>
              <a:rPr lang="ru-RU" sz="1400" b="1" i="1" dirty="0" smtClean="0">
                <a:latin typeface="Times New Roman" panose="02020603050405020304" pitchFamily="18" charset="0"/>
                <a:ea typeface="Times New Roman" panose="02020603050405020304" pitchFamily="18" charset="0"/>
              </a:rPr>
              <a:t>Цель:</a:t>
            </a:r>
            <a:r>
              <a:rPr lang="ru-RU" sz="1400" dirty="0">
                <a:latin typeface="Times New Roman" panose="02020603050405020304" pitchFamily="18" charset="0"/>
                <a:ea typeface="Times New Roman" panose="02020603050405020304" pitchFamily="18" charset="0"/>
              </a:rPr>
              <a:t>-</a:t>
            </a:r>
            <a:r>
              <a:rPr lang="ru-RU" sz="1400" dirty="0" smtClean="0">
                <a:latin typeface="Times New Roman" panose="02020603050405020304" pitchFamily="18" charset="0"/>
                <a:ea typeface="Times New Roman" panose="02020603050405020304" pitchFamily="18" charset="0"/>
              </a:rPr>
              <a:t> формировать </a:t>
            </a:r>
            <a:r>
              <a:rPr lang="ru-RU" sz="1400" dirty="0">
                <a:latin typeface="Times New Roman" panose="02020603050405020304" pitchFamily="18" charset="0"/>
                <a:ea typeface="Times New Roman" panose="02020603050405020304" pitchFamily="18" charset="0"/>
              </a:rPr>
              <a:t>у детей интереса к элементарной математической деятельности.</a:t>
            </a:r>
          </a:p>
          <a:p>
            <a:pPr algn="just"/>
            <a:r>
              <a:rPr lang="ru-RU" sz="1400" dirty="0">
                <a:latin typeface="Times New Roman" panose="02020603050405020304" pitchFamily="18" charset="0"/>
                <a:ea typeface="Times New Roman" panose="02020603050405020304" pitchFamily="18" charset="0"/>
              </a:rPr>
              <a:t>• </a:t>
            </a:r>
            <a:r>
              <a:rPr lang="ru-RU" sz="1400" dirty="0" smtClean="0">
                <a:latin typeface="Times New Roman" panose="02020603050405020304" pitchFamily="18" charset="0"/>
                <a:ea typeface="Times New Roman" panose="02020603050405020304" pitchFamily="18" charset="0"/>
              </a:rPr>
              <a:t>воспитывать </a:t>
            </a:r>
            <a:r>
              <a:rPr lang="ru-RU" sz="1400" dirty="0">
                <a:latin typeface="Times New Roman" panose="02020603050405020304" pitchFamily="18" charset="0"/>
                <a:ea typeface="Times New Roman" panose="02020603050405020304" pitchFamily="18" charset="0"/>
              </a:rPr>
              <a:t>у детей потребности занимать свое свободное время не только интересными, но и требующими умственного напряжения, интеллектуального усилия играми.</a:t>
            </a:r>
          </a:p>
          <a:p>
            <a:pPr indent="482759" algn="just"/>
            <a:r>
              <a:rPr lang="ru-RU" sz="1400" dirty="0" smtClean="0">
                <a:effectLst/>
                <a:latin typeface="Times New Roman" panose="02020603050405020304" pitchFamily="18" charset="0"/>
                <a:ea typeface="Times New Roman" panose="02020603050405020304" pitchFamily="18" charset="0"/>
              </a:rPr>
              <a:t>В данном центре располагаются нормативно - знаковый материал: магнитная доска, наборы карточек на сопоставление цифры и количества, наборы кубиков с цифрами и числовыми фигурами, </a:t>
            </a:r>
            <a:r>
              <a:rPr lang="ru-RU" sz="1400" dirty="0" smtClean="0">
                <a:solidFill>
                  <a:srgbClr val="333333"/>
                </a:solidFill>
                <a:effectLst/>
                <a:latin typeface="Times New Roman" panose="02020603050405020304" pitchFamily="18" charset="0"/>
                <a:ea typeface="Times New Roman" panose="02020603050405020304" pitchFamily="18" charset="0"/>
              </a:rPr>
              <a:t>представлены, как различные виды мозаик, так и современные </a:t>
            </a:r>
            <a:r>
              <a:rPr lang="ru-RU" sz="1400" dirty="0" err="1" smtClean="0">
                <a:solidFill>
                  <a:srgbClr val="333333"/>
                </a:solidFill>
                <a:effectLst/>
                <a:latin typeface="Times New Roman" panose="02020603050405020304" pitchFamily="18" charset="0"/>
                <a:ea typeface="Times New Roman" panose="02020603050405020304" pitchFamily="18" charset="0"/>
              </a:rPr>
              <a:t>пазлы</a:t>
            </a:r>
            <a:r>
              <a:rPr lang="ru-RU" sz="1400" dirty="0" smtClean="0">
                <a:solidFill>
                  <a:srgbClr val="333333"/>
                </a:solidFill>
                <a:effectLst/>
                <a:latin typeface="Times New Roman" panose="02020603050405020304" pitchFamily="18" charset="0"/>
                <a:ea typeface="Times New Roman" panose="02020603050405020304" pitchFamily="18" charset="0"/>
              </a:rPr>
              <a:t>. Достаточно широкий выбор игр на развитие мелкой моторики руки. </a:t>
            </a:r>
            <a:r>
              <a:rPr lang="ru-RU" sz="1400" dirty="0" smtClean="0">
                <a:effectLst/>
                <a:latin typeface="Times New Roman" panose="02020603050405020304" pitchFamily="18" charset="0"/>
                <a:ea typeface="Times New Roman" panose="02020603050405020304" pitchFamily="18" charset="0"/>
              </a:rPr>
              <a:t> </a:t>
            </a:r>
            <a:r>
              <a:rPr lang="ru-RU" sz="1400" dirty="0" smtClean="0">
                <a:solidFill>
                  <a:srgbClr val="333333"/>
                </a:solidFill>
                <a:effectLst/>
                <a:latin typeface="Times New Roman" panose="02020603050405020304" pitchFamily="18" charset="0"/>
                <a:ea typeface="Times New Roman" panose="02020603050405020304" pitchFamily="18" charset="0"/>
              </a:rPr>
              <a:t>При выборе игр предпочтение отдавалось способности игр стимулировать развитие детей. Такими играми являются </a:t>
            </a:r>
            <a:r>
              <a:rPr lang="ru-RU" sz="1400" dirty="0" smtClean="0">
                <a:effectLst/>
                <a:latin typeface="Times New Roman" panose="02020603050405020304" pitchFamily="18" charset="0"/>
                <a:ea typeface="Times New Roman" panose="02020603050405020304" pitchFamily="18" charset="0"/>
              </a:rPr>
              <a:t>развивающие игры </a:t>
            </a:r>
            <a:r>
              <a:rPr lang="ru-RU" sz="1400" dirty="0" err="1" smtClean="0">
                <a:effectLst/>
                <a:latin typeface="Times New Roman" panose="02020603050405020304" pitchFamily="18" charset="0"/>
                <a:ea typeface="Times New Roman" panose="02020603050405020304" pitchFamily="18" charset="0"/>
              </a:rPr>
              <a:t>Воскобовича</a:t>
            </a:r>
            <a:r>
              <a:rPr lang="ru-RU" sz="1400" dirty="0" smtClean="0">
                <a:effectLst/>
                <a:latin typeface="Times New Roman" panose="02020603050405020304" pitchFamily="18" charset="0"/>
                <a:ea typeface="Times New Roman" panose="02020603050405020304" pitchFamily="18" charset="0"/>
              </a:rPr>
              <a:t>, «Монгольские игры», Палочки </a:t>
            </a:r>
            <a:r>
              <a:rPr lang="ru-RU" sz="1400" dirty="0" err="1" smtClean="0">
                <a:effectLst/>
                <a:latin typeface="Times New Roman" panose="02020603050405020304" pitchFamily="18" charset="0"/>
                <a:ea typeface="Times New Roman" panose="02020603050405020304" pitchFamily="18" charset="0"/>
              </a:rPr>
              <a:t>Кюизенера</a:t>
            </a:r>
            <a:r>
              <a:rPr lang="ru-RU" sz="1400" dirty="0" smtClean="0">
                <a:effectLst/>
                <a:latin typeface="Times New Roman" panose="02020603050405020304" pitchFamily="18" charset="0"/>
                <a:ea typeface="Times New Roman" panose="02020603050405020304" pitchFamily="18" charset="0"/>
              </a:rPr>
              <a:t>, «Разрезной квадрат» Никитина, «Логические блоки </a:t>
            </a:r>
            <a:r>
              <a:rPr lang="ru-RU" sz="1400" dirty="0" err="1" smtClean="0">
                <a:effectLst/>
                <a:latin typeface="Times New Roman" panose="02020603050405020304" pitchFamily="18" charset="0"/>
                <a:ea typeface="Times New Roman" panose="02020603050405020304" pitchFamily="18" charset="0"/>
              </a:rPr>
              <a:t>Дьенеша</a:t>
            </a:r>
            <a:r>
              <a:rPr lang="ru-RU" sz="1400" dirty="0" smtClean="0">
                <a:effectLst/>
                <a:latin typeface="Times New Roman" panose="02020603050405020304" pitchFamily="18" charset="0"/>
                <a:ea typeface="Times New Roman" panose="02020603050405020304" pitchFamily="18" charset="0"/>
              </a:rPr>
              <a:t>» и др. Игровое оборудование создаёт насыщенную, целостную среду с достаточным пространством для игр</a:t>
            </a:r>
          </a:p>
          <a:p>
            <a:pPr indent="482759" algn="just"/>
            <a:r>
              <a:rPr lang="ru-RU" sz="1400" dirty="0" smtClean="0">
                <a:effectLst/>
                <a:latin typeface="Times New Roman" panose="02020603050405020304" pitchFamily="18" charset="0"/>
                <a:ea typeface="Times New Roman" panose="02020603050405020304" pitchFamily="18" charset="0"/>
              </a:rPr>
              <a:t>В данном центре размещен разнообразный занимательный материал с тем, чтобы каждый из детей смог выбрать для себя игру по интересам. </a:t>
            </a:r>
            <a:endParaRPr lang="ru-RU" sz="1400" dirty="0">
              <a:latin typeface="Times New Roman" panose="02020603050405020304" pitchFamily="18" charset="0"/>
              <a:ea typeface="Times New Roman" panose="02020603050405020304" pitchFamily="18" charset="0"/>
            </a:endParaRPr>
          </a:p>
        </p:txBody>
      </p:sp>
      <p:pic>
        <p:nvPicPr>
          <p:cNvPr id="6" name="Рисунок 5" descr="IMG_20150818_142614.jpg"/>
          <p:cNvPicPr>
            <a:picLocks noChangeAspect="1"/>
          </p:cNvPicPr>
          <p:nvPr/>
        </p:nvPicPr>
        <p:blipFill>
          <a:blip r:embed="rId3" cstate="print"/>
          <a:stretch>
            <a:fillRect/>
          </a:stretch>
        </p:blipFill>
        <p:spPr>
          <a:xfrm rot="16200000">
            <a:off x="663231" y="7118855"/>
            <a:ext cx="2449548" cy="3266063"/>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20150818_143140.jpg"/>
          <p:cNvPicPr>
            <a:picLocks noChangeAspect="1"/>
          </p:cNvPicPr>
          <p:nvPr/>
        </p:nvPicPr>
        <p:blipFill>
          <a:blip r:embed="rId4" cstate="print"/>
          <a:stretch>
            <a:fillRect/>
          </a:stretch>
        </p:blipFill>
        <p:spPr>
          <a:xfrm rot="16200000">
            <a:off x="4125233" y="7177891"/>
            <a:ext cx="2412489" cy="311093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1036" y="4539717"/>
            <a:ext cx="3365906" cy="269597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454" y="4539716"/>
            <a:ext cx="3016971" cy="269597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692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782"/>
            <a:ext cx="7200900" cy="10801350"/>
          </a:xfrm>
          <a:prstGeom prst="rect">
            <a:avLst/>
          </a:prstGeom>
        </p:spPr>
      </p:pic>
      <p:sp>
        <p:nvSpPr>
          <p:cNvPr id="5" name="Прямоугольник 4"/>
          <p:cNvSpPr/>
          <p:nvPr/>
        </p:nvSpPr>
        <p:spPr>
          <a:xfrm>
            <a:off x="522514" y="293914"/>
            <a:ext cx="2717643" cy="8416808"/>
          </a:xfrm>
          <a:prstGeom prst="rect">
            <a:avLst/>
          </a:prstGeom>
        </p:spPr>
        <p:txBody>
          <a:bodyPr wrap="square" lIns="98188" tIns="49094" rIns="98188" bIns="49094">
            <a:spAutoFit/>
          </a:bodyPr>
          <a:lstStyle/>
          <a:p>
            <a:pPr indent="482759" algn="just">
              <a:lnSpc>
                <a:spcPct val="115000"/>
              </a:lnSpc>
            </a:pPr>
            <a:r>
              <a:rPr lang="ru-RU" sz="2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«Нравственно-патриотический»  центр</a:t>
            </a:r>
          </a:p>
          <a:p>
            <a:pPr indent="482759" algn="just">
              <a:lnSpc>
                <a:spcPct val="115000"/>
              </a:lnSpc>
            </a:pPr>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развивать </a:t>
            </a:r>
            <a:r>
              <a:rPr lang="ru-RU" sz="1400" dirty="0">
                <a:latin typeface="Times New Roman" panose="02020603050405020304" pitchFamily="18" charset="0"/>
                <a:ea typeface="Calibri" panose="020F0502020204030204" pitchFamily="34" charset="0"/>
                <a:cs typeface="Times New Roman" panose="02020603050405020304" pitchFamily="18" charset="0"/>
              </a:rPr>
              <a:t>умение включаться в коллективное исследование, обсуждать его ход, договариваться о совместных продуктивных действиях, выдвигать и доказывать свои предположения, представлять совместные результаты познания</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indent="482759" algn="just">
              <a:lnSpc>
                <a:spcPct val="115000"/>
              </a:lnSpc>
            </a:pPr>
            <a:r>
              <a:rPr lang="ru-RU" sz="1400" b="1" i="1" dirty="0" smtClean="0">
                <a:latin typeface="Times New Roman" panose="02020603050405020304" pitchFamily="18" charset="0"/>
                <a:ea typeface="Calibri" panose="020F0502020204030204" pitchFamily="34" charset="0"/>
                <a:cs typeface="Times New Roman" panose="02020603050405020304" pitchFamily="18" charset="0"/>
              </a:rPr>
              <a:t>В ц</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ентре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помещена  государственная символика родного города, Удмуртской республики и России. В нем находятся пособия, отражающие многонациональность нашей Родины, иллюстрационный материал по ознакомлению детей с климатическими зонами России, образцы народного декоративно-прикладного искусства и т. д. Оформлен уголок родного края, в котором дети могут познакомиться с традициями, культурой и бытом жителей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Удмуртской республики</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В уголок родного края входит  художественная литература по краеведению, оформлен  альбом  «Мой город», «Моя семья», «История ситца» и др.</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33341.jpg"/>
          <p:cNvPicPr>
            <a:picLocks noChangeAspect="1"/>
          </p:cNvPicPr>
          <p:nvPr/>
        </p:nvPicPr>
        <p:blipFill>
          <a:blip r:embed="rId3" cstate="print"/>
          <a:stretch>
            <a:fillRect/>
          </a:stretch>
        </p:blipFill>
        <p:spPr>
          <a:xfrm>
            <a:off x="3449386" y="3140914"/>
            <a:ext cx="3287641" cy="481584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20150818_133351.jpg"/>
          <p:cNvPicPr>
            <a:picLocks noChangeAspect="1"/>
          </p:cNvPicPr>
          <p:nvPr/>
        </p:nvPicPr>
        <p:blipFill>
          <a:blip r:embed="rId4" cstate="print"/>
          <a:stretch>
            <a:fillRect/>
          </a:stretch>
        </p:blipFill>
        <p:spPr>
          <a:xfrm>
            <a:off x="3600450" y="814580"/>
            <a:ext cx="2780592" cy="2085444"/>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IMG_20150818_133413.jpg"/>
          <p:cNvPicPr>
            <a:picLocks noChangeAspect="1"/>
          </p:cNvPicPr>
          <p:nvPr/>
        </p:nvPicPr>
        <p:blipFill>
          <a:blip r:embed="rId5" cstate="print"/>
          <a:stretch>
            <a:fillRect/>
          </a:stretch>
        </p:blipFill>
        <p:spPr>
          <a:xfrm>
            <a:off x="3762671" y="8197651"/>
            <a:ext cx="2782765" cy="2087074"/>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8571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782"/>
            <a:ext cx="7200900" cy="10801350"/>
          </a:xfrm>
          <a:prstGeom prst="rect">
            <a:avLst/>
          </a:prstGeom>
        </p:spPr>
      </p:pic>
      <p:sp>
        <p:nvSpPr>
          <p:cNvPr id="5" name="Прямоугольник 4"/>
          <p:cNvSpPr/>
          <p:nvPr/>
        </p:nvSpPr>
        <p:spPr>
          <a:xfrm>
            <a:off x="522514" y="293914"/>
            <a:ext cx="6400800" cy="3977132"/>
          </a:xfrm>
          <a:prstGeom prst="rect">
            <a:avLst/>
          </a:prstGeom>
        </p:spPr>
        <p:txBody>
          <a:bodyPr wrap="square" lIns="98188" tIns="49094" rIns="98188" bIns="49094">
            <a:spAutoFit/>
          </a:bodyPr>
          <a:lstStyle/>
          <a:p>
            <a:r>
              <a:rPr lang="ru-RU" sz="1400" dirty="0" smtClean="0">
                <a:effectLst/>
                <a:latin typeface="Times New Roman" pitchFamily="18" charset="0"/>
                <a:ea typeface="Calibri" panose="020F0502020204030204" pitchFamily="34" charset="0"/>
                <a:cs typeface="Times New Roman" pitchFamily="18" charset="0"/>
              </a:rPr>
              <a:t>В нравственно-патриотическом центре  появился новый стенд, который содержит информацию. </a:t>
            </a:r>
            <a:r>
              <a:rPr lang="ru-RU" sz="1400" dirty="0" smtClean="0">
                <a:latin typeface="Times New Roman" pitchFamily="18" charset="0"/>
                <a:cs typeface="Times New Roman" pitchFamily="18" charset="0"/>
              </a:rPr>
              <a:t>Обязательными атрибутами для </a:t>
            </a:r>
            <a:r>
              <a:rPr lang="ru-RU" sz="1400" dirty="0" smtClean="0">
                <a:solidFill>
                  <a:srgbClr val="002060"/>
                </a:solidFill>
                <a:latin typeface="Times New Roman" pitchFamily="18" charset="0"/>
                <a:cs typeface="Times New Roman" pitchFamily="18" charset="0"/>
              </a:rPr>
              <a:t>патриотического стенда </a:t>
            </a:r>
            <a:r>
              <a:rPr lang="ru-RU" sz="1400" dirty="0" smtClean="0">
                <a:latin typeface="Times New Roman" pitchFamily="18" charset="0"/>
                <a:cs typeface="Times New Roman" pitchFamily="18" charset="0"/>
              </a:rPr>
              <a:t>являются: гимн, флаг России, портрет президента и герб России. Гимн — торжественное музыкально-поэтическое произведение, символ нашего государства. Обычно оформляется в текстовом варианте и находится на стенде. Однако обязательно в уголке должна находиться музыкальная версия для прослушивания детьми. Флаг Российской Федерации – полотно прямоугольной формы трех цветов: белого, синего, красного (сверху — вниз). Белый цвет означает мир, чистоту; синий – символ веры и постоянства; красный – энергия, сила и кровь, пролитая за Родину. В уголке флаг может быть представлен в разных вариантах, как большим полотном на стене или стоящим на древке, либо маленьким флагом на специальной подставке.</a:t>
            </a:r>
          </a:p>
          <a:p>
            <a:r>
              <a:rPr lang="ru-RU" sz="1400" dirty="0" smtClean="0">
                <a:latin typeface="Times New Roman" pitchFamily="18" charset="0"/>
                <a:cs typeface="Times New Roman" pitchFamily="18" charset="0"/>
              </a:rPr>
              <a:t>Герб России – еще один государственный символ, четырехугольный щит с изображением золотого коронованного двуглавого орла с державой и скипетром в лапах. На груди орла в красном щите — изображения святого Георгия Победоносца, поражающего змея. Портрет президента страны также размещается на стенде с государственной символикой, преимущественно в центре или слева.</a:t>
            </a:r>
          </a:p>
        </p:txBody>
      </p:sp>
      <p:pic>
        <p:nvPicPr>
          <p:cNvPr id="9" name="Рисунок 8" descr="IMG_20150825_170414.jpg"/>
          <p:cNvPicPr>
            <a:picLocks noChangeAspect="1"/>
          </p:cNvPicPr>
          <p:nvPr/>
        </p:nvPicPr>
        <p:blipFill>
          <a:blip r:embed="rId3" cstate="print"/>
          <a:stretch>
            <a:fillRect/>
          </a:stretch>
        </p:blipFill>
        <p:spPr>
          <a:xfrm>
            <a:off x="1627531" y="4265738"/>
            <a:ext cx="3945838" cy="2959379"/>
          </a:xfrm>
          <a:prstGeom prst="rect">
            <a:avLst/>
          </a:prstGeom>
        </p:spPr>
      </p:pic>
    </p:spTree>
    <p:extLst>
      <p:ext uri="{BB962C8B-B14F-4D97-AF65-F5344CB8AC3E}">
        <p14:creationId xmlns:p14="http://schemas.microsoft.com/office/powerpoint/2010/main" val="978571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548490" y="326571"/>
            <a:ext cx="6103921" cy="1817759"/>
          </a:xfrm>
          <a:prstGeom prst="rect">
            <a:avLst/>
          </a:prstGeom>
        </p:spPr>
        <p:txBody>
          <a:bodyPr wrap="square" lIns="98188" tIns="49094" rIns="98188" bIns="49094">
            <a:spAutoFit/>
          </a:bodyPr>
          <a:lstStyle/>
          <a:p>
            <a:pPr indent="482759" algn="just">
              <a:lnSpc>
                <a:spcPct val="115000"/>
              </a:lnSpc>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 </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группе имеются ИКТ</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телевизор, ноутбук, </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DVD</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-плеер, магнитофон, микрофон, коллекция дисков и записей с музыкой и сказками.  Ноутбук используется для воспроизведения видео, иллюстраций и презентаций на телевизор,  а также как интерактивный тренажер для индивидуальных занятий с детьми. Так же в центре размещены детские музыкальные инструменты (ложки, погремушки, бубны, барабаны и т. д.), которые используются детьми в свободной деятельности.</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41623.jpg"/>
          <p:cNvPicPr>
            <a:picLocks noChangeAspect="1"/>
          </p:cNvPicPr>
          <p:nvPr/>
        </p:nvPicPr>
        <p:blipFill>
          <a:blip r:embed="rId3" cstate="print"/>
          <a:stretch>
            <a:fillRect/>
          </a:stretch>
        </p:blipFill>
        <p:spPr>
          <a:xfrm>
            <a:off x="817493" y="2470901"/>
            <a:ext cx="5565914" cy="417443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8263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43"/>
            <a:ext cx="7200900" cy="10801350"/>
          </a:xfrm>
          <a:prstGeom prst="rect">
            <a:avLst/>
          </a:prstGeom>
        </p:spPr>
      </p:pic>
      <p:sp>
        <p:nvSpPr>
          <p:cNvPr id="5" name="Прямоугольник 4"/>
          <p:cNvSpPr/>
          <p:nvPr/>
        </p:nvSpPr>
        <p:spPr>
          <a:xfrm>
            <a:off x="457200" y="244929"/>
            <a:ext cx="6531429" cy="3484689"/>
          </a:xfrm>
          <a:prstGeom prst="rect">
            <a:avLst/>
          </a:prstGeom>
        </p:spPr>
        <p:txBody>
          <a:bodyPr wrap="square" lIns="98188" tIns="49094" rIns="98188" bIns="49094">
            <a:spAutoFit/>
          </a:bodyPr>
          <a:lstStyle/>
          <a:p>
            <a:r>
              <a:rPr lang="ru-RU" sz="2400" b="1" i="1" dirty="0" smtClean="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i="1" dirty="0" smtClean="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Центр конструирования</a:t>
            </a:r>
            <a:r>
              <a:rPr lang="ru-RU" sz="1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p>
          <a:p>
            <a:r>
              <a:rPr lang="ru-RU" sz="1400" b="1" i="1" dirty="0" smtClean="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Цель: </a:t>
            </a:r>
            <a:r>
              <a:rPr lang="ru-RU" sz="1400" i="1" dirty="0" smtClean="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с</a:t>
            </a:r>
            <a:r>
              <a:rPr lang="ru-RU" sz="1400" dirty="0" smtClean="0">
                <a:latin typeface="Times New Roman" pitchFamily="18" charset="0"/>
                <a:cs typeface="Times New Roman" pitchFamily="18" charset="0"/>
              </a:rPr>
              <a:t>формировать у детей устойчивый интерес к конструкторской деятельности, желание экспериментировать, творить, изобретать, развивать способности к самостоятельному анализу сооружений, конструкций, рисунков, фотографий, чертежей, схем с точки зрения практического назначения объектов. </a:t>
            </a:r>
            <a:endParaRPr lang="ru-RU" sz="1400" i="1" dirty="0" smtClean="0">
              <a:solidFill>
                <a:srgbClr val="333333"/>
              </a:solidFill>
              <a:effectLst/>
              <a:latin typeface="Times New Roman" pitchFamily="18" charset="0"/>
              <a:ea typeface="Calibri" panose="020F0502020204030204" pitchFamily="34" charset="0"/>
              <a:cs typeface="Times New Roman" pitchFamily="18" charset="0"/>
            </a:endParaRPr>
          </a:p>
          <a:p>
            <a:r>
              <a:rPr lang="ru-RU" sz="1400" dirty="0" smtClean="0">
                <a:solidFill>
                  <a:srgbClr val="333333"/>
                </a:solidFill>
                <a:effectLst/>
                <a:latin typeface="Times New Roman" pitchFamily="18" charset="0"/>
                <a:ea typeface="Calibri" panose="020F0502020204030204" pitchFamily="34" charset="0"/>
                <a:cs typeface="Times New Roman" pitchFamily="18" charset="0"/>
              </a:rPr>
              <a:t> хоть и сосредоточен на одном месте и занимает немного пространства, он достаточно мобилен</a:t>
            </a:r>
            <a:r>
              <a:rPr lang="ru-RU" sz="1400" dirty="0">
                <a:solidFill>
                  <a:srgbClr val="333333"/>
                </a:solidFill>
                <a:latin typeface="Times New Roman" pitchFamily="18" charset="0"/>
                <a:ea typeface="Calibri" panose="020F0502020204030204" pitchFamily="34" charset="0"/>
                <a:cs typeface="Times New Roman" pitchFamily="18" charset="0"/>
              </a:rPr>
              <a:t>. .</a:t>
            </a:r>
            <a:r>
              <a:rPr lang="ru-RU" sz="1400" dirty="0">
                <a:solidFill>
                  <a:srgbClr val="555555"/>
                </a:solidFill>
                <a:latin typeface="Times New Roman" pitchFamily="18" charset="0"/>
                <a:ea typeface="Calibri" panose="020F0502020204030204" pitchFamily="34" charset="0"/>
                <a:cs typeface="Times New Roman" pitchFamily="18" charset="0"/>
              </a:rPr>
              <a:t> В группе расположен комод строительно-конструктивных игр, в котором в большом разнообразии представлены различные виды и формы конструкторов. На внешней стороне ящиков наклеены указатели тех видов конструкторов, которые хранятся в </a:t>
            </a:r>
            <a:r>
              <a:rPr lang="ru-RU" sz="1400" dirty="0" smtClean="0">
                <a:solidFill>
                  <a:srgbClr val="555555"/>
                </a:solidFill>
                <a:latin typeface="Times New Roman" pitchFamily="18" charset="0"/>
                <a:ea typeface="Calibri" panose="020F0502020204030204" pitchFamily="34" charset="0"/>
                <a:cs typeface="Times New Roman" pitchFamily="18" charset="0"/>
              </a:rPr>
              <a:t>нем. </a:t>
            </a:r>
            <a:r>
              <a:rPr lang="ru-RU" sz="1400" dirty="0" smtClean="0">
                <a:solidFill>
                  <a:srgbClr val="333333"/>
                </a:solidFill>
                <a:effectLst/>
                <a:latin typeface="Times New Roman" pitchFamily="18" charset="0"/>
                <a:ea typeface="Calibri" panose="020F0502020204030204" pitchFamily="34" charset="0"/>
                <a:cs typeface="Times New Roman" pitchFamily="18" charset="0"/>
              </a:rPr>
              <a:t> </a:t>
            </a:r>
            <a:r>
              <a:rPr lang="ru-RU" sz="1400" dirty="0">
                <a:latin typeface="Times New Roman" pitchFamily="18" charset="0"/>
                <a:cs typeface="Times New Roman" pitchFamily="18" charset="0"/>
              </a:rPr>
              <a:t>Это позволяет нашим детям комфортно чувствовать себя в любом уголке </a:t>
            </a:r>
            <a:r>
              <a:rPr lang="ru-RU" sz="1400" dirty="0" smtClean="0">
                <a:latin typeface="Times New Roman" pitchFamily="18" charset="0"/>
                <a:cs typeface="Times New Roman" pitchFamily="18" charset="0"/>
              </a:rPr>
              <a:t>группы. </a:t>
            </a:r>
            <a:r>
              <a:rPr lang="ru-RU" sz="1400" dirty="0" smtClean="0">
                <a:solidFill>
                  <a:srgbClr val="333333"/>
                </a:solidFill>
                <a:effectLst/>
                <a:latin typeface="Times New Roman" pitchFamily="18" charset="0"/>
                <a:ea typeface="Calibri" panose="020F0502020204030204" pitchFamily="34" charset="0"/>
                <a:cs typeface="Times New Roman" pitchFamily="18" charset="0"/>
              </a:rPr>
              <a:t>Практичность его состоит в том, что с содержанием строительного уголка (конструктор различного вида, крупный и мелкий деревянный конструктор) можно перемещаться в любое место группы и организовывать данную деятельность как с подгруппой детей, так и индивидуально</a:t>
            </a:r>
            <a:endParaRPr lang="ru-RU" sz="1400" dirty="0">
              <a:latin typeface="Times New Roman" pitchFamily="18" charset="0"/>
              <a:cs typeface="Times New Roman" pitchFamily="18" charset="0"/>
            </a:endParaRPr>
          </a:p>
        </p:txBody>
      </p:sp>
      <p:pic>
        <p:nvPicPr>
          <p:cNvPr id="6" name="Рисунок 5" descr="IMG_20150818_131354.jpg"/>
          <p:cNvPicPr>
            <a:picLocks noChangeAspect="1"/>
          </p:cNvPicPr>
          <p:nvPr/>
        </p:nvPicPr>
        <p:blipFill>
          <a:blip r:embed="rId3" cstate="print"/>
          <a:stretch>
            <a:fillRect/>
          </a:stretch>
        </p:blipFill>
        <p:spPr>
          <a:xfrm>
            <a:off x="4201826" y="3765502"/>
            <a:ext cx="2451635" cy="314826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8711" y="4159791"/>
            <a:ext cx="3441377" cy="2581033"/>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181596" y="7671046"/>
            <a:ext cx="3082635" cy="2311977"/>
          </a:xfrm>
          <a:prstGeom prst="rect">
            <a:avLst/>
          </a:prstGeom>
        </p:spPr>
      </p:pic>
    </p:spTree>
    <p:extLst>
      <p:ext uri="{BB962C8B-B14F-4D97-AF65-F5344CB8AC3E}">
        <p14:creationId xmlns:p14="http://schemas.microsoft.com/office/powerpoint/2010/main" val="1771726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260032" y="394665"/>
            <a:ext cx="6663282" cy="3957126"/>
          </a:xfrm>
          <a:prstGeom prst="rect">
            <a:avLst/>
          </a:prstGeom>
        </p:spPr>
        <p:txBody>
          <a:bodyPr wrap="square" lIns="98188" tIns="49094" rIns="98188" bIns="49094">
            <a:spAutoFit/>
          </a:bodyPr>
          <a:lstStyle/>
          <a:p>
            <a:pPr>
              <a:lnSpc>
                <a:spcPct val="115000"/>
              </a:lnSpc>
              <a:tabLst>
                <a:tab pos="746640" algn="l"/>
              </a:tabLst>
            </a:pPr>
            <a:r>
              <a:rPr lang="ru-RU" sz="2200" b="1" dirty="0" smtClean="0">
                <a:effectLst/>
                <a:latin typeface="Times New Roman" panose="02020603050405020304" pitchFamily="18" charset="0"/>
                <a:ea typeface="Times New Roman" panose="02020603050405020304" pitchFamily="18" charset="0"/>
                <a:cs typeface="Times New Roman" panose="02020603050405020304" pitchFamily="18" charset="0"/>
              </a:rPr>
              <a:t>Социально-коммуникативное развитие.</a:t>
            </a:r>
          </a:p>
          <a:p>
            <a:pPr>
              <a:lnSpc>
                <a:spcPct val="115000"/>
              </a:lnSpc>
              <a:tabLst>
                <a:tab pos="746640" algn="l"/>
              </a:tabLst>
            </a:pPr>
            <a:r>
              <a:rPr lang="ru-RU" sz="1400" b="1" dirty="0">
                <a:latin typeface="Times New Roman" panose="02020603050405020304" pitchFamily="18" charset="0"/>
                <a:ea typeface="Calibri" panose="020F0502020204030204" pitchFamily="34" charset="0"/>
                <a:cs typeface="Times New Roman" panose="02020603050405020304" pitchFamily="18" charset="0"/>
              </a:rPr>
              <a:t>Цель</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Развивать гуманистическую направленность поведения:  социальные чувства, эмоциональную отзывчивость, доброжелательность.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306838" indent="-306838">
              <a:lnSpc>
                <a:spcPct val="115000"/>
              </a:lnSpc>
              <a:buFontTx/>
              <a:buChar char="-"/>
              <a:tabLst>
                <a:tab pos="746640" algn="l"/>
              </a:tabLs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Воспитывать </a:t>
            </a:r>
            <a:r>
              <a:rPr lang="ru-RU" sz="1400" dirty="0">
                <a:latin typeface="Times New Roman" panose="02020603050405020304" pitchFamily="18" charset="0"/>
                <a:ea typeface="Calibri" panose="020F0502020204030204" pitchFamily="34" charset="0"/>
                <a:cs typeface="Times New Roman" panose="02020603050405020304" pitchFamily="18" charset="0"/>
              </a:rPr>
              <a:t>привычки культурного поведения и общения с людьми, основы этикета, правила поведения в общественных местах.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306838" indent="-306838">
              <a:lnSpc>
                <a:spcPct val="115000"/>
              </a:lnSpc>
              <a:buFontTx/>
              <a:buChar char="-"/>
              <a:tabLst>
                <a:tab pos="746640" algn="l"/>
              </a:tabLs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Обогащать опыт сотрудничества, дружеских взаимоотношений со сверстниками и взаимодействия с взрослыми.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746640" algn="l"/>
              </a:tabLst>
            </a:pPr>
            <a:r>
              <a:rPr lang="ru-RU" sz="1400" dirty="0">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Воспитывать любовь к своей семье, детскому саду, к родному городу, стране.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Происходит формирование у детей  основ  культуры  общения, закрепления знаний  об  окружающей   действительности  и  жизни  в   социуме,   через    решение </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tabLst>
                <a:tab pos="746640" algn="l"/>
              </a:tabLst>
            </a:pP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проблемных ситуаций через игровую, театрализованную деятельность, ОБЖ.  </a:t>
            </a:r>
          </a:p>
          <a:p>
            <a:pPr>
              <a:lnSpc>
                <a:spcPct val="115000"/>
              </a:lnSpc>
              <a:tabLst>
                <a:tab pos="746640" algn="l"/>
              </a:tabLst>
            </a:pPr>
            <a:r>
              <a:rPr lang="ru-RU" sz="1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tabLst>
                <a:tab pos="746640" algn="l"/>
              </a:tabLst>
            </a:pPr>
            <a:r>
              <a:rPr lang="ru-RU" sz="1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Стенд «Мы дежурим.»</a:t>
            </a:r>
          </a:p>
          <a:p>
            <a:pPr algn="just">
              <a:lnSpc>
                <a:spcPct val="115000"/>
              </a:lnSpc>
              <a:tabLst>
                <a:tab pos="746640" algn="l"/>
              </a:tabLs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DSC07367.JPG"/>
          <p:cNvPicPr>
            <a:picLocks noChangeAspect="1"/>
          </p:cNvPicPr>
          <p:nvPr/>
        </p:nvPicPr>
        <p:blipFill>
          <a:blip r:embed="rId3" cstate="print"/>
          <a:stretch>
            <a:fillRect/>
          </a:stretch>
        </p:blipFill>
        <p:spPr>
          <a:xfrm rot="16200000">
            <a:off x="781285" y="5902777"/>
            <a:ext cx="4785695" cy="364482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0032" y="3673929"/>
            <a:ext cx="6679611" cy="1559081"/>
          </a:xfrm>
          <a:prstGeom prst="rect">
            <a:avLst/>
          </a:prstGeom>
          <a:noFill/>
        </p:spPr>
        <p:txBody>
          <a:bodyPr wrap="square" rtlCol="0">
            <a:spAutoFit/>
          </a:bodyPr>
          <a:lstStyle/>
          <a:p>
            <a:pPr algn="just">
              <a:lnSpc>
                <a:spcPct val="115000"/>
              </a:lnSpc>
              <a:tabLst>
                <a:tab pos="746640" algn="l"/>
              </a:tabLst>
            </a:pPr>
            <a:endParaRPr lang="ru-RU"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746640" algn="l"/>
              </a:tabLst>
            </a:pPr>
            <a:r>
              <a:rPr lang="ru-RU"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совершенствование умений элементарного планирования, взаимодействия с партнерами, оценки результатов труда.</a:t>
            </a:r>
            <a:r>
              <a:rPr lang="ru-RU" sz="1400" dirty="0" smtClean="0"/>
              <a:t> формирование умения выполнять обязанности дежурных, воспитывать положительное отношение к труду, самостоятельность</a:t>
            </a:r>
            <a:r>
              <a:rPr lang="ru-RU" sz="1400" dirty="0" smtClean="0">
                <a:solidFill>
                  <a:srgbClr val="000000"/>
                </a:solidFill>
                <a:latin typeface="Times New Roman" panose="02020603050405020304" pitchFamily="18" charset="0"/>
                <a:cs typeface="Times New Roman" panose="02020603050405020304" pitchFamily="18" charset="0"/>
              </a:rPr>
              <a:t> о</a:t>
            </a:r>
            <a:r>
              <a:rPr lang="ru-RU"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тветственность, добросовестность, стремление к  участию в труде взрослых, оказанию посильной помощи</a:t>
            </a:r>
          </a:p>
        </p:txBody>
      </p:sp>
    </p:spTree>
    <p:extLst>
      <p:ext uri="{BB962C8B-B14F-4D97-AF65-F5344CB8AC3E}">
        <p14:creationId xmlns:p14="http://schemas.microsoft.com/office/powerpoint/2010/main" val="1407690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8" name="TextBox 7"/>
          <p:cNvSpPr txBox="1"/>
          <p:nvPr/>
        </p:nvSpPr>
        <p:spPr>
          <a:xfrm>
            <a:off x="375556" y="179619"/>
            <a:ext cx="3673929" cy="8571577"/>
          </a:xfrm>
          <a:prstGeom prst="rect">
            <a:avLst/>
          </a:prstGeom>
          <a:noFill/>
        </p:spPr>
        <p:txBody>
          <a:bodyPr wrap="square" rtlCol="0">
            <a:spAutoFit/>
          </a:bodyPr>
          <a:lstStyle/>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«Наши достижения»</a:t>
            </a:r>
          </a:p>
          <a:p>
            <a:r>
              <a:rPr lang="ru-RU" sz="1400" dirty="0" smtClean="0">
                <a:latin typeface="Times New Roman" pitchFamily="18" charset="0"/>
                <a:cs typeface="Times New Roman" pitchFamily="18" charset="0"/>
              </a:rPr>
              <a:t>Цель:  вызвать эмоциональную отзывчивость, умение анализировать прошедший день и планировать занятия на предстоящий. Способствовать релаксации детей . </a:t>
            </a:r>
          </a:p>
          <a:p>
            <a:endParaRPr lang="ru-RU" sz="1400" dirty="0" smtClean="0">
              <a:latin typeface="Times New Roman" pitchFamily="18" charset="0"/>
              <a:cs typeface="Times New Roman" pitchFamily="18" charset="0"/>
            </a:endParaRPr>
          </a:p>
          <a:p>
            <a:endParaRPr lang="ru-RU" sz="1400" dirty="0" smtClean="0">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a:solidFill>
                <a:srgbClr val="002060"/>
              </a:solidFill>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 Мы рады Вас видеть»</a:t>
            </a:r>
          </a:p>
          <a:p>
            <a:r>
              <a:rPr lang="ru-RU" sz="1400" dirty="0" smtClean="0">
                <a:latin typeface="Times New Roman" pitchFamily="18" charset="0"/>
                <a:cs typeface="Times New Roman" pitchFamily="18" charset="0"/>
              </a:rPr>
              <a:t>Цель: воспитание у детей эмоциональной отзывчивости, эмоционально-волевой сферы и определения настроения ребёнка. Обучение ребенка анализировать свои эмоции, делиться ими с окружающими. Развивать чувство понимания, сопереживания  к другим людям.  Расширить знания об эмоциях и чувствах человека.</a:t>
            </a:r>
          </a:p>
          <a:p>
            <a:endParaRPr lang="ru-RU" sz="1400" dirty="0" smtClean="0">
              <a:latin typeface="Times New Roman" pitchFamily="18" charset="0"/>
              <a:cs typeface="Times New Roman" pitchFamily="18" charset="0"/>
            </a:endParaRPr>
          </a:p>
          <a:p>
            <a:endParaRPr lang="ru-RU" sz="1400" dirty="0" smtClean="0">
              <a:latin typeface="Times New Roman" pitchFamily="18" charset="0"/>
              <a:cs typeface="Times New Roman" pitchFamily="18" charset="0"/>
            </a:endParaRPr>
          </a:p>
          <a:p>
            <a:endParaRPr lang="ru-RU" sz="1400" dirty="0" smtClean="0">
              <a:latin typeface="Times New Roman" pitchFamily="18" charset="0"/>
              <a:cs typeface="Times New Roman" pitchFamily="18" charset="0"/>
            </a:endParaRPr>
          </a:p>
          <a:p>
            <a:endParaRPr lang="ru-RU" sz="2200" dirty="0" smtClean="0">
              <a:solidFill>
                <a:srgbClr val="002060"/>
              </a:solidFill>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9" name="Рисунок 8" descr="IMG_20150825_170228.jpg"/>
          <p:cNvPicPr>
            <a:picLocks noChangeAspect="1"/>
          </p:cNvPicPr>
          <p:nvPr/>
        </p:nvPicPr>
        <p:blipFill>
          <a:blip r:embed="rId3" cstate="print"/>
          <a:stretch>
            <a:fillRect/>
          </a:stretch>
        </p:blipFill>
        <p:spPr>
          <a:xfrm>
            <a:off x="4158832" y="457202"/>
            <a:ext cx="2454238" cy="2893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IMG_20150825_170246.jpg"/>
          <p:cNvPicPr>
            <a:picLocks noChangeAspect="1"/>
          </p:cNvPicPr>
          <p:nvPr/>
        </p:nvPicPr>
        <p:blipFill>
          <a:blip r:embed="rId4" cstate="print"/>
          <a:stretch>
            <a:fillRect/>
          </a:stretch>
        </p:blipFill>
        <p:spPr>
          <a:xfrm>
            <a:off x="4213133" y="3820227"/>
            <a:ext cx="2546896" cy="3054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IMG_20150825_170306.jpg"/>
          <p:cNvPicPr>
            <a:picLocks noChangeAspect="1"/>
          </p:cNvPicPr>
          <p:nvPr/>
        </p:nvPicPr>
        <p:blipFill>
          <a:blip r:embed="rId5" cstate="print"/>
          <a:stretch>
            <a:fillRect/>
          </a:stretch>
        </p:blipFill>
        <p:spPr>
          <a:xfrm>
            <a:off x="4213133" y="7364185"/>
            <a:ext cx="2546896" cy="296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42900" y="7364185"/>
            <a:ext cx="3429000" cy="1600438"/>
          </a:xfrm>
          <a:prstGeom prst="rect">
            <a:avLst/>
          </a:prstGeom>
          <a:noFill/>
        </p:spPr>
        <p:txBody>
          <a:bodyPr wrap="square" rtlCol="0">
            <a:spAutoFit/>
          </a:bodyPr>
          <a:lstStyle/>
          <a:p>
            <a:r>
              <a:rPr lang="ru-RU" sz="1400" dirty="0" smtClean="0">
                <a:solidFill>
                  <a:srgbClr val="002060"/>
                </a:solidFill>
              </a:rPr>
              <a:t>Стенд «Это интересно»</a:t>
            </a:r>
          </a:p>
          <a:p>
            <a:r>
              <a:rPr lang="ru-RU" sz="1400" dirty="0" smtClean="0">
                <a:latin typeface="Times New Roman" pitchFamily="18" charset="0"/>
                <a:cs typeface="Times New Roman" pitchFamily="18" charset="0"/>
              </a:rPr>
              <a:t>Цель:  раскрыть для детей мир нового, невероятного, неповторимого. Расширить знания детей об окружающем мире. Способствовать заинтересованности  детей в открытиях. Развивать внимание и память детей.</a:t>
            </a:r>
          </a:p>
        </p:txBody>
      </p:sp>
    </p:spTree>
    <p:extLst>
      <p:ext uri="{BB962C8B-B14F-4D97-AF65-F5344CB8AC3E}">
        <p14:creationId xmlns:p14="http://schemas.microsoft.com/office/powerpoint/2010/main" val="1407690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8" name="TextBox 7"/>
          <p:cNvSpPr txBox="1"/>
          <p:nvPr/>
        </p:nvSpPr>
        <p:spPr>
          <a:xfrm>
            <a:off x="277586" y="261257"/>
            <a:ext cx="4898571" cy="5909310"/>
          </a:xfrm>
          <a:prstGeom prst="rect">
            <a:avLst/>
          </a:prstGeom>
          <a:noFill/>
        </p:spPr>
        <p:txBody>
          <a:bodyPr wrap="square" rtlCol="0">
            <a:spAutoFit/>
          </a:bodyPr>
          <a:lstStyle/>
          <a:p>
            <a:r>
              <a:rPr lang="ru-RU" sz="1400" dirty="0" smtClean="0">
                <a:solidFill>
                  <a:srgbClr val="002060"/>
                </a:solidFill>
                <a:latin typeface="Times New Roman" pitchFamily="18" charset="0"/>
                <a:cs typeface="Times New Roman" pitchFamily="18" charset="0"/>
              </a:rPr>
              <a:t>Стенд  «Фоторепортаж»»</a:t>
            </a:r>
          </a:p>
          <a:p>
            <a:r>
              <a:rPr lang="ru-RU" sz="1400" dirty="0" smtClean="0">
                <a:latin typeface="Times New Roman" pitchFamily="18" charset="0"/>
                <a:cs typeface="Times New Roman" pitchFamily="18" charset="0"/>
              </a:rPr>
              <a:t>Цель: оставлять положительные эмоции от прошедшего праздника, а в ходе развлечений и праздников приобщать детей к ценностям культуры и формировать опыт социального взаимодействия. </a:t>
            </a:r>
          </a:p>
          <a:p>
            <a:endParaRPr lang="ru-RU" sz="1400" dirty="0" smtClean="0">
              <a:solidFill>
                <a:srgbClr val="002060"/>
              </a:solidFill>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«Мы рисуем»</a:t>
            </a:r>
          </a:p>
          <a:p>
            <a:endParaRPr lang="ru-RU" sz="1400" dirty="0" smtClean="0">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Наше творчество»</a:t>
            </a:r>
          </a:p>
          <a:p>
            <a:r>
              <a:rPr lang="ru-RU" sz="1400" dirty="0" smtClean="0">
                <a:latin typeface="Times New Roman" pitchFamily="18" charset="0"/>
                <a:cs typeface="Times New Roman" pitchFamily="18" charset="0"/>
              </a:rPr>
              <a:t>Цель: формировать стремление доводить начатое дело до конца;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развивать у детей эстетическое восприятие окружающего; вызвать интерес к активному участию в оформлении выставок.</a:t>
            </a:r>
            <a:endParaRPr lang="ru-RU" sz="1400" dirty="0" smtClean="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«Художественная галерея»</a:t>
            </a:r>
          </a:p>
          <a:p>
            <a:r>
              <a:rPr lang="ru-RU" sz="1400" dirty="0" smtClean="0">
                <a:latin typeface="Times New Roman" pitchFamily="18" charset="0"/>
                <a:cs typeface="Times New Roman" pitchFamily="18" charset="0"/>
              </a:rPr>
              <a:t>Цель: развивать любознательность и наблюдательность детей, продолжая знакомить при этом с предметами и явлениями общественной жизни и природы;</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формировать обобщенные представления о предметах и явлениях, умение устанавливать простейшие связи между некоторыми из них</a:t>
            </a:r>
          </a:p>
          <a:p>
            <a:endParaRPr lang="ru-RU" sz="1400" dirty="0" smtClean="0"/>
          </a:p>
          <a:p>
            <a:endParaRPr lang="ru-RU" sz="1400" dirty="0" smtClean="0"/>
          </a:p>
          <a:p>
            <a:endParaRPr lang="ru-RU" sz="1400" dirty="0" smtClean="0"/>
          </a:p>
          <a:p>
            <a:endParaRPr lang="ru-RU" sz="1400" dirty="0" smtClean="0"/>
          </a:p>
          <a:p>
            <a:endParaRPr lang="ru-RU" sz="1400" dirty="0"/>
          </a:p>
        </p:txBody>
      </p:sp>
      <p:pic>
        <p:nvPicPr>
          <p:cNvPr id="6" name="Рисунок 5" descr="IMG_20150825_170211.jpg"/>
          <p:cNvPicPr>
            <a:picLocks noChangeAspect="1"/>
          </p:cNvPicPr>
          <p:nvPr/>
        </p:nvPicPr>
        <p:blipFill>
          <a:blip r:embed="rId3" cstate="print"/>
          <a:stretch>
            <a:fillRect/>
          </a:stretch>
        </p:blipFill>
        <p:spPr>
          <a:xfrm>
            <a:off x="4936671" y="442961"/>
            <a:ext cx="1937657" cy="1453243"/>
          </a:xfrm>
          <a:prstGeom prst="rect">
            <a:avLst/>
          </a:prstGeom>
        </p:spPr>
      </p:pic>
      <p:pic>
        <p:nvPicPr>
          <p:cNvPr id="7" name="Рисунок 6" descr="IMG_20150825_170155.jpg"/>
          <p:cNvPicPr>
            <a:picLocks noChangeAspect="1"/>
          </p:cNvPicPr>
          <p:nvPr/>
        </p:nvPicPr>
        <p:blipFill>
          <a:blip r:embed="rId4" cstate="print"/>
          <a:stretch>
            <a:fillRect/>
          </a:stretch>
        </p:blipFill>
        <p:spPr>
          <a:xfrm>
            <a:off x="4936671" y="2077907"/>
            <a:ext cx="1992085" cy="1494064"/>
          </a:xfrm>
          <a:prstGeom prst="rect">
            <a:avLst/>
          </a:prstGeom>
        </p:spPr>
      </p:pic>
      <p:pic>
        <p:nvPicPr>
          <p:cNvPr id="11" name="Рисунок 10" descr="IMG_20150825_170259.jpg"/>
          <p:cNvPicPr>
            <a:picLocks noChangeAspect="1"/>
          </p:cNvPicPr>
          <p:nvPr/>
        </p:nvPicPr>
        <p:blipFill>
          <a:blip r:embed="rId5" cstate="print"/>
          <a:stretch>
            <a:fillRect/>
          </a:stretch>
        </p:blipFill>
        <p:spPr>
          <a:xfrm>
            <a:off x="5185882" y="3772103"/>
            <a:ext cx="1796143" cy="1939020"/>
          </a:xfrm>
          <a:prstGeom prst="rect">
            <a:avLst/>
          </a:prstGeom>
        </p:spPr>
      </p:pic>
      <p:pic>
        <p:nvPicPr>
          <p:cNvPr id="12" name="Рисунок 11" descr="IMG_20150825_170254.jpg"/>
          <p:cNvPicPr>
            <a:picLocks noChangeAspect="1"/>
          </p:cNvPicPr>
          <p:nvPr/>
        </p:nvPicPr>
        <p:blipFill>
          <a:blip r:embed="rId6" cstate="print"/>
          <a:stretch>
            <a:fillRect/>
          </a:stretch>
        </p:blipFill>
        <p:spPr>
          <a:xfrm>
            <a:off x="5095675" y="5880400"/>
            <a:ext cx="1886350" cy="1940986"/>
          </a:xfrm>
          <a:prstGeom prst="rect">
            <a:avLst/>
          </a:prstGeom>
        </p:spPr>
      </p:pic>
      <p:sp>
        <p:nvSpPr>
          <p:cNvPr id="9" name="TextBox 8"/>
          <p:cNvSpPr txBox="1"/>
          <p:nvPr/>
        </p:nvSpPr>
        <p:spPr>
          <a:xfrm>
            <a:off x="375557" y="7821386"/>
            <a:ext cx="6825343" cy="1600438"/>
          </a:xfrm>
          <a:prstGeom prst="rect">
            <a:avLst/>
          </a:prstGeom>
          <a:noFill/>
        </p:spPr>
        <p:txBody>
          <a:bodyPr wrap="square" rtlCol="0">
            <a:spAutoFit/>
          </a:bodyPr>
          <a:lstStyle/>
          <a:p>
            <a:r>
              <a:rPr lang="ru-RU" sz="1400" dirty="0" smtClean="0">
                <a:latin typeface="Times New Roman" pitchFamily="18" charset="0"/>
                <a:cs typeface="Times New Roman" pitchFamily="18" charset="0"/>
              </a:rPr>
              <a:t>Таким образом, в нашей создаются условия, </a:t>
            </a:r>
            <a:r>
              <a:rPr lang="ru-RU" sz="1400" dirty="0" err="1" smtClean="0">
                <a:latin typeface="Times New Roman" pitchFamily="18" charset="0"/>
                <a:cs typeface="Times New Roman" pitchFamily="18" charset="0"/>
              </a:rPr>
              <a:t>сооруппетветствующие</a:t>
            </a:r>
            <a:r>
              <a:rPr lang="ru-RU" sz="1400" dirty="0" smtClean="0">
                <a:latin typeface="Times New Roman" pitchFamily="18" charset="0"/>
                <a:cs typeface="Times New Roman" pitchFamily="18" charset="0"/>
              </a:rPr>
              <a:t> формированию психологических новообразований, которые появляются у детей в разные годы дошкольного детства. Содержание предметно-развивающей среды соответствует интересам мальчиков и девочек, периодически изменяется, варьируется, постоянно обогащается с ориентацией на поддержание интереса детей, на обеспечение «зоны ближайшего развития», на неисчерпаемую информативность и индивидуальные возможности детей</a:t>
            </a:r>
            <a:r>
              <a:rPr lang="ru-RU" sz="1400" dirty="0" smtClean="0"/>
              <a:t>. </a:t>
            </a:r>
            <a:endParaRPr lang="ru-RU" sz="1400" dirty="0"/>
          </a:p>
        </p:txBody>
      </p:sp>
    </p:spTree>
    <p:extLst>
      <p:ext uri="{BB962C8B-B14F-4D97-AF65-F5344CB8AC3E}">
        <p14:creationId xmlns:p14="http://schemas.microsoft.com/office/powerpoint/2010/main" val="1407690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560500" y="416240"/>
            <a:ext cx="6248514" cy="2808799"/>
          </a:xfrm>
          <a:prstGeom prst="rect">
            <a:avLst/>
          </a:prstGeom>
        </p:spPr>
        <p:txBody>
          <a:bodyPr wrap="square" lIns="98188" tIns="49094" rIns="98188" bIns="49094">
            <a:spAutoFit/>
          </a:bodyPr>
          <a:lstStyle/>
          <a:p>
            <a:pPr indent="482759" algn="just">
              <a:lnSpc>
                <a:spcPct val="115000"/>
              </a:lnSpc>
            </a:pPr>
            <a:r>
              <a:rPr lang="ru-RU" sz="1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Центр «Если хочешь быть здоров!»</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содержит в себе как традиционное физкультурное оборудование, так и нетрадиционное (нестандартное), изготовленное руками педагогов и родителей. Данное оборудование направлено на развитие физических качеств детей - ловкости, меткости, глазомера, быстроты реакции, силовых качеств. На современном этапе развития, возникла необходимость размещения в данном центре игр и пособий по приобщению старших дошкольников к навыкам здорового образа жизни.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Данный Центр пользуется популярностью у детей, поскольку реализует их потребность в двигательной активности. Увеличение двигательной активности оказывает благоприятное влияние на физическое и умственное развитие, состояние здоровья детей.</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32115.jpg"/>
          <p:cNvPicPr>
            <a:picLocks noChangeAspect="1"/>
          </p:cNvPicPr>
          <p:nvPr/>
        </p:nvPicPr>
        <p:blipFill>
          <a:blip r:embed="rId3" cstate="print"/>
          <a:stretch>
            <a:fillRect/>
          </a:stretch>
        </p:blipFill>
        <p:spPr>
          <a:xfrm>
            <a:off x="615462" y="5485144"/>
            <a:ext cx="2970333" cy="2227750"/>
          </a:xfrm>
          <a:prstGeom prst="rect">
            <a:avLst/>
          </a:prstGeom>
        </p:spPr>
      </p:pic>
      <p:pic>
        <p:nvPicPr>
          <p:cNvPr id="8" name="Рисунок 7" descr="IMG_20150818_132215.jpg"/>
          <p:cNvPicPr>
            <a:picLocks noChangeAspect="1"/>
          </p:cNvPicPr>
          <p:nvPr/>
        </p:nvPicPr>
        <p:blipFill>
          <a:blip r:embed="rId4" cstate="print"/>
          <a:stretch>
            <a:fillRect/>
          </a:stretch>
        </p:blipFill>
        <p:spPr>
          <a:xfrm>
            <a:off x="3737360" y="5453744"/>
            <a:ext cx="3102638" cy="2326978"/>
          </a:xfrm>
          <a:prstGeom prst="rect">
            <a:avLst/>
          </a:prstGeom>
        </p:spPr>
      </p:pic>
      <p:pic>
        <p:nvPicPr>
          <p:cNvPr id="7" name="Рисунок 6" descr="IMG_20150825_170537.jpg"/>
          <p:cNvPicPr>
            <a:picLocks noChangeAspect="1"/>
          </p:cNvPicPr>
          <p:nvPr/>
        </p:nvPicPr>
        <p:blipFill>
          <a:blip r:embed="rId5" cstate="print"/>
          <a:stretch>
            <a:fillRect/>
          </a:stretch>
        </p:blipFill>
        <p:spPr>
          <a:xfrm>
            <a:off x="424542" y="7968343"/>
            <a:ext cx="3004458" cy="2375808"/>
          </a:xfrm>
          <a:prstGeom prst="rect">
            <a:avLst/>
          </a:prstGeom>
        </p:spPr>
      </p:pic>
      <p:sp>
        <p:nvSpPr>
          <p:cNvPr id="9" name="TextBox 8"/>
          <p:cNvSpPr txBox="1"/>
          <p:nvPr/>
        </p:nvSpPr>
        <p:spPr>
          <a:xfrm>
            <a:off x="3477986" y="7903030"/>
            <a:ext cx="3722914" cy="1384995"/>
          </a:xfrm>
          <a:prstGeom prst="rect">
            <a:avLst/>
          </a:prstGeom>
          <a:noFill/>
        </p:spPr>
        <p:txBody>
          <a:bodyPr wrap="square" rtlCol="0">
            <a:spAutoFit/>
          </a:bodyPr>
          <a:lstStyle/>
          <a:p>
            <a:r>
              <a:rPr lang="ru-RU" sz="1400" dirty="0" smtClean="0">
                <a:solidFill>
                  <a:srgbClr val="002060"/>
                </a:solidFill>
                <a:latin typeface="Times New Roman" pitchFamily="18" charset="0"/>
                <a:cs typeface="Times New Roman" pitchFamily="18" charset="0"/>
              </a:rPr>
              <a:t>«Физкультурный» стенд </a:t>
            </a:r>
            <a:r>
              <a:rPr lang="ru-RU" sz="1400" dirty="0" smtClean="0">
                <a:latin typeface="Times New Roman" pitchFamily="18" charset="0"/>
                <a:cs typeface="Times New Roman" pitchFamily="18" charset="0"/>
              </a:rPr>
              <a:t>преследует цель обратить внимание детей на разнообразии игр по сезону. Может размещать в себе как фотографии группы, информацию о определенном виде спорта и знаменитых спортсменах</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765577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21725"/>
          </a:xfrm>
          <a:prstGeom prst="rect">
            <a:avLst/>
          </a:prstGeom>
        </p:spPr>
      </p:pic>
      <p:sp>
        <p:nvSpPr>
          <p:cNvPr id="2" name="Прямоугольник 1"/>
          <p:cNvSpPr/>
          <p:nvPr/>
        </p:nvSpPr>
        <p:spPr>
          <a:xfrm>
            <a:off x="333102" y="244174"/>
            <a:ext cx="6867798" cy="8557668"/>
          </a:xfrm>
          <a:prstGeom prst="rect">
            <a:avLst/>
          </a:prstGeom>
        </p:spPr>
        <p:txBody>
          <a:bodyPr wrap="square" lIns="98188" tIns="49094" rIns="98188" bIns="49094">
            <a:spAutoFit/>
          </a:bodyPr>
          <a:lstStyle/>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Актуальность </a:t>
            </a:r>
            <a:r>
              <a:rPr lang="ru-RU" b="1" dirty="0">
                <a:latin typeface="Times New Roman" panose="02020603050405020304" pitchFamily="18" charset="0"/>
                <a:cs typeface="Times New Roman" panose="02020603050405020304" pitchFamily="18" charset="0"/>
              </a:rPr>
              <a:t>проекта.</a:t>
            </a:r>
          </a:p>
          <a:p>
            <a:r>
              <a:rPr lang="ru-RU" dirty="0">
                <a:latin typeface="Times New Roman" panose="02020603050405020304" pitchFamily="18" charset="0"/>
                <a:cs typeface="Times New Roman" panose="02020603050405020304" pitchFamily="18" charset="0"/>
              </a:rPr>
              <a:t>В связи с введением ФГОС ДО к условиям реализации основной </a:t>
            </a:r>
            <a:r>
              <a:rPr lang="ru-RU" dirty="0" smtClean="0">
                <a:latin typeface="Times New Roman" panose="02020603050405020304" pitchFamily="18" charset="0"/>
                <a:cs typeface="Times New Roman" panose="02020603050405020304" pitchFamily="18" charset="0"/>
              </a:rPr>
              <a:t>общеобразовательной программы </a:t>
            </a:r>
            <a:r>
              <a:rPr lang="ru-RU" dirty="0">
                <a:latin typeface="Times New Roman" panose="02020603050405020304" pitchFamily="18" charset="0"/>
                <a:cs typeface="Times New Roman" panose="02020603050405020304" pitchFamily="18" charset="0"/>
              </a:rPr>
              <a:t>дошкольного образования, которые представляют собой совокупность </a:t>
            </a:r>
            <a:r>
              <a:rPr lang="ru-RU" dirty="0" smtClean="0">
                <a:latin typeface="Times New Roman" panose="02020603050405020304" pitchFamily="18" charset="0"/>
                <a:cs typeface="Times New Roman" panose="02020603050405020304" pitchFamily="18" charset="0"/>
              </a:rPr>
              <a:t>требований, обеспечивающих </a:t>
            </a:r>
            <a:r>
              <a:rPr lang="ru-RU" dirty="0">
                <a:latin typeface="Times New Roman" panose="02020603050405020304" pitchFamily="18" charset="0"/>
                <a:cs typeface="Times New Roman" panose="02020603050405020304" pitchFamily="18" charset="0"/>
              </a:rPr>
              <a:t>реализацию основной общеобразовательной программы дошкольного</a:t>
            </a:r>
          </a:p>
          <a:p>
            <a:r>
              <a:rPr lang="ru-RU" dirty="0">
                <a:latin typeface="Times New Roman" panose="02020603050405020304" pitchFamily="18" charset="0"/>
                <a:cs typeface="Times New Roman" panose="02020603050405020304" pitchFamily="18" charset="0"/>
              </a:rPr>
              <a:t>образования, направленных на достижение планируемых результатов дошкольного образования.</a:t>
            </a:r>
          </a:p>
          <a:p>
            <a:r>
              <a:rPr lang="ru-RU" b="1" dirty="0">
                <a:latin typeface="Times New Roman" panose="02020603050405020304" pitchFamily="18" charset="0"/>
                <a:cs typeface="Times New Roman" panose="02020603050405020304" pitchFamily="18" charset="0"/>
              </a:rPr>
              <a:t>Интегративным результатом </a:t>
            </a:r>
            <a:r>
              <a:rPr lang="ru-RU" dirty="0">
                <a:latin typeface="Times New Roman" panose="02020603050405020304" pitchFamily="18" charset="0"/>
                <a:cs typeface="Times New Roman" panose="02020603050405020304" pitchFamily="18" charset="0"/>
              </a:rPr>
              <a:t>реализации указанных требований является создание </a:t>
            </a:r>
            <a:r>
              <a:rPr lang="ru-RU" dirty="0" smtClean="0">
                <a:latin typeface="Times New Roman" panose="02020603050405020304" pitchFamily="18" charset="0"/>
                <a:cs typeface="Times New Roman" panose="02020603050405020304" pitchFamily="18" charset="0"/>
              </a:rPr>
              <a:t>развивающей образовательной среды:- </a:t>
            </a:r>
            <a:r>
              <a:rPr lang="ru-RU" dirty="0">
                <a:latin typeface="Times New Roman" panose="02020603050405020304" pitchFamily="18" charset="0"/>
                <a:cs typeface="Times New Roman" panose="02020603050405020304" pitchFamily="18" charset="0"/>
              </a:rPr>
              <a:t>обеспечивающей духовно-нравственное развитие и воспитание детей;</a:t>
            </a:r>
          </a:p>
          <a:p>
            <a:r>
              <a:rPr lang="ru-RU" dirty="0">
                <a:latin typeface="Times New Roman" panose="02020603050405020304" pitchFamily="18" charset="0"/>
                <a:cs typeface="Times New Roman" panose="02020603050405020304" pitchFamily="18" charset="0"/>
              </a:rPr>
              <a:t>- высокое качество дошкольного образования, его доступность, </a:t>
            </a:r>
            <a:r>
              <a:rPr lang="ru-RU" dirty="0" smtClean="0">
                <a:latin typeface="Times New Roman" panose="02020603050405020304" pitchFamily="18" charset="0"/>
                <a:cs typeface="Times New Roman" panose="02020603050405020304" pitchFamily="18" charset="0"/>
              </a:rPr>
              <a:t>открытость и </a:t>
            </a:r>
            <a:r>
              <a:rPr lang="ru-RU" dirty="0">
                <a:latin typeface="Times New Roman" panose="02020603050405020304" pitchFamily="18" charset="0"/>
                <a:cs typeface="Times New Roman" panose="02020603050405020304" pitchFamily="18" charset="0"/>
              </a:rPr>
              <a:t>привлекательность для детей и их родителей (законных представителей) и всего общества;</a:t>
            </a:r>
          </a:p>
          <a:p>
            <a:r>
              <a:rPr lang="ru-RU" dirty="0">
                <a:latin typeface="Times New Roman" panose="02020603050405020304" pitchFamily="18" charset="0"/>
                <a:cs typeface="Times New Roman" panose="02020603050405020304" pitchFamily="18" charset="0"/>
              </a:rPr>
              <a:t>- гарантирующей охрану и укрепление физического и психологического здоровья воспитанников;</a:t>
            </a:r>
          </a:p>
          <a:p>
            <a:r>
              <a:rPr lang="ru-RU" dirty="0">
                <a:latin typeface="Times New Roman" panose="02020603050405020304" pitchFamily="18" charset="0"/>
                <a:cs typeface="Times New Roman" panose="02020603050405020304" pitchFamily="18" charset="0"/>
              </a:rPr>
              <a:t>- комфортной по отношению к воспитанникам и педагогическим работникам.</a:t>
            </a:r>
          </a:p>
          <a:p>
            <a:r>
              <a:rPr lang="ru-RU" b="1" dirty="0" smtClean="0">
                <a:latin typeface="Times New Roman" panose="02020603050405020304" pitchFamily="18" charset="0"/>
                <a:cs typeface="Times New Roman" panose="02020603050405020304" pitchFamily="18" charset="0"/>
              </a:rPr>
              <a:t>Цель проекта</a:t>
            </a:r>
            <a:r>
              <a:rPr lang="ru-RU" dirty="0" smtClean="0">
                <a:latin typeface="Times New Roman" panose="02020603050405020304" pitchFamily="18" charset="0"/>
                <a:cs typeface="Times New Roman" panose="02020603050405020304" pitchFamily="18" charset="0"/>
              </a:rPr>
              <a:t>: внедрение </a:t>
            </a:r>
            <a:r>
              <a:rPr lang="ru-RU" dirty="0">
                <a:latin typeface="Times New Roman" panose="02020603050405020304" pitchFamily="18" charset="0"/>
                <a:cs typeface="Times New Roman" panose="02020603050405020304" pitchFamily="18" charset="0"/>
              </a:rPr>
              <a:t>модели развивающей </a:t>
            </a:r>
            <a:r>
              <a:rPr lang="ru-RU" dirty="0" smtClean="0">
                <a:latin typeface="Times New Roman" panose="02020603050405020304" pitchFamily="18" charset="0"/>
                <a:cs typeface="Times New Roman" panose="02020603050405020304" pitchFamily="18" charset="0"/>
              </a:rPr>
              <a:t>предметно-пространственной среды, способствующей </a:t>
            </a:r>
            <a:r>
              <a:rPr lang="ru-RU" dirty="0">
                <a:latin typeface="Times New Roman" panose="02020603050405020304" pitchFamily="18" charset="0"/>
                <a:cs typeface="Times New Roman" panose="02020603050405020304" pitchFamily="18" charset="0"/>
              </a:rPr>
              <a:t>гармоничному развитию и саморазвитию детей с последующим </a:t>
            </a:r>
            <a:r>
              <a:rPr lang="ru-RU" dirty="0" smtClean="0">
                <a:latin typeface="Times New Roman" panose="02020603050405020304" pitchFamily="18" charset="0"/>
                <a:cs typeface="Times New Roman" panose="02020603050405020304" pitchFamily="18" charset="0"/>
              </a:rPr>
              <a:t>её формированием </a:t>
            </a:r>
            <a:r>
              <a:rPr lang="ru-RU" dirty="0">
                <a:latin typeface="Times New Roman" panose="02020603050405020304" pitchFamily="18" charset="0"/>
                <a:cs typeface="Times New Roman" panose="02020603050405020304" pitchFamily="18" charset="0"/>
              </a:rPr>
              <a:t>и доведением соответствия близким по требованиям ФГОС ДО.</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376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443623" y="177127"/>
            <a:ext cx="6447034" cy="3304320"/>
          </a:xfrm>
          <a:prstGeom prst="rect">
            <a:avLst/>
          </a:prstGeom>
        </p:spPr>
        <p:txBody>
          <a:bodyPr wrap="square" lIns="98188" tIns="49094" rIns="98188" bIns="49094">
            <a:spAutoFit/>
          </a:bodyPr>
          <a:lstStyle/>
          <a:p>
            <a:pPr algn="just">
              <a:lnSpc>
                <a:spcPct val="115000"/>
              </a:lnSpc>
              <a:tabLst>
                <a:tab pos="746640" algn="l"/>
              </a:tabLst>
            </a:pPr>
            <a:r>
              <a:rPr lang="ru-RU" sz="1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В Центре «Сюжетно – ролевых игр»</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оборудование и пособия размещены таким образом, чтобы дети могли легко подбирать игрушки, комбинировать их «под свои игровые творческие замыслы». В связи с тем, что игровые замыслы старших дошкольников  весьма разнообразны, вся игровая стационарная мебель используется многофункционально для различных сюжетно-ролевых игр. Игровой материал помещен в коробки с условными обозначениями, дети по своему желанию выбирают сюжет будущей игры, и переносят игровой материал в удобное для них место, для свободного построения игрового пространства. Универсальные игровые макеты располагаются в местах, легкодоступных детям. Макеты переносные (чтобы играть на столе, на полу, в любом удобном для ребенка месте). Тематические наборы мелких фигурок-персонажей размещается в коробках, поблизости от макетов (так, чтобы универсальный макет мог быть легко и быстро «населен», по желанию играющих).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32808.jpg"/>
          <p:cNvPicPr>
            <a:picLocks noChangeAspect="1"/>
          </p:cNvPicPr>
          <p:nvPr/>
        </p:nvPicPr>
        <p:blipFill>
          <a:blip r:embed="rId3" cstate="print"/>
          <a:stretch>
            <a:fillRect/>
          </a:stretch>
        </p:blipFill>
        <p:spPr>
          <a:xfrm>
            <a:off x="816429" y="8289263"/>
            <a:ext cx="2818562" cy="2113922"/>
          </a:xfrm>
          <a:prstGeom prst="rect">
            <a:avLst/>
          </a:prstGeom>
        </p:spPr>
      </p:pic>
      <p:pic>
        <p:nvPicPr>
          <p:cNvPr id="7" name="Рисунок 6" descr="IMG_20150818_132841.jpg"/>
          <p:cNvPicPr>
            <a:picLocks noChangeAspect="1"/>
          </p:cNvPicPr>
          <p:nvPr/>
        </p:nvPicPr>
        <p:blipFill>
          <a:blip r:embed="rId4" cstate="print"/>
          <a:stretch>
            <a:fillRect/>
          </a:stretch>
        </p:blipFill>
        <p:spPr>
          <a:xfrm>
            <a:off x="4004268" y="8376556"/>
            <a:ext cx="2739431" cy="1956602"/>
          </a:xfrm>
          <a:prstGeom prst="rect">
            <a:avLst/>
          </a:prstGeom>
        </p:spPr>
      </p:pic>
      <p:pic>
        <p:nvPicPr>
          <p:cNvPr id="8" name="Рисунок 7" descr="IMG_20150818_132909.jpg"/>
          <p:cNvPicPr>
            <a:picLocks noChangeAspect="1"/>
          </p:cNvPicPr>
          <p:nvPr/>
        </p:nvPicPr>
        <p:blipFill>
          <a:blip r:embed="rId5" cstate="print"/>
          <a:stretch>
            <a:fillRect/>
          </a:stretch>
        </p:blipFill>
        <p:spPr>
          <a:xfrm>
            <a:off x="865414" y="6181931"/>
            <a:ext cx="2702798" cy="2027099"/>
          </a:xfrm>
          <a:prstGeom prst="rect">
            <a:avLst/>
          </a:prstGeom>
        </p:spPr>
      </p:pic>
      <p:pic>
        <p:nvPicPr>
          <p:cNvPr id="9" name="Рисунок 8" descr="IMG_20150818_132949.jpg"/>
          <p:cNvPicPr>
            <a:picLocks noChangeAspect="1"/>
          </p:cNvPicPr>
          <p:nvPr/>
        </p:nvPicPr>
        <p:blipFill>
          <a:blip r:embed="rId6" cstate="print"/>
          <a:stretch>
            <a:fillRect/>
          </a:stretch>
        </p:blipFill>
        <p:spPr>
          <a:xfrm>
            <a:off x="4016829" y="6172200"/>
            <a:ext cx="2645436" cy="1984077"/>
          </a:xfrm>
          <a:prstGeom prst="rect">
            <a:avLst/>
          </a:prstGeom>
        </p:spPr>
      </p:pic>
    </p:spTree>
    <p:extLst>
      <p:ext uri="{BB962C8B-B14F-4D97-AF65-F5344CB8AC3E}">
        <p14:creationId xmlns:p14="http://schemas.microsoft.com/office/powerpoint/2010/main" val="4013699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1061185" y="636245"/>
            <a:ext cx="5373304" cy="3552080"/>
          </a:xfrm>
          <a:prstGeom prst="rect">
            <a:avLst/>
          </a:prstGeom>
        </p:spPr>
        <p:txBody>
          <a:bodyPr wrap="square" lIns="98188" tIns="49094" rIns="98188" bIns="49094">
            <a:spAutoFit/>
          </a:bodyPr>
          <a:lstStyle/>
          <a:p>
            <a:pPr algn="just">
              <a:lnSpc>
                <a:spcPct val="115000"/>
              </a:lnSpc>
              <a:tabLst>
                <a:tab pos="746640" algn="l"/>
              </a:tabLst>
            </a:pP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Центр «Безопасности»</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tabLst>
                <a:tab pos="746640" algn="l"/>
              </a:tabLst>
            </a:pPr>
            <a:r>
              <a:rPr lang="ru-RU" sz="1400" dirty="0">
                <a:latin typeface="Times New Roman" panose="02020603050405020304" pitchFamily="18" charset="0"/>
                <a:ea typeface="Calibri" panose="020F0502020204030204" pitchFamily="34" charset="0"/>
                <a:cs typeface="Times New Roman" panose="02020603050405020304" pitchFamily="18" charset="0"/>
              </a:rPr>
              <a:t>Цель: Продолжать формировать представления об опасных для человека ситуациях в быту, в природе и способах правильного поведения; о правилах безопасности дорожного движения в качестве пешехода и пассажира транспортного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средства</a:t>
            </a:r>
            <a:r>
              <a:rPr lang="ru-RU" sz="1400" dirty="0">
                <a:latin typeface="Times New Roman" panose="02020603050405020304" pitchFamily="18" charset="0"/>
                <a:ea typeface="Calibri" panose="020F0502020204030204" pitchFamily="34" charset="0"/>
                <a:cs typeface="Times New Roman" panose="02020603050405020304" pitchFamily="18" charset="0"/>
              </a:rPr>
              <a:t>.</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746640" algn="l"/>
              </a:tabLs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О</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тражает безопасность дома, на улице (ПДД) и пожарную безопасность</a:t>
            </a:r>
            <a:r>
              <a:rPr lang="ru-RU" sz="1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Он оснащён необходимыми атрибутами, игрушками, дидактическими играми. Хорошим дидактическим пособием служит специально оборудованный столик с разметкой улиц и дорог, и дополнительным набором мелкого строительного материала и дорожных знаков.</a:t>
            </a:r>
            <a:r>
              <a:rPr lang="ru-RU" sz="1400" dirty="0" smtClean="0">
                <a:solidFill>
                  <a:srgbClr val="555555"/>
                </a:solidFill>
                <a:effectLst/>
                <a:latin typeface="Times New Roman" panose="02020603050405020304" pitchFamily="18" charset="0"/>
                <a:ea typeface="Calibri" panose="020F0502020204030204" pitchFamily="34" charset="0"/>
                <a:cs typeface="Times New Roman" panose="02020603050405020304" pitchFamily="18" charset="0"/>
              </a:rPr>
              <a:t> Я думаю, что создание центра безопасности в группе помогает детям в ознакомление с правилами и нормами безопасного поведения, и формированию ценностей здорового образа жизни.</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32330.jpg"/>
          <p:cNvPicPr>
            <a:picLocks noChangeAspect="1"/>
          </p:cNvPicPr>
          <p:nvPr/>
        </p:nvPicPr>
        <p:blipFill>
          <a:blip r:embed="rId3" cstate="print"/>
          <a:stretch>
            <a:fillRect/>
          </a:stretch>
        </p:blipFill>
        <p:spPr>
          <a:xfrm>
            <a:off x="1252388" y="4340148"/>
            <a:ext cx="4696124" cy="3522094"/>
          </a:xfrm>
          <a:prstGeom prst="rect">
            <a:avLst/>
          </a:prstGeom>
        </p:spPr>
      </p:pic>
      <p:pic>
        <p:nvPicPr>
          <p:cNvPr id="7" name="Рисунок 6" descr="IMG_20150818_132421.jpg"/>
          <p:cNvPicPr>
            <a:picLocks noChangeAspect="1"/>
          </p:cNvPicPr>
          <p:nvPr/>
        </p:nvPicPr>
        <p:blipFill>
          <a:blip r:embed="rId4" cstate="print"/>
          <a:stretch>
            <a:fillRect/>
          </a:stretch>
        </p:blipFill>
        <p:spPr>
          <a:xfrm>
            <a:off x="683719" y="8084908"/>
            <a:ext cx="3064118" cy="2298089"/>
          </a:xfrm>
          <a:prstGeom prst="rect">
            <a:avLst/>
          </a:prstGeom>
        </p:spPr>
      </p:pic>
    </p:spTree>
    <p:extLst>
      <p:ext uri="{BB962C8B-B14F-4D97-AF65-F5344CB8AC3E}">
        <p14:creationId xmlns:p14="http://schemas.microsoft.com/office/powerpoint/2010/main" val="1662622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04"/>
            <a:ext cx="7200900" cy="10801350"/>
          </a:xfrm>
          <a:prstGeom prst="rect">
            <a:avLst/>
          </a:prstGeom>
        </p:spPr>
      </p:pic>
      <p:sp>
        <p:nvSpPr>
          <p:cNvPr id="5" name="Прямоугольник 4"/>
          <p:cNvSpPr/>
          <p:nvPr/>
        </p:nvSpPr>
        <p:spPr>
          <a:xfrm>
            <a:off x="808523" y="652485"/>
            <a:ext cx="5625966" cy="2561039"/>
          </a:xfrm>
          <a:prstGeom prst="rect">
            <a:avLst/>
          </a:prstGeom>
        </p:spPr>
        <p:txBody>
          <a:bodyPr wrap="square" lIns="98188" tIns="49094" rIns="98188" bIns="49094">
            <a:spAutoFit/>
          </a:bodyPr>
          <a:lstStyle/>
          <a:p>
            <a:pPr indent="482759" algn="just">
              <a:lnSpc>
                <a:spcPct val="115000"/>
              </a:lnSpc>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шумном пространстве игровой комнаты обязательно должен быть островок тишины и спокойствия</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В группе также расположен </a:t>
            </a:r>
            <a:r>
              <a:rPr lang="ru-RU" sz="1400" b="1" i="1" dirty="0" smtClean="0">
                <a:effectLst/>
                <a:latin typeface="Times New Roman" panose="02020603050405020304" pitchFamily="18" charset="0"/>
                <a:ea typeface="Calibri" panose="020F0502020204030204" pitchFamily="34" charset="0"/>
                <a:cs typeface="Times New Roman" panose="02020603050405020304" pitchFamily="18" charset="0"/>
              </a:rPr>
              <a:t>«Уголок уединения».</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Если ребенок устал от шума и хочет побыть в тишине, он может пойти в уголок уединения и релаксации. Это уютное тихое место,.  Мягкие подушечки с различными животными, которым ребёнок может поведать свои тайны, переживания. Музыкальные записи с пением птиц, журчанием реки, шума леса - все это благоприятно воздействует на эмоциональное состояние детей. А  также фотоальбом</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где каждый ребенок может найти своего родного, близкого человека.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IMG_20150818_132648.jpg"/>
          <p:cNvPicPr>
            <a:picLocks noChangeAspect="1"/>
          </p:cNvPicPr>
          <p:nvPr/>
        </p:nvPicPr>
        <p:blipFill>
          <a:blip r:embed="rId3" cstate="print"/>
          <a:stretch>
            <a:fillRect/>
          </a:stretch>
        </p:blipFill>
        <p:spPr>
          <a:xfrm>
            <a:off x="949568" y="5838092"/>
            <a:ext cx="5205047" cy="3903785"/>
          </a:xfrm>
          <a:prstGeom prst="rect">
            <a:avLst/>
          </a:prstGeom>
        </p:spPr>
      </p:pic>
    </p:spTree>
    <p:extLst>
      <p:ext uri="{BB962C8B-B14F-4D97-AF65-F5344CB8AC3E}">
        <p14:creationId xmlns:p14="http://schemas.microsoft.com/office/powerpoint/2010/main" val="4217173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277586" y="244928"/>
            <a:ext cx="6923314" cy="3779450"/>
          </a:xfrm>
          <a:prstGeom prst="rect">
            <a:avLst/>
          </a:prstGeom>
        </p:spPr>
        <p:txBody>
          <a:bodyPr wrap="square" lIns="98188" tIns="49094" rIns="98188" bIns="49094">
            <a:spAutoFit/>
          </a:bodyPr>
          <a:lstStyle/>
          <a:p>
            <a:r>
              <a:rPr lang="ru-RU" sz="1400" b="1" dirty="0" smtClean="0">
                <a:latin typeface="Times New Roman" pitchFamily="18" charset="0"/>
                <a:cs typeface="Times New Roman" pitchFamily="18" charset="0"/>
              </a:rPr>
              <a:t>Формы взаимодействия воспитателей и родителей</a:t>
            </a:r>
          </a:p>
          <a:p>
            <a:r>
              <a:rPr lang="ru-RU" sz="1400" dirty="0" smtClean="0">
                <a:latin typeface="Times New Roman" pitchFamily="18" charset="0"/>
                <a:cs typeface="Times New Roman" pitchFamily="18" charset="0"/>
              </a:rPr>
              <a:t>- это способы организации совместной деятельности педагогов и родителей по воспитанию ребёнка, общение, обмен мыслями, чувствами, переживаниями. </a:t>
            </a:r>
          </a:p>
          <a:p>
            <a:r>
              <a:rPr lang="ru-RU" sz="1400" dirty="0" smtClean="0">
                <a:latin typeface="Times New Roman" pitchFamily="18" charset="0"/>
                <a:cs typeface="Times New Roman" pitchFamily="18" charset="0"/>
              </a:rPr>
              <a:t>Основной задачей такого взаимодействия</a:t>
            </a:r>
          </a:p>
          <a:p>
            <a:r>
              <a:rPr lang="ru-RU" sz="1400" dirty="0" smtClean="0">
                <a:latin typeface="Times New Roman" pitchFamily="18" charset="0"/>
                <a:cs typeface="Times New Roman" pitchFamily="18" charset="0"/>
              </a:rPr>
              <a:t>- просвещение родителей в вопросах воспитания, детских возрастных особенностей, выработка общих тенденций и направлений процесса становления и взросления ребенка. Сотрудничество семьи и дошкольного учреждения должно позитивно сказываться на общем развитии и становлении личности ребенка. </a:t>
            </a:r>
          </a:p>
          <a:p>
            <a:r>
              <a:rPr lang="ru-RU" sz="1400" dirty="0" err="1" smtClean="0">
                <a:latin typeface="Times New Roman" pitchFamily="18" charset="0"/>
                <a:cs typeface="Times New Roman" pitchFamily="18" charset="0"/>
              </a:rPr>
              <a:t>Научение</a:t>
            </a:r>
            <a:r>
              <a:rPr lang="ru-RU" sz="1400" dirty="0" smtClean="0">
                <a:latin typeface="Times New Roman" pitchFamily="18" charset="0"/>
                <a:cs typeface="Times New Roman" pitchFamily="18" charset="0"/>
              </a:rPr>
              <a:t> родителей конкретным воспитательным и развивающим технологиям, советы по преодолению кризисных и ситуативных моментов в процессе воспитания, помощь в освоении новых педагогических знаний и навыков - эти мероприятия важно проводить постоянно и качественно. Получаемые знания, возрастающая компетентность родителей оптимизируют даже сложившиеся напряженные отношения в семье или в союзе “ребенок-родитель”. </a:t>
            </a:r>
          </a:p>
          <a:p>
            <a:r>
              <a:rPr lang="ru-RU" sz="1400" dirty="0" smtClean="0">
                <a:latin typeface="Times New Roman" pitchFamily="18" charset="0"/>
                <a:cs typeface="Times New Roman" pitchFamily="18" charset="0"/>
              </a:rPr>
              <a:t>Мы также даем информацию родителям как в устной, так и в письменной форме в виде консультаций, папок передвижек, а также стендов .</a:t>
            </a:r>
          </a:p>
          <a:p>
            <a:pPr indent="482759" algn="just">
              <a:lnSpc>
                <a:spcPct val="115000"/>
              </a:lnSpc>
            </a:pP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descr="IMG_20150825_170148.jpg"/>
          <p:cNvPicPr>
            <a:picLocks noChangeAspect="1"/>
          </p:cNvPicPr>
          <p:nvPr/>
        </p:nvPicPr>
        <p:blipFill>
          <a:blip r:embed="rId3" cstate="print"/>
          <a:stretch>
            <a:fillRect/>
          </a:stretch>
        </p:blipFill>
        <p:spPr>
          <a:xfrm>
            <a:off x="4359734" y="6807202"/>
            <a:ext cx="2547256" cy="1910442"/>
          </a:xfrm>
          <a:prstGeom prst="rect">
            <a:avLst/>
          </a:prstGeom>
        </p:spPr>
      </p:pic>
      <p:pic>
        <p:nvPicPr>
          <p:cNvPr id="8" name="Рисунок 7" descr="IMG_20150825_170201.jpg"/>
          <p:cNvPicPr>
            <a:picLocks noChangeAspect="1"/>
          </p:cNvPicPr>
          <p:nvPr/>
        </p:nvPicPr>
        <p:blipFill>
          <a:blip r:embed="rId4" cstate="print"/>
          <a:stretch>
            <a:fillRect/>
          </a:stretch>
        </p:blipFill>
        <p:spPr>
          <a:xfrm>
            <a:off x="4359732" y="8645979"/>
            <a:ext cx="2547258" cy="1910443"/>
          </a:xfrm>
          <a:prstGeom prst="rect">
            <a:avLst/>
          </a:prstGeom>
        </p:spPr>
      </p:pic>
      <p:sp>
        <p:nvSpPr>
          <p:cNvPr id="9" name="TextBox 8"/>
          <p:cNvSpPr txBox="1"/>
          <p:nvPr/>
        </p:nvSpPr>
        <p:spPr>
          <a:xfrm>
            <a:off x="261257" y="6776357"/>
            <a:ext cx="4098475" cy="2462213"/>
          </a:xfrm>
          <a:prstGeom prst="rect">
            <a:avLst/>
          </a:prstGeom>
          <a:noFill/>
        </p:spPr>
        <p:txBody>
          <a:bodyPr wrap="square" rtlCol="0">
            <a:spAutoFit/>
          </a:bodyPr>
          <a:lstStyle/>
          <a:p>
            <a:r>
              <a:rPr lang="ru-RU" sz="1400" dirty="0" smtClean="0">
                <a:solidFill>
                  <a:srgbClr val="002060"/>
                </a:solidFill>
                <a:latin typeface="Times New Roman" pitchFamily="18" charset="0"/>
                <a:cs typeface="Times New Roman" pitchFamily="18" charset="0"/>
              </a:rPr>
              <a:t>Стенд «Будь здоров»</a:t>
            </a:r>
          </a:p>
          <a:p>
            <a:r>
              <a:rPr lang="ru-RU" sz="1400" dirty="0" smtClean="0">
                <a:latin typeface="Times New Roman" pitchFamily="18" charset="0"/>
                <a:cs typeface="Times New Roman" pitchFamily="18" charset="0"/>
              </a:rPr>
              <a:t>Цель данного стенда  дать информацию о опасностях  и радостях, связанных с определенными сезонными изменениями, возрастными особенностями.</a:t>
            </a:r>
          </a:p>
          <a:p>
            <a:endParaRPr lang="ru-RU" sz="1400" dirty="0" smtClean="0">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Стенд «Для вас, родители»</a:t>
            </a:r>
          </a:p>
          <a:p>
            <a:r>
              <a:rPr lang="ru-RU" sz="1400" dirty="0" smtClean="0">
                <a:latin typeface="Times New Roman" pitchFamily="18" charset="0"/>
                <a:cs typeface="Times New Roman" pitchFamily="18" charset="0"/>
              </a:rPr>
              <a:t>Данный стенд  знакомит родителей с людьми, которые окружают ребенка; режимом дня и сеткой занятия. Также на нем располагается информация  о занятиях на текущую неделю.</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4217173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336454" y="807798"/>
            <a:ext cx="6527992" cy="4693931"/>
          </a:xfrm>
          <a:prstGeom prst="rect">
            <a:avLst/>
          </a:prstGeom>
        </p:spPr>
        <p:txBody>
          <a:bodyPr wrap="square" lIns="98188" tIns="49094" rIns="98188" bIns="49094">
            <a:spAutoFit/>
          </a:bodyPr>
          <a:lstStyle/>
          <a:p>
            <a:pPr indent="482759" algn="just">
              <a:lnSpc>
                <a:spcPct val="115000"/>
              </a:lnSpc>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Английский писатель Оскар Уайльд сказал, что «Лучший способ сделать детей хорошими - это сделать их счастливыми…».  А у нас все дети хорошие! И создавая благоприятную среду развития для наших детей, мы хотим видеть их еще и такими: овладевшими основными культурными способами деятельности, обладающих установкой положительного отношения к миру, развитым воображением, умеющих выражать свои мысли, любознательных, выносливых и физически развитых, а главное счастливыми! Преимущество созданной среды в том, что появилась возможность приобщать всех детей к активной самостоятельной деятельности. Каждый ребенок выбирает занятие по интересам в любом центре, что обеспечивается разнообразием предметного содержания, доступностью и удобством размещения материалов. Было отмечено, что воспитанники меньше конфликтуют между собой: редко ссорятся из-за игр, игрового пространства или материалов, поскольку увлечены интересной деятельностью. Положительный эмоциональный настрой  детей свидетельствует об их жизнерадостности, открытости, желании посещать детский сад.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82759" algn="just"/>
            <a:r>
              <a:rPr lang="ru-RU" sz="1400" dirty="0" smtClean="0">
                <a:effectLst/>
                <a:latin typeface="Times New Roman" panose="02020603050405020304" pitchFamily="18" charset="0"/>
                <a:ea typeface="Times New Roman" panose="02020603050405020304" pitchFamily="18" charset="0"/>
              </a:rPr>
              <a:t>Поиск инновационных подходов к организации предметно-развивающей среды продолжается, главными критериями при этом являются творчество, талант и фантазия.</a:t>
            </a:r>
          </a:p>
          <a:p>
            <a:pPr algn="just">
              <a:lnSpc>
                <a:spcPct val="115000"/>
              </a:lnSpc>
              <a:spcAft>
                <a:spcPts val="1074"/>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3370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00900" cy="10801350"/>
          </a:xfrm>
          <a:prstGeom prst="rect">
            <a:avLst/>
          </a:prstGeom>
        </p:spPr>
      </p:pic>
      <p:sp>
        <p:nvSpPr>
          <p:cNvPr id="5" name="Прямоугольник 4"/>
          <p:cNvSpPr/>
          <p:nvPr/>
        </p:nvSpPr>
        <p:spPr>
          <a:xfrm>
            <a:off x="411480" y="2563586"/>
            <a:ext cx="6250577" cy="5085127"/>
          </a:xfrm>
          <a:prstGeom prst="rect">
            <a:avLst/>
          </a:prstGeom>
        </p:spPr>
        <p:txBody>
          <a:bodyPr wrap="square" lIns="98188" tIns="49094" rIns="98188" bIns="49094">
            <a:spAutoFit/>
          </a:bodyPr>
          <a:lstStyle/>
          <a:p>
            <a:r>
              <a:rPr lang="ru-RU" sz="1800" b="1" dirty="0">
                <a:latin typeface="Times New Roman" panose="02020603050405020304" pitchFamily="18" charset="0"/>
                <a:cs typeface="Times New Roman" panose="02020603050405020304" pitchFamily="18" charset="0"/>
              </a:rPr>
              <a:t>Задачи проекта:</a:t>
            </a:r>
          </a:p>
          <a:p>
            <a:r>
              <a:rPr lang="ru-RU" sz="1800" dirty="0">
                <a:latin typeface="Times New Roman" panose="02020603050405020304" pitchFamily="18" charset="0"/>
                <a:cs typeface="Times New Roman" panose="02020603050405020304" pitchFamily="18" charset="0"/>
              </a:rPr>
              <a:t>1. Внедрять новые подходы в организации развивающей предметно-пространственной</a:t>
            </a:r>
          </a:p>
          <a:p>
            <a:r>
              <a:rPr lang="ru-RU" sz="1800" dirty="0">
                <a:latin typeface="Times New Roman" panose="02020603050405020304" pitchFamily="18" charset="0"/>
                <a:cs typeface="Times New Roman" panose="02020603050405020304" pitchFamily="18" charset="0"/>
              </a:rPr>
              <a:t>среды, обеспечивающей полноценное развитие дошкольников</a:t>
            </a:r>
          </a:p>
          <a:p>
            <a:r>
              <a:rPr lang="ru-RU" sz="1800" dirty="0" smtClean="0">
                <a:latin typeface="Times New Roman" panose="02020603050405020304" pitchFamily="18" charset="0"/>
                <a:cs typeface="Times New Roman" panose="02020603050405020304" pitchFamily="18" charset="0"/>
              </a:rPr>
              <a:t>2.Организовать </a:t>
            </a:r>
            <a:r>
              <a:rPr lang="ru-RU" sz="1800" dirty="0">
                <a:latin typeface="Times New Roman" panose="02020603050405020304" pitchFamily="18" charset="0"/>
                <a:cs typeface="Times New Roman" panose="02020603050405020304" pitchFamily="18" charset="0"/>
              </a:rPr>
              <a:t>развивающую среду, способствующую полноценному </a:t>
            </a:r>
            <a:r>
              <a:rPr lang="ru-RU" sz="1800" dirty="0" smtClean="0">
                <a:latin typeface="Times New Roman" panose="02020603050405020304" pitchFamily="18" charset="0"/>
                <a:cs typeface="Times New Roman" panose="02020603050405020304" pitchFamily="18" charset="0"/>
              </a:rPr>
              <a:t>развитию детей </a:t>
            </a:r>
            <a:r>
              <a:rPr lang="ru-RU" sz="1800" dirty="0">
                <a:latin typeface="Times New Roman" panose="02020603050405020304" pitchFamily="18" charset="0"/>
                <a:cs typeface="Times New Roman" panose="02020603050405020304" pitchFamily="18" charset="0"/>
              </a:rPr>
              <a:t>с учетом их потребностей и интересов;</a:t>
            </a:r>
          </a:p>
          <a:p>
            <a:r>
              <a:rPr lang="ru-RU" sz="1800" dirty="0">
                <a:latin typeface="Times New Roman" panose="02020603050405020304" pitchFamily="18" charset="0"/>
                <a:cs typeface="Times New Roman" panose="02020603050405020304" pitchFamily="18" charset="0"/>
              </a:rPr>
              <a:t>3. </a:t>
            </a:r>
            <a:r>
              <a:rPr lang="ru-RU" sz="1800" dirty="0" smtClean="0">
                <a:latin typeface="Times New Roman" panose="02020603050405020304" pitchFamily="18" charset="0"/>
                <a:cs typeface="Times New Roman" panose="02020603050405020304" pitchFamily="18" charset="0"/>
              </a:rPr>
              <a:t>Создать </a:t>
            </a:r>
            <a:r>
              <a:rPr lang="ru-RU" sz="1800" dirty="0">
                <a:latin typeface="Times New Roman" panose="02020603050405020304" pitchFamily="18" charset="0"/>
                <a:cs typeface="Times New Roman" panose="02020603050405020304" pitchFamily="18" charset="0"/>
              </a:rPr>
              <a:t>условия для обеспечения разных видов деятельности дошкольников</a:t>
            </a:r>
          </a:p>
          <a:p>
            <a:r>
              <a:rPr lang="ru-RU" sz="1800" dirty="0">
                <a:latin typeface="Times New Roman" panose="02020603050405020304" pitchFamily="18" charset="0"/>
                <a:cs typeface="Times New Roman" panose="02020603050405020304" pitchFamily="18" charset="0"/>
              </a:rPr>
              <a:t>(игровой, двигательной, интеллектуальной, самостоятельной, творческой,</a:t>
            </a:r>
          </a:p>
          <a:p>
            <a:r>
              <a:rPr lang="ru-RU" sz="1800" dirty="0">
                <a:latin typeface="Times New Roman" panose="02020603050405020304" pitchFamily="18" charset="0"/>
                <a:cs typeface="Times New Roman" panose="02020603050405020304" pitchFamily="18" charset="0"/>
              </a:rPr>
              <a:t>художественной, театрализованной);</a:t>
            </a:r>
          </a:p>
          <a:p>
            <a:r>
              <a:rPr lang="ru-RU" sz="1800" dirty="0">
                <a:latin typeface="Times New Roman" panose="02020603050405020304" pitchFamily="18" charset="0"/>
                <a:cs typeface="Times New Roman" panose="02020603050405020304" pitchFamily="18" charset="0"/>
              </a:rPr>
              <a:t>4. </a:t>
            </a:r>
            <a:r>
              <a:rPr lang="ru-RU" sz="1800" dirty="0" smtClean="0">
                <a:latin typeface="Times New Roman" panose="02020603050405020304" pitchFamily="18" charset="0"/>
                <a:cs typeface="Times New Roman" panose="02020603050405020304" pitchFamily="18" charset="0"/>
              </a:rPr>
              <a:t>Содействовать </a:t>
            </a:r>
            <a:r>
              <a:rPr lang="ru-RU" sz="1800" dirty="0">
                <a:latin typeface="Times New Roman" panose="02020603050405020304" pitchFamily="18" charset="0"/>
                <a:cs typeface="Times New Roman" panose="02020603050405020304" pitchFamily="18" charset="0"/>
              </a:rPr>
              <a:t>сотрудничеству детей и взрослых для создания комфортной</a:t>
            </a:r>
          </a:p>
          <a:p>
            <a:r>
              <a:rPr lang="ru-RU" sz="1800" dirty="0">
                <a:latin typeface="Times New Roman" panose="02020603050405020304" pitchFamily="18" charset="0"/>
                <a:cs typeface="Times New Roman" panose="02020603050405020304" pitchFamily="18" charset="0"/>
              </a:rPr>
              <a:t>развивающей предметно-пространственной среды в ДОУ.</a:t>
            </a:r>
          </a:p>
          <a:p>
            <a:r>
              <a:rPr lang="ru-RU" sz="1800" b="1" dirty="0">
                <a:latin typeface="Times New Roman" panose="02020603050405020304" pitchFamily="18" charset="0"/>
                <a:cs typeface="Times New Roman" panose="02020603050405020304" pitchFamily="18" charset="0"/>
              </a:rPr>
              <a:t>Сроки реализации проекта: </a:t>
            </a:r>
            <a:r>
              <a:rPr lang="ru-RU" sz="1800" dirty="0">
                <a:latin typeface="Times New Roman" panose="02020603050405020304" pitchFamily="18" charset="0"/>
                <a:cs typeface="Times New Roman" panose="02020603050405020304" pitchFamily="18" charset="0"/>
              </a:rPr>
              <a:t>два года</a:t>
            </a:r>
            <a:r>
              <a:rPr lang="ru-RU" sz="1800" dirty="0" smtClean="0">
                <a:latin typeface="Times New Roman" panose="02020603050405020304" pitchFamily="18" charset="0"/>
                <a:cs typeface="Times New Roman" panose="02020603050405020304" pitchFamily="18" charset="0"/>
              </a:rPr>
              <a:t>.</a:t>
            </a:r>
          </a:p>
          <a:p>
            <a:r>
              <a:rPr lang="ru-RU" sz="1800" b="1" dirty="0" smtClean="0">
                <a:latin typeface="Times New Roman" panose="02020603050405020304" pitchFamily="18" charset="0"/>
                <a:cs typeface="Times New Roman" panose="02020603050405020304" pitchFamily="18" charset="0"/>
              </a:rPr>
              <a:t>Участники проекта:</a:t>
            </a:r>
            <a:r>
              <a:rPr lang="ru-RU" sz="1800" dirty="0" smtClean="0">
                <a:latin typeface="Times New Roman" panose="02020603050405020304" pitchFamily="18" charset="0"/>
                <a:cs typeface="Times New Roman" panose="02020603050405020304" pitchFamily="18" charset="0"/>
              </a:rPr>
              <a:t> воспитатели, дети, родители.</a:t>
            </a:r>
            <a:endParaRPr lang="ru-RU"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97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6" y="19624"/>
            <a:ext cx="7200900" cy="11130919"/>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645110432"/>
              </p:ext>
            </p:extLst>
          </p:nvPr>
        </p:nvGraphicFramePr>
        <p:xfrm>
          <a:off x="408214" y="538844"/>
          <a:ext cx="6446521" cy="9862456"/>
        </p:xfrm>
        <a:graphic>
          <a:graphicData uri="http://schemas.openxmlformats.org/drawingml/2006/table">
            <a:tbl>
              <a:tblPr firstRow="1" bandRow="1">
                <a:tableStyleId>{5C22544A-7EE6-4342-B048-85BDC9FD1C3A}</a:tableStyleId>
              </a:tblPr>
              <a:tblGrid>
                <a:gridCol w="1420586"/>
                <a:gridCol w="5025935"/>
              </a:tblGrid>
              <a:tr h="1072328">
                <a:tc>
                  <a:txBody>
                    <a:bodyPr/>
                    <a:lstStyle/>
                    <a:p>
                      <a:endParaRPr lang="ru-RU" sz="1500" dirty="0">
                        <a:latin typeface="Times New Roman" panose="02020603050405020304" pitchFamily="18" charset="0"/>
                        <a:cs typeface="Times New Roman" panose="02020603050405020304" pitchFamily="18" charset="0"/>
                      </a:endParaRPr>
                    </a:p>
                  </a:txBody>
                  <a:tcPr marL="96012" marR="96012" marT="49852" marB="49852"/>
                </a:tc>
                <a:tc>
                  <a:txBody>
                    <a:bodyPr/>
                    <a:lstStyle/>
                    <a:p>
                      <a:pPr algn="ctr"/>
                      <a:r>
                        <a:rPr lang="ru-RU" sz="2000" dirty="0" smtClean="0">
                          <a:latin typeface="Times New Roman" panose="02020603050405020304" pitchFamily="18" charset="0"/>
                          <a:cs typeface="Times New Roman" panose="02020603050405020304" pitchFamily="18" charset="0"/>
                        </a:rPr>
                        <a:t>Мероприятия </a:t>
                      </a:r>
                      <a:endParaRPr lang="ru-RU" sz="2000" dirty="0">
                        <a:latin typeface="Times New Roman" panose="02020603050405020304" pitchFamily="18" charset="0"/>
                        <a:cs typeface="Times New Roman" panose="02020603050405020304" pitchFamily="18" charset="0"/>
                      </a:endParaRPr>
                    </a:p>
                  </a:txBody>
                  <a:tcPr marL="96012" marR="96012" marT="49852" marB="49852"/>
                </a:tc>
              </a:tr>
              <a:tr h="1065491">
                <a:tc rowSpan="7">
                  <a:txBody>
                    <a:bodyPr/>
                    <a:lstStyle/>
                    <a:p>
                      <a:r>
                        <a:rPr lang="ru-RU" sz="1400" dirty="0" smtClean="0">
                          <a:latin typeface="Times New Roman" panose="02020603050405020304" pitchFamily="18" charset="0"/>
                          <a:cs typeface="Times New Roman" panose="02020603050405020304" pitchFamily="18" charset="0"/>
                        </a:rPr>
                        <a:t>Подготовительный этап  </a:t>
                      </a:r>
                    </a:p>
                    <a:p>
                      <a:r>
                        <a:rPr lang="ru-RU" sz="1400" dirty="0" smtClean="0">
                          <a:latin typeface="Times New Roman" panose="02020603050405020304" pitchFamily="18" charset="0"/>
                          <a:cs typeface="Times New Roman" panose="02020603050405020304" pitchFamily="18" charset="0"/>
                        </a:rPr>
                        <a:t>сентябрь 2014 – декабрь 2014г.г.</a:t>
                      </a: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txBody>
                  <a:tcPr marL="96012" marR="96012" marT="49852" marB="49852"/>
                </a:tc>
                <a:tc>
                  <a:txBody>
                    <a:bodyPr/>
                    <a:lstStyle/>
                    <a:p>
                      <a:r>
                        <a:rPr lang="ru-RU" sz="1400" dirty="0" smtClean="0">
                          <a:latin typeface="Times New Roman" panose="02020603050405020304" pitchFamily="18" charset="0"/>
                          <a:cs typeface="Times New Roman" panose="02020603050405020304" pitchFamily="18" charset="0"/>
                        </a:rPr>
                        <a:t>Изучение нормативных документов, регламентирующих выбор оборудования, учебно-методических и игровых материалов.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812372">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Изучения современных научных разработок в области развивающей среды для детей дошкольного возраста</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1325447">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 Выявление особенностей зонирования в соответствии с возрастом воспитанников и составление перечня необходимого оборудования в игровых центрах.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1389582">
                <a:tc vMerge="1">
                  <a:txBody>
                    <a:bodyPr/>
                    <a:lstStyle/>
                    <a:p>
                      <a:endParaRPr lang="ru-RU"/>
                    </a:p>
                  </a:txBody>
                  <a:tcPr/>
                </a:tc>
                <a:tc>
                  <a:txBody>
                    <a:bodyPr/>
                    <a:lstStyle/>
                    <a:p>
                      <a:r>
                        <a:rPr lang="ru-RU" sz="1400" dirty="0" smtClean="0">
                          <a:latin typeface="Times New Roman" panose="02020603050405020304" pitchFamily="18" charset="0"/>
                          <a:cs typeface="Times New Roman" panose="02020603050405020304" pitchFamily="18" charset="0"/>
                        </a:rPr>
                        <a:t>Разработка проекта организации группового пространства, отвечающего современным критериям функционального комфорта и основным положениям развивающей, обучающей и социальной деятельности.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968562">
                <a:tc vMerge="1">
                  <a:txBody>
                    <a:bodyPr/>
                    <a:lstStyle/>
                    <a:p>
                      <a:endParaRPr lang="ru-RU"/>
                    </a:p>
                  </a:txBody>
                  <a:tcPr/>
                </a:tc>
                <a:tc>
                  <a:txBody>
                    <a:bodyPr/>
                    <a:lstStyle/>
                    <a:p>
                      <a:pPr marL="0" marR="0" indent="0" algn="l" defTabSz="736412"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 Анализ материальной базы ДОУ для усовершенствования развивающей среды. </a:t>
                      </a:r>
                    </a:p>
                    <a:p>
                      <a:endParaRPr lang="ru-RU" sz="1400" dirty="0">
                        <a:latin typeface="Times New Roman" panose="02020603050405020304" pitchFamily="18" charset="0"/>
                        <a:cs typeface="Times New Roman" panose="02020603050405020304" pitchFamily="18" charset="0"/>
                      </a:endParaRPr>
                    </a:p>
                  </a:txBody>
                  <a:tcPr marL="96012" marR="96012" marT="49852" marB="49852"/>
                </a:tc>
              </a:tr>
              <a:tr h="689220">
                <a:tc vMerge="1">
                  <a:txBody>
                    <a:bodyPr/>
                    <a:lstStyle/>
                    <a:p>
                      <a:endParaRPr lang="ru-RU" dirty="0"/>
                    </a:p>
                  </a:txBody>
                  <a:tcPr/>
                </a:tc>
                <a:tc>
                  <a:txBody>
                    <a:bodyPr/>
                    <a:lstStyle/>
                    <a:p>
                      <a:pPr marL="0" marR="0" indent="0" algn="l" defTabSz="736412"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 Разработка  плана  проекта. </a:t>
                      </a:r>
                    </a:p>
                    <a:p>
                      <a:endParaRPr lang="ru-RU" sz="1400" dirty="0">
                        <a:latin typeface="Times New Roman" panose="02020603050405020304" pitchFamily="18" charset="0"/>
                        <a:cs typeface="Times New Roman" panose="02020603050405020304" pitchFamily="18" charset="0"/>
                      </a:endParaRPr>
                    </a:p>
                  </a:txBody>
                  <a:tcPr marL="96012" marR="96012" marT="49852" marB="49852"/>
                </a:tc>
              </a:tr>
              <a:tr h="2539454">
                <a:tc vMerge="1">
                  <a:txBody>
                    <a:bodyPr/>
                    <a:lstStyle/>
                    <a:p>
                      <a:endParaRPr lang="ru-RU" dirty="0"/>
                    </a:p>
                  </a:txBody>
                  <a:tcPr/>
                </a:tc>
                <a:tc>
                  <a:txBody>
                    <a:bodyPr/>
                    <a:lstStyle/>
                    <a:p>
                      <a:pPr marL="0" marR="0" indent="0" algn="l" defTabSz="736412"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Составление рабочего плана реализации проекта </a:t>
                      </a:r>
                    </a:p>
                    <a:p>
                      <a:endParaRPr lang="ru-RU" sz="1400" dirty="0" smtClean="0">
                        <a:latin typeface="Times New Roman" panose="02020603050405020304" pitchFamily="18" charset="0"/>
                        <a:cs typeface="Times New Roman" panose="02020603050405020304" pitchFamily="18" charset="0"/>
                      </a:endParaRPr>
                    </a:p>
                  </a:txBody>
                  <a:tcPr marL="96012" marR="96012" marT="49852" marB="49852"/>
                </a:tc>
              </a:tr>
            </a:tbl>
          </a:graphicData>
        </a:graphic>
      </p:graphicFrame>
    </p:spTree>
    <p:extLst>
      <p:ext uri="{BB962C8B-B14F-4D97-AF65-F5344CB8AC3E}">
        <p14:creationId xmlns:p14="http://schemas.microsoft.com/office/powerpoint/2010/main" val="984276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6" y="19624"/>
            <a:ext cx="7200900" cy="11130919"/>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424641583"/>
              </p:ext>
            </p:extLst>
          </p:nvPr>
        </p:nvGraphicFramePr>
        <p:xfrm>
          <a:off x="317591" y="310243"/>
          <a:ext cx="6654709" cy="10221686"/>
        </p:xfrm>
        <a:graphic>
          <a:graphicData uri="http://schemas.openxmlformats.org/drawingml/2006/table">
            <a:tbl>
              <a:tblPr firstRow="1" bandRow="1">
                <a:tableStyleId>{5C22544A-7EE6-4342-B048-85BDC9FD1C3A}</a:tableStyleId>
              </a:tblPr>
              <a:tblGrid>
                <a:gridCol w="1592852"/>
                <a:gridCol w="5061857"/>
              </a:tblGrid>
              <a:tr h="1134523">
                <a:tc>
                  <a:txBody>
                    <a:bodyPr/>
                    <a:lstStyle/>
                    <a:p>
                      <a:endParaRPr lang="ru-RU" sz="1400" dirty="0"/>
                    </a:p>
                  </a:txBody>
                  <a:tcPr marL="96012" marR="96012" marT="49852" marB="49852"/>
                </a:tc>
                <a:tc>
                  <a:txBody>
                    <a:bodyPr/>
                    <a:lstStyle/>
                    <a:p>
                      <a:pPr algn="ctr"/>
                      <a:r>
                        <a:rPr lang="ru-RU" sz="1400" dirty="0" smtClean="0">
                          <a:latin typeface="Times New Roman" panose="02020603050405020304" pitchFamily="18" charset="0"/>
                          <a:cs typeface="Times New Roman" panose="02020603050405020304" pitchFamily="18" charset="0"/>
                        </a:rPr>
                        <a:t>мероприятия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802960">
                <a:tc rowSpan="8">
                  <a:txBody>
                    <a:bodyPr/>
                    <a:lstStyle/>
                    <a:p>
                      <a:r>
                        <a:rPr lang="ru-RU" sz="1400" dirty="0" smtClean="0">
                          <a:latin typeface="Times New Roman" panose="02020603050405020304" pitchFamily="18" charset="0"/>
                          <a:cs typeface="Times New Roman" panose="02020603050405020304" pitchFamily="18" charset="0"/>
                        </a:rPr>
                        <a:t>Реализационный этап  </a:t>
                      </a:r>
                    </a:p>
                    <a:p>
                      <a:r>
                        <a:rPr lang="ru-RU" sz="1400" dirty="0" smtClean="0">
                          <a:latin typeface="Times New Roman" panose="02020603050405020304" pitchFamily="18" charset="0"/>
                          <a:cs typeface="Times New Roman" panose="02020603050405020304" pitchFamily="18" charset="0"/>
                        </a:rPr>
                        <a:t>январь 2015 – март 2015г.г. </a:t>
                      </a: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Заключительный этап </a:t>
                      </a:r>
                    </a:p>
                    <a:p>
                      <a:r>
                        <a:rPr lang="ru-RU" sz="1400" dirty="0" smtClean="0">
                          <a:latin typeface="Times New Roman" panose="02020603050405020304" pitchFamily="18" charset="0"/>
                          <a:cs typeface="Times New Roman" panose="02020603050405020304" pitchFamily="18" charset="0"/>
                        </a:rPr>
                        <a:t>апрель 2015 – сентябрь 2015г.г. </a:t>
                      </a:r>
                    </a:p>
                    <a:p>
                      <a:endParaRPr lang="ru-RU" sz="1400" dirty="0">
                        <a:latin typeface="Times New Roman" panose="02020603050405020304" pitchFamily="18" charset="0"/>
                        <a:cs typeface="Times New Roman" panose="02020603050405020304" pitchFamily="18" charset="0"/>
                      </a:endParaRPr>
                    </a:p>
                  </a:txBody>
                  <a:tcPr marL="96012" marR="96012" marT="49852" marB="49852"/>
                </a:tc>
                <a:tc>
                  <a:txBody>
                    <a:bodyPr/>
                    <a:lstStyle/>
                    <a:p>
                      <a:pPr marL="0" marR="0" indent="0" algn="l" defTabSz="736412"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Консультации на темы: </a:t>
                      </a:r>
                    </a:p>
                    <a:p>
                      <a:endParaRPr lang="ru-RU" sz="1400" dirty="0">
                        <a:latin typeface="Times New Roman" panose="02020603050405020304" pitchFamily="18" charset="0"/>
                        <a:cs typeface="Times New Roman" panose="02020603050405020304" pitchFamily="18" charset="0"/>
                      </a:endParaRPr>
                    </a:p>
                  </a:txBody>
                  <a:tcPr marL="96012" marR="96012" marT="49852" marB="49852"/>
                </a:tc>
              </a:tr>
              <a:tr h="359284">
                <a:tc vMerge="1">
                  <a:txBody>
                    <a:bodyPr/>
                    <a:lstStyle/>
                    <a:p>
                      <a:endParaRPr lang="ru-RU" dirty="0"/>
                    </a:p>
                  </a:txBody>
                  <a:tcPr/>
                </a:tc>
                <a:tc>
                  <a:txBody>
                    <a:bodyPr/>
                    <a:lstStyle/>
                    <a:p>
                      <a:endParaRPr lang="ru-RU" sz="1400" dirty="0" smtClean="0">
                        <a:latin typeface="Times New Roman" panose="02020603050405020304" pitchFamily="18" charset="0"/>
                        <a:cs typeface="Times New Roman" panose="02020603050405020304" pitchFamily="18" charset="0"/>
                      </a:endParaRPr>
                    </a:p>
                  </a:txBody>
                  <a:tcPr marL="96012" marR="96012" marT="49852" marB="49852"/>
                </a:tc>
              </a:tr>
              <a:tr h="849005">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Разработка анкет для родителей</a:t>
                      </a:r>
                      <a:r>
                        <a:rPr lang="ru-RU" sz="1400" baseline="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по изучению их отношения к необходимости изменений в построении развивающей среды, в соответствии с ФГОС.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620827">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Подбор и приобретение необходимых игрушек, дидактических пособий, детской и игровой мебели и игровых уголков.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849005">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Зонирование групповых помещений согласно рекомендациям и принципам построения  развивающей предметно-пространственной среды.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849005">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Создание развивающей предметно-пространственной  среды в групповой комнате в соответствии с требованиями пожарной безопасности, санитарно-гигиеническими нормам.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896621">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Оформить</a:t>
                      </a:r>
                      <a:r>
                        <a:rPr lang="ru-RU" sz="1400" baseline="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информационные, познавательно-развивающие стенды, стенды достижений и др. </a:t>
                      </a:r>
                      <a:endParaRPr lang="ru-RU" sz="1400" dirty="0">
                        <a:latin typeface="Times New Roman" panose="02020603050405020304" pitchFamily="18" charset="0"/>
                        <a:cs typeface="Times New Roman" panose="02020603050405020304" pitchFamily="18" charset="0"/>
                      </a:endParaRPr>
                    </a:p>
                  </a:txBody>
                  <a:tcPr marL="96012" marR="96012" marT="49852" marB="49852"/>
                </a:tc>
              </a:tr>
              <a:tr h="3860456">
                <a:tc vMerge="1">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Оформление территории детского сада. </a:t>
                      </a:r>
                    </a:p>
                    <a:p>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Написание и оформление проекта. </a:t>
                      </a:r>
                    </a:p>
                    <a:p>
                      <a:r>
                        <a:rPr lang="ru-RU" sz="1400" dirty="0" smtClean="0">
                          <a:latin typeface="Times New Roman" panose="02020603050405020304" pitchFamily="18" charset="0"/>
                          <a:cs typeface="Times New Roman" panose="02020603050405020304" pitchFamily="18" charset="0"/>
                        </a:rPr>
                        <a:t>Написание конспектов консультация для родителей</a:t>
                      </a:r>
                    </a:p>
                    <a:p>
                      <a:endParaRPr lang="ru-RU" sz="1400" dirty="0">
                        <a:latin typeface="Times New Roman" panose="02020603050405020304" pitchFamily="18" charset="0"/>
                        <a:cs typeface="Times New Roman" panose="02020603050405020304" pitchFamily="18" charset="0"/>
                      </a:endParaRPr>
                    </a:p>
                  </a:txBody>
                  <a:tcPr marL="96012" marR="96012" marT="49852" marB="49852"/>
                </a:tc>
              </a:tr>
            </a:tbl>
          </a:graphicData>
        </a:graphic>
      </p:graphicFrame>
    </p:spTree>
    <p:extLst>
      <p:ext uri="{BB962C8B-B14F-4D97-AF65-F5344CB8AC3E}">
        <p14:creationId xmlns:p14="http://schemas.microsoft.com/office/powerpoint/2010/main" val="3194916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6" y="19624"/>
            <a:ext cx="7200900" cy="11130919"/>
          </a:xfrm>
          <a:prstGeom prst="rect">
            <a:avLst/>
          </a:prstGeom>
        </p:spPr>
      </p:pic>
      <p:sp>
        <p:nvSpPr>
          <p:cNvPr id="9" name="TextBox 8"/>
          <p:cNvSpPr txBox="1"/>
          <p:nvPr/>
        </p:nvSpPr>
        <p:spPr>
          <a:xfrm>
            <a:off x="425804" y="1863082"/>
            <a:ext cx="1925510"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«Будь здоров»</a:t>
            </a:r>
            <a:endParaRPr lang="ru-RU" sz="21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12965" y="4447412"/>
            <a:ext cx="1861157" cy="1107463"/>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«физическое развитие»</a:t>
            </a:r>
            <a:endParaRPr lang="ru-RU" sz="21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831972" y="5930083"/>
            <a:ext cx="1823142" cy="1107463"/>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«Для Вас,  родители»</a:t>
            </a:r>
            <a:endParaRPr lang="ru-RU" sz="21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831972" y="3081199"/>
            <a:ext cx="1785940"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«Наши достижения»</a:t>
            </a:r>
            <a:endParaRPr lang="ru-RU" sz="21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98930" y="3082891"/>
            <a:ext cx="2024891" cy="74547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«Город букв»</a:t>
            </a:r>
            <a:endParaRPr lang="ru-RU" sz="21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580282" y="2515984"/>
            <a:ext cx="2040704"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«Мы дежурим»</a:t>
            </a:r>
            <a:endParaRPr lang="ru-RU" sz="21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08777" y="4447412"/>
            <a:ext cx="1798189" cy="1107463"/>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«Мы рады вас видеть»</a:t>
            </a:r>
            <a:endParaRPr lang="ru-RU" sz="21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3470" y="5402597"/>
            <a:ext cx="1558593" cy="391535"/>
          </a:xfrm>
          <a:prstGeom prst="rect">
            <a:avLst/>
          </a:prstGeom>
          <a:noFill/>
        </p:spPr>
        <p:txBody>
          <a:bodyPr wrap="square" lIns="98188" tIns="49094" rIns="98188" bIns="49094" rtlCol="0">
            <a:spAutoFit/>
          </a:bodyPr>
          <a:lstStyle/>
          <a:p>
            <a:endParaRPr lang="ru-RU" dirty="0"/>
          </a:p>
        </p:txBody>
      </p:sp>
      <p:sp>
        <p:nvSpPr>
          <p:cNvPr id="6" name="Прямоугольник 5"/>
          <p:cNvSpPr/>
          <p:nvPr/>
        </p:nvSpPr>
        <p:spPr>
          <a:xfrm>
            <a:off x="1181621" y="330778"/>
            <a:ext cx="4805367" cy="1361127"/>
          </a:xfrm>
          <a:prstGeom prst="rect">
            <a:avLst/>
          </a:prstGeom>
        </p:spPr>
        <p:style>
          <a:lnRef idx="1">
            <a:schemeClr val="accent2"/>
          </a:lnRef>
          <a:fillRef idx="2">
            <a:schemeClr val="accent2"/>
          </a:fillRef>
          <a:effectRef idx="1">
            <a:schemeClr val="accent2"/>
          </a:effectRef>
          <a:fontRef idx="minor">
            <a:schemeClr val="dk1"/>
          </a:fontRef>
        </p:style>
        <p:txBody>
          <a:bodyPr lIns="98188" tIns="49094" rIns="98188" bIns="49094" rtlCol="0" anchor="ctr"/>
          <a:lstStyle/>
          <a:p>
            <a:pPr algn="ctr"/>
            <a:r>
              <a:rPr lang="ru-RU" sz="4300" b="1" dirty="0" smtClean="0">
                <a:solidFill>
                  <a:srgbClr val="FF0000"/>
                </a:solidFill>
                <a:latin typeface="Times New Roman" panose="02020603050405020304" pitchFamily="18" charset="0"/>
                <a:cs typeface="Times New Roman" panose="02020603050405020304" pitchFamily="18" charset="0"/>
              </a:rPr>
              <a:t>Информационные стенды</a:t>
            </a:r>
            <a:endParaRPr lang="ru-RU" sz="43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611918" y="5626769"/>
            <a:ext cx="1992739"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«Мы рисуем»</a:t>
            </a:r>
            <a:endParaRPr lang="ru-RU" sz="21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511670" y="3968407"/>
            <a:ext cx="2177926"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«Фоторепортаж»</a:t>
            </a:r>
            <a:endParaRPr lang="ru-RU" sz="21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94782" y="6014714"/>
            <a:ext cx="1929039" cy="1107463"/>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«Художественная галерея»</a:t>
            </a:r>
            <a:endParaRPr lang="ru-RU" sz="21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860370" y="1863082"/>
            <a:ext cx="1766346"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«Наше творчество»</a:t>
            </a:r>
            <a:endParaRPr lang="ru-RU" sz="21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618481" y="7186739"/>
            <a:ext cx="1953518"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«Это интересно»</a:t>
            </a:r>
            <a:endParaRPr lang="ru-RU" sz="21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94782" y="7610803"/>
            <a:ext cx="1929039"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в центре природы»</a:t>
            </a:r>
            <a:endParaRPr lang="ru-RU" sz="21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613998" y="8716246"/>
            <a:ext cx="1941672" cy="704749"/>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dirty="0" smtClean="0">
                <a:latin typeface="Times New Roman" panose="02020603050405020304" pitchFamily="18" charset="0"/>
                <a:cs typeface="Times New Roman" panose="02020603050405020304" pitchFamily="18" charset="0"/>
              </a:rPr>
              <a:t>Патриотический центр</a:t>
            </a:r>
            <a:endParaRPr lang="ru-RU"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812965" y="8830602"/>
            <a:ext cx="2019232" cy="144305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музыкально- художественного развития</a:t>
            </a:r>
            <a:endParaRPr lang="ru-RU" sz="21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95922" y="8871298"/>
            <a:ext cx="1811045" cy="144305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«Поздравляем с днем рождения!</a:t>
            </a:r>
            <a:endParaRPr lang="ru-RU" sz="21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4842160" y="7563054"/>
            <a:ext cx="1901537" cy="771868"/>
          </a:xfrm>
          <a:prstGeom prst="rect">
            <a:avLst/>
          </a:prstGeom>
        </p:spPr>
        <p:style>
          <a:lnRef idx="1">
            <a:schemeClr val="accent2"/>
          </a:lnRef>
          <a:fillRef idx="2">
            <a:schemeClr val="accent2"/>
          </a:fillRef>
          <a:effectRef idx="1">
            <a:schemeClr val="accent2"/>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Стенд в центре ПДД</a:t>
            </a:r>
            <a:endParaRPr lang="ru-RU"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443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762"/>
            <a:ext cx="7200900" cy="10801350"/>
          </a:xfrm>
          <a:prstGeom prst="rect">
            <a:avLst/>
          </a:prstGeom>
        </p:spPr>
      </p:pic>
      <p:sp>
        <p:nvSpPr>
          <p:cNvPr id="2" name="TextBox 1"/>
          <p:cNvSpPr txBox="1"/>
          <p:nvPr/>
        </p:nvSpPr>
        <p:spPr>
          <a:xfrm>
            <a:off x="2650127" y="4967920"/>
            <a:ext cx="4114800" cy="2516961"/>
          </a:xfrm>
          <a:prstGeom prst="rect">
            <a:avLst/>
          </a:prstGeom>
        </p:spPr>
        <p:style>
          <a:lnRef idx="1">
            <a:schemeClr val="accent4"/>
          </a:lnRef>
          <a:fillRef idx="2">
            <a:schemeClr val="accent4"/>
          </a:fillRef>
          <a:effectRef idx="1">
            <a:schemeClr val="accent4"/>
          </a:effectRef>
          <a:fontRef idx="minor">
            <a:schemeClr val="dk1"/>
          </a:fontRef>
        </p:style>
        <p:txBody>
          <a:bodyPr wrap="square" lIns="98188" tIns="49094" rIns="98188" bIns="49094" rtlCol="0">
            <a:spAutoFit/>
          </a:bodyPr>
          <a:lstStyle/>
          <a:p>
            <a:pPr algn="ctr"/>
            <a:r>
              <a:rPr lang="ru-RU" sz="3900" dirty="0" smtClean="0"/>
              <a:t>Предметно-пространственная развивающая среда</a:t>
            </a:r>
            <a:endParaRPr lang="ru-RU" sz="3900" dirty="0"/>
          </a:p>
        </p:txBody>
      </p:sp>
      <p:sp>
        <p:nvSpPr>
          <p:cNvPr id="3" name="TextBox 2"/>
          <p:cNvSpPr txBox="1"/>
          <p:nvPr/>
        </p:nvSpPr>
        <p:spPr>
          <a:xfrm>
            <a:off x="2534095" y="2831680"/>
            <a:ext cx="1958810" cy="1107463"/>
          </a:xfrm>
          <a:prstGeom prst="rect">
            <a:avLst/>
          </a:prstGeom>
        </p:spPr>
        <p:style>
          <a:lnRef idx="1">
            <a:schemeClr val="accent4"/>
          </a:lnRef>
          <a:fillRef idx="2">
            <a:schemeClr val="accent4"/>
          </a:fillRef>
          <a:effectRef idx="1">
            <a:schemeClr val="accent4"/>
          </a:effectRef>
          <a:fontRef idx="minor">
            <a:schemeClr val="dk1"/>
          </a:fontRef>
        </p:style>
        <p:txBody>
          <a:bodyPr wrap="square" lIns="98188" tIns="49094" rIns="98188" bIns="49094" rtlCol="0">
            <a:spAutoFit/>
          </a:bodyPr>
          <a:lstStyle/>
          <a:p>
            <a:pPr algn="ctr"/>
            <a:r>
              <a:rPr lang="ru-RU" sz="2100" dirty="0" smtClean="0">
                <a:latin typeface="Times New Roman" panose="02020603050405020304" pitchFamily="18" charset="0"/>
                <a:cs typeface="Times New Roman" panose="02020603050405020304" pitchFamily="18" charset="0"/>
              </a:rPr>
              <a:t>Социально-коммуникативное развитие</a:t>
            </a:r>
            <a:endParaRPr lang="ru-RU"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08622" y="8418318"/>
            <a:ext cx="2233749" cy="436274"/>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pPr algn="ctr"/>
            <a:r>
              <a:rPr lang="ru-RU" sz="2100" dirty="0" smtClean="0">
                <a:latin typeface="Times New Roman" panose="02020603050405020304" pitchFamily="18" charset="0"/>
                <a:cs typeface="Times New Roman" panose="02020603050405020304" pitchFamily="18" charset="0"/>
              </a:rPr>
              <a:t>Речевое развитие</a:t>
            </a:r>
            <a:endParaRPr lang="ru-RU" sz="21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908622" y="9051690"/>
            <a:ext cx="1072787" cy="1006785"/>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dirty="0" smtClean="0"/>
              <a:t>Дидактические игры</a:t>
            </a:r>
            <a:endParaRPr lang="ru-RU" dirty="0"/>
          </a:p>
        </p:txBody>
      </p:sp>
      <p:sp>
        <p:nvSpPr>
          <p:cNvPr id="9" name="TextBox 8"/>
          <p:cNvSpPr txBox="1"/>
          <p:nvPr/>
        </p:nvSpPr>
        <p:spPr>
          <a:xfrm>
            <a:off x="5313109" y="9051010"/>
            <a:ext cx="1077685" cy="771868"/>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Мир книги</a:t>
            </a:r>
            <a:endParaRPr lang="ru-RU" sz="21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71024" y="8397347"/>
            <a:ext cx="2532561" cy="771868"/>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Физическое развитие</a:t>
            </a:r>
            <a:endParaRPr lang="ru-RU" sz="21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71024" y="9343898"/>
            <a:ext cx="2645229" cy="704749"/>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r>
              <a:rPr lang="ru-RU" dirty="0" smtClean="0"/>
              <a:t>Центр физической культуры и здоровья</a:t>
            </a:r>
            <a:endParaRPr lang="ru-RU" dirty="0"/>
          </a:p>
        </p:txBody>
      </p:sp>
      <p:sp>
        <p:nvSpPr>
          <p:cNvPr id="17" name="TextBox 16"/>
          <p:cNvSpPr txBox="1"/>
          <p:nvPr/>
        </p:nvSpPr>
        <p:spPr>
          <a:xfrm>
            <a:off x="4918773" y="3109101"/>
            <a:ext cx="1720626" cy="771868"/>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pPr algn="ctr"/>
            <a:r>
              <a:rPr lang="ru-RU" sz="2100" dirty="0" smtClean="0">
                <a:latin typeface="Times New Roman" panose="02020603050405020304" pitchFamily="18" charset="0"/>
                <a:cs typeface="Times New Roman" panose="02020603050405020304" pitchFamily="18" charset="0"/>
              </a:rPr>
              <a:t>Познавательное развитие</a:t>
            </a:r>
            <a:endParaRPr lang="ru-RU" sz="21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905917" y="2413468"/>
            <a:ext cx="1685109" cy="436274"/>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Математика</a:t>
            </a:r>
            <a:endParaRPr lang="ru-RU" sz="21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893669" y="1737281"/>
            <a:ext cx="1655719" cy="436274"/>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r>
              <a:rPr lang="ru-RU" sz="2100" dirty="0">
                <a:latin typeface="Times New Roman" panose="02020603050405020304" pitchFamily="18" charset="0"/>
                <a:cs typeface="Times New Roman" panose="02020603050405020304" pitchFamily="18" charset="0"/>
              </a:rPr>
              <a:t>П</a:t>
            </a:r>
            <a:r>
              <a:rPr lang="ru-RU" sz="2100" dirty="0" smtClean="0">
                <a:latin typeface="Times New Roman" panose="02020603050405020304" pitchFamily="18" charset="0"/>
                <a:cs typeface="Times New Roman" panose="02020603050405020304" pitchFamily="18" charset="0"/>
              </a:rPr>
              <a:t>рирода</a:t>
            </a:r>
            <a:endParaRPr lang="ru-RU" sz="21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822641" y="759443"/>
            <a:ext cx="1768386" cy="771868"/>
          </a:xfrm>
          <a:prstGeom prst="rect">
            <a:avLst/>
          </a:prstGeom>
        </p:spPr>
        <p:style>
          <a:lnRef idx="1">
            <a:schemeClr val="accent3"/>
          </a:lnRef>
          <a:fillRef idx="2">
            <a:schemeClr val="accent3"/>
          </a:fillRef>
          <a:effectRef idx="1">
            <a:schemeClr val="accent3"/>
          </a:effectRef>
          <a:fontRef idx="minor">
            <a:schemeClr val="dk1"/>
          </a:fontRef>
        </p:style>
        <p:txBody>
          <a:bodyPr wrap="square" lIns="98188" tIns="49094" rIns="98188" bIns="49094" rtlCol="0">
            <a:spAutoFit/>
          </a:bodyPr>
          <a:lstStyle/>
          <a:p>
            <a:r>
              <a:rPr lang="ru-RU" sz="2100" dirty="0" err="1" smtClean="0">
                <a:latin typeface="Times New Roman" panose="02020603050405020304" pitchFamily="18" charset="0"/>
                <a:cs typeface="Times New Roman" panose="02020603050405020304" pitchFamily="18" charset="0"/>
              </a:rPr>
              <a:t>Эксперементирование</a:t>
            </a:r>
            <a:endParaRPr lang="ru-RU" sz="21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559503" y="2010754"/>
            <a:ext cx="1917787" cy="402714"/>
          </a:xfrm>
          <a:prstGeom prst="rect">
            <a:avLst/>
          </a:prstGeom>
        </p:spPr>
        <p:style>
          <a:lnRef idx="1">
            <a:schemeClr val="accent4"/>
          </a:lnRef>
          <a:fillRef idx="2">
            <a:schemeClr val="accent4"/>
          </a:fillRef>
          <a:effectRef idx="1">
            <a:schemeClr val="accent4"/>
          </a:effectRef>
          <a:fontRef idx="minor">
            <a:schemeClr val="dk1"/>
          </a:fontRef>
        </p:style>
        <p:txBody>
          <a:bodyPr wrap="square" lIns="98188" tIns="49094" rIns="98188" bIns="49094" rtlCol="0">
            <a:spAutoFit/>
          </a:bodyPr>
          <a:lstStyle/>
          <a:p>
            <a:r>
              <a:rPr lang="ru-RU" dirty="0" smtClean="0"/>
              <a:t>Эмоции</a:t>
            </a:r>
            <a:endParaRPr lang="ru-RU" dirty="0"/>
          </a:p>
        </p:txBody>
      </p:sp>
      <p:sp>
        <p:nvSpPr>
          <p:cNvPr id="22" name="TextBox 21"/>
          <p:cNvSpPr txBox="1"/>
          <p:nvPr/>
        </p:nvSpPr>
        <p:spPr>
          <a:xfrm>
            <a:off x="2499496" y="1317127"/>
            <a:ext cx="1968000" cy="402714"/>
          </a:xfrm>
          <a:prstGeom prst="rect">
            <a:avLst/>
          </a:prstGeom>
        </p:spPr>
        <p:style>
          <a:lnRef idx="1">
            <a:schemeClr val="accent4"/>
          </a:lnRef>
          <a:fillRef idx="2">
            <a:schemeClr val="accent4"/>
          </a:fillRef>
          <a:effectRef idx="1">
            <a:schemeClr val="accent4"/>
          </a:effectRef>
          <a:fontRef idx="minor">
            <a:schemeClr val="dk1"/>
          </a:fontRef>
        </p:style>
        <p:txBody>
          <a:bodyPr wrap="square" lIns="98188" tIns="49094" rIns="98188" bIns="49094" rtlCol="0">
            <a:spAutoFit/>
          </a:bodyPr>
          <a:lstStyle/>
          <a:p>
            <a:r>
              <a:rPr lang="ru-RU" dirty="0" smtClean="0"/>
              <a:t>Безопасность</a:t>
            </a:r>
            <a:endParaRPr lang="ru-RU" dirty="0"/>
          </a:p>
        </p:txBody>
      </p:sp>
      <p:sp>
        <p:nvSpPr>
          <p:cNvPr id="23" name="TextBox 22"/>
          <p:cNvSpPr txBox="1"/>
          <p:nvPr/>
        </p:nvSpPr>
        <p:spPr>
          <a:xfrm>
            <a:off x="2499496" y="760398"/>
            <a:ext cx="1968000" cy="402714"/>
          </a:xfrm>
          <a:prstGeom prst="rect">
            <a:avLst/>
          </a:prstGeom>
        </p:spPr>
        <p:style>
          <a:lnRef idx="1">
            <a:schemeClr val="accent4"/>
          </a:lnRef>
          <a:fillRef idx="2">
            <a:schemeClr val="accent4"/>
          </a:fillRef>
          <a:effectRef idx="1">
            <a:schemeClr val="accent4"/>
          </a:effectRef>
          <a:fontRef idx="minor">
            <a:schemeClr val="dk1"/>
          </a:fontRef>
        </p:style>
        <p:txBody>
          <a:bodyPr wrap="square" lIns="98188" tIns="49094" rIns="98188" bIns="49094" rtlCol="0">
            <a:spAutoFit/>
          </a:bodyPr>
          <a:lstStyle/>
          <a:p>
            <a:r>
              <a:rPr lang="ru-RU" dirty="0" smtClean="0"/>
              <a:t>Дежурство</a:t>
            </a:r>
            <a:endParaRPr lang="ru-RU" dirty="0"/>
          </a:p>
        </p:txBody>
      </p:sp>
      <p:sp>
        <p:nvSpPr>
          <p:cNvPr id="24" name="TextBox 23"/>
          <p:cNvSpPr txBox="1"/>
          <p:nvPr/>
        </p:nvSpPr>
        <p:spPr>
          <a:xfrm>
            <a:off x="462299" y="4752771"/>
            <a:ext cx="1751854" cy="1443058"/>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pPr algn="ctr"/>
            <a:r>
              <a:rPr lang="ru-RU" sz="2100" dirty="0" smtClean="0">
                <a:latin typeface="Times New Roman" panose="02020603050405020304" pitchFamily="18" charset="0"/>
                <a:cs typeface="Times New Roman" panose="02020603050405020304" pitchFamily="18" charset="0"/>
              </a:rPr>
              <a:t>Художественно-эстетическое развитие</a:t>
            </a:r>
            <a:endParaRPr lang="ru-RU" sz="21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65972" y="2457360"/>
            <a:ext cx="1522847" cy="1006785"/>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dirty="0" smtClean="0"/>
              <a:t>Художественная литература</a:t>
            </a:r>
            <a:endParaRPr lang="ru-RU" dirty="0"/>
          </a:p>
        </p:txBody>
      </p:sp>
      <p:sp>
        <p:nvSpPr>
          <p:cNvPr id="26" name="TextBox 25"/>
          <p:cNvSpPr txBox="1"/>
          <p:nvPr/>
        </p:nvSpPr>
        <p:spPr>
          <a:xfrm>
            <a:off x="402297" y="1420910"/>
            <a:ext cx="1811856" cy="771868"/>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Музыкальный центр</a:t>
            </a:r>
            <a:endParaRPr lang="ru-RU" sz="21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366165" y="391244"/>
            <a:ext cx="1768386" cy="771868"/>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sz="2100" dirty="0" smtClean="0">
                <a:latin typeface="Times New Roman" panose="02020603050405020304" pitchFamily="18" charset="0"/>
                <a:cs typeface="Times New Roman" panose="02020603050405020304" pitchFamily="18" charset="0"/>
              </a:rPr>
              <a:t>Театральный центр</a:t>
            </a:r>
            <a:endParaRPr lang="ru-RU" sz="21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62299" y="3811845"/>
            <a:ext cx="1751854" cy="402714"/>
          </a:xfrm>
          <a:prstGeom prst="rect">
            <a:avLst/>
          </a:prstGeom>
        </p:spPr>
        <p:style>
          <a:lnRef idx="1">
            <a:schemeClr val="accent6"/>
          </a:lnRef>
          <a:fillRef idx="2">
            <a:schemeClr val="accent6"/>
          </a:fillRef>
          <a:effectRef idx="1">
            <a:schemeClr val="accent6"/>
          </a:effectRef>
          <a:fontRef idx="minor">
            <a:schemeClr val="dk1"/>
          </a:fontRef>
        </p:style>
        <p:txBody>
          <a:bodyPr wrap="square" lIns="98188" tIns="49094" rIns="98188" bIns="49094" rtlCol="0">
            <a:spAutoFit/>
          </a:bodyPr>
          <a:lstStyle/>
          <a:p>
            <a:r>
              <a:rPr lang="ru-RU" dirty="0" smtClean="0"/>
              <a:t>ИЗО центр</a:t>
            </a:r>
            <a:endParaRPr lang="ru-RU" dirty="0"/>
          </a:p>
        </p:txBody>
      </p:sp>
      <p:sp>
        <p:nvSpPr>
          <p:cNvPr id="29" name="Стрелка вправо 28"/>
          <p:cNvSpPr/>
          <p:nvPr/>
        </p:nvSpPr>
        <p:spPr>
          <a:xfrm rot="16200000">
            <a:off x="5326166" y="4088765"/>
            <a:ext cx="761336" cy="566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8188" tIns="49094" rIns="98188" bIns="49094" rtlCol="0" anchor="ctr"/>
          <a:lstStyle/>
          <a:p>
            <a:pPr algn="ctr"/>
            <a:endParaRPr lang="ru-RU"/>
          </a:p>
        </p:txBody>
      </p:sp>
      <p:sp>
        <p:nvSpPr>
          <p:cNvPr id="30" name="Стрелка вправо 29"/>
          <p:cNvSpPr/>
          <p:nvPr/>
        </p:nvSpPr>
        <p:spPr>
          <a:xfrm rot="16200000">
            <a:off x="3089139" y="4125533"/>
            <a:ext cx="788714" cy="590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8188" tIns="49094" rIns="98188" bIns="49094" rtlCol="0" anchor="ctr"/>
          <a:lstStyle/>
          <a:p>
            <a:pPr algn="ctr"/>
            <a:endParaRPr lang="ru-RU"/>
          </a:p>
        </p:txBody>
      </p:sp>
      <p:sp>
        <p:nvSpPr>
          <p:cNvPr id="31" name="Стрелка вправо 30"/>
          <p:cNvSpPr/>
          <p:nvPr/>
        </p:nvSpPr>
        <p:spPr>
          <a:xfrm rot="5400000">
            <a:off x="4685412" y="7725707"/>
            <a:ext cx="770554" cy="555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8188" tIns="49094" rIns="98188" bIns="49094" rtlCol="0" anchor="ctr"/>
          <a:lstStyle/>
          <a:p>
            <a:pPr algn="ctr"/>
            <a:endParaRPr lang="ru-RU"/>
          </a:p>
        </p:txBody>
      </p:sp>
      <p:sp>
        <p:nvSpPr>
          <p:cNvPr id="32" name="Стрелка вправо 31"/>
          <p:cNvSpPr/>
          <p:nvPr/>
        </p:nvSpPr>
        <p:spPr>
          <a:xfrm rot="5400000">
            <a:off x="2417462" y="7658971"/>
            <a:ext cx="813918" cy="585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8188" tIns="49094" rIns="98188" bIns="49094" rtlCol="0" anchor="ctr"/>
          <a:lstStyle/>
          <a:p>
            <a:pPr algn="ctr"/>
            <a:endParaRPr lang="ru-RU"/>
          </a:p>
        </p:txBody>
      </p:sp>
      <p:sp>
        <p:nvSpPr>
          <p:cNvPr id="33" name="Стрелка вправо 32"/>
          <p:cNvSpPr/>
          <p:nvPr/>
        </p:nvSpPr>
        <p:spPr>
          <a:xfrm rot="10800000">
            <a:off x="1737305" y="6045596"/>
            <a:ext cx="794488" cy="664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8188" tIns="49094" rIns="98188" bIns="49094" rtlCol="0" anchor="ctr"/>
          <a:lstStyle/>
          <a:p>
            <a:pPr algn="ctr"/>
            <a:endParaRPr lang="ru-RU"/>
          </a:p>
        </p:txBody>
      </p:sp>
    </p:spTree>
    <p:extLst>
      <p:ext uri="{BB962C8B-B14F-4D97-AF65-F5344CB8AC3E}">
        <p14:creationId xmlns:p14="http://schemas.microsoft.com/office/powerpoint/2010/main" val="3299657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6" y="19624"/>
            <a:ext cx="7200900" cy="11130919"/>
          </a:xfrm>
          <a:prstGeom prst="rect">
            <a:avLst/>
          </a:prstGeom>
        </p:spPr>
      </p:pic>
      <p:pic>
        <p:nvPicPr>
          <p:cNvPr id="5" name="Объект 4"/>
          <p:cNvPicPr>
            <a:picLocks noGrp="1" noChangeAspect="1"/>
          </p:cNvPicPr>
          <p:nvPr>
            <p:ph idx="1"/>
          </p:nvPr>
        </p:nvPicPr>
        <p:blipFill>
          <a:blip r:embed="rId3" cstate="print"/>
          <a:stretch>
            <a:fillRect/>
          </a:stretch>
        </p:blipFill>
        <p:spPr>
          <a:xfrm>
            <a:off x="209006" y="852661"/>
            <a:ext cx="6779623" cy="8607167"/>
          </a:xfrm>
          <a:prstGeom prst="rect">
            <a:avLst/>
          </a:prstGeom>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035350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1622</TotalTime>
  <Words>3840</Words>
  <Application>Microsoft Office PowerPoint</Application>
  <PresentationFormat>Произвольный</PresentationFormat>
  <Paragraphs>290</Paragraphs>
  <Slides>34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34</vt:i4>
      </vt:variant>
    </vt:vector>
  </HeadingPairs>
  <TitlesOfParts>
    <vt:vector size="39"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Шлыкова</dc:creator>
  <cp:lastModifiedBy>Ольга Шлыкова</cp:lastModifiedBy>
  <cp:revision>163</cp:revision>
  <dcterms:created xsi:type="dcterms:W3CDTF">2015-08-03T06:33:33Z</dcterms:created>
  <dcterms:modified xsi:type="dcterms:W3CDTF">2015-09-06T15:00:25Z</dcterms:modified>
</cp:coreProperties>
</file>