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5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64" r:id="rId13"/>
    <p:sldId id="262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2CC33D-7FFA-4890-8151-E20E52D4FC04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032DCB3-6F1D-4975-867B-90C9FE28CEB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 1 младшей группе 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(2-3 года)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приоритетной сферой проявления детской инициативы является исследовательская деятельность с предметами, материалами, веществами; обогащение собственного сенсорного опыта восприятия окружающего мира. </a:t>
          </a:r>
        </a:p>
      </dgm:t>
    </dgm:pt>
    <dgm:pt modelId="{D625FAFB-59C3-45E7-855D-5602CF488876}" type="parTrans" cxnId="{4D8DCC9D-E856-41F5-B6D7-894BFDEAB54B}">
      <dgm:prSet/>
      <dgm:spPr/>
      <dgm:t>
        <a:bodyPr/>
        <a:lstStyle/>
        <a:p>
          <a:endParaRPr lang="ru-RU"/>
        </a:p>
      </dgm:t>
    </dgm:pt>
    <dgm:pt modelId="{B3C4D1B1-4ED8-4B10-BB33-E4A922516237}" type="sibTrans" cxnId="{4D8DCC9D-E856-41F5-B6D7-894BFDEAB54B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0B2819C-406B-4556-932E-8A0F3AC78EEA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В младшем дошкольном возрасте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 (3-5 лет) 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инициативность проявляется в постановке и разрешении новых игровых проблемных ситуаций, вопросах и предложениях, с которыми ребенок обращается к взрослому и сверстникам, в организации и осуществлении самостоятельной продуктивной деятельности. </a:t>
          </a:r>
          <a:endParaRPr kumimoji="0" lang="ru-RU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F812A157-ACC8-4CAD-82F7-1570BD2A7AA0}" type="parTrans" cxnId="{EB78F6C5-D009-4F42-86BE-A0583C99F7B5}">
      <dgm:prSet/>
      <dgm:spPr/>
      <dgm:t>
        <a:bodyPr/>
        <a:lstStyle/>
        <a:p>
          <a:endParaRPr lang="ru-RU"/>
        </a:p>
      </dgm:t>
    </dgm:pt>
    <dgm:pt modelId="{B83F7C3B-BC9C-4977-9BE6-DE1D06318D28}" type="sibTrans" cxnId="{EB78F6C5-D009-4F42-86BE-A0583C99F7B5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90D371F-EAD0-4508-8E7A-847DF1632778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kumimoji="0" lang="ru-RU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Calibri" pitchFamily="34" charset="0"/>
            <a:cs typeface="Times New Roman" pitchFamily="18" charset="0"/>
          </a:endParaRPr>
        </a:p>
        <a:p>
          <a:pPr algn="l" rtl="0"/>
          <a:r>
            <a: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В старшем дошкольном возрасте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 (5-7 лет) 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инициативность проявляется во всех видах деятельности ребенка - общении, предметной деятельности, игре, экспериментировании. Он может выбрать дело по своему желанию, включиться в разговор, предложить интересное занятие для всех. Ребенок легко включается в игровые ситуации и инициирует их сам, творчески развивает игровой сюжет, используя для этого разнообразные знания, полученные из разных источников. </a:t>
          </a:r>
          <a:r>
            <a: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Инициативность связана с любознательностью, пытливостью ума, изобретательностью, индивидуальными возможностями детей, поддержкой свободы их поведения и   самостоятельности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.</a:t>
          </a:r>
          <a:endParaRPr kumimoji="0" lang="ru-RU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BE083EA2-B801-43F7-AA7D-BA29DFE6D932}" type="parTrans" cxnId="{07524AC7-C5D3-4E56-944D-B0325C4B0118}">
      <dgm:prSet/>
      <dgm:spPr/>
      <dgm:t>
        <a:bodyPr/>
        <a:lstStyle/>
        <a:p>
          <a:endParaRPr lang="ru-RU"/>
        </a:p>
      </dgm:t>
    </dgm:pt>
    <dgm:pt modelId="{E6538255-26CE-4296-B6AD-F03100F69C2E}" type="sibTrans" cxnId="{07524AC7-C5D3-4E56-944D-B0325C4B0118}">
      <dgm:prSet/>
      <dgm:spPr/>
      <dgm:t>
        <a:bodyPr/>
        <a:lstStyle/>
        <a:p>
          <a:endParaRPr lang="ru-RU"/>
        </a:p>
      </dgm:t>
    </dgm:pt>
    <dgm:pt modelId="{4A99FED5-AD02-40EF-8F0E-2BF02AFFBCC1}" type="pres">
      <dgm:prSet presAssocID="{512CC33D-7FFA-4890-8151-E20E52D4FC0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EB19AC-4F74-497F-8244-811E0844172E}" type="pres">
      <dgm:prSet presAssocID="{512CC33D-7FFA-4890-8151-E20E52D4FC04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CCF1EA5E-051E-43F9-AB2E-5EF61694814F}" type="pres">
      <dgm:prSet presAssocID="{512CC33D-7FFA-4890-8151-E20E52D4FC04}" presName="ThreeNodes_1" presStyleLbl="node1" presStyleIdx="0" presStyleCnt="3" custScaleX="103857" custScaleY="64444" custLinFactNeighborX="2873" custLinFactNeighborY="49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62E3E-D4C9-4CFF-B6BF-B284084AB2B4}" type="pres">
      <dgm:prSet presAssocID="{512CC33D-7FFA-4890-8151-E20E52D4FC04}" presName="ThreeNodes_2" presStyleLbl="node1" presStyleIdx="1" presStyleCnt="3" custScaleX="108122" custScaleY="66667" custLinFactNeighborX="1968" custLinFactNeighborY="-2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49900-415B-4AE7-9C05-E3651F541215}" type="pres">
      <dgm:prSet presAssocID="{512CC33D-7FFA-4890-8151-E20E52D4FC04}" presName="ThreeNodes_3" presStyleLbl="node1" presStyleIdx="2" presStyleCnt="3" custScaleX="103830" custScaleY="138710" custLinFactNeighborX="-1119" custLinFactNeighborY="-189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27AE6-E596-4C8F-B044-B2898B83A80F}" type="pres">
      <dgm:prSet presAssocID="{512CC33D-7FFA-4890-8151-E20E52D4FC04}" presName="ThreeConn_1-2" presStyleLbl="fgAccFollowNode1" presStyleIdx="0" presStyleCnt="2" custScaleX="75468" custLinFactNeighborX="23633" custLinFactNeighborY="235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3794E-4E8C-4F8E-8220-8C6FEAD0FCBD}" type="pres">
      <dgm:prSet presAssocID="{512CC33D-7FFA-4890-8151-E20E52D4FC04}" presName="ThreeConn_2-3" presStyleLbl="fgAccFollowNode1" presStyleIdx="1" presStyleCnt="2" custScaleX="80727" custLinFactNeighborX="38271" custLinFactNeighborY="-38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1ED03-D0AE-4EBC-B5D2-7B2AFD3BC886}" type="pres">
      <dgm:prSet presAssocID="{512CC33D-7FFA-4890-8151-E20E52D4FC0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31E46-9625-46A9-A3B9-045AF6AFE7E9}" type="pres">
      <dgm:prSet presAssocID="{512CC33D-7FFA-4890-8151-E20E52D4FC0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A0F6F6-F373-43E2-ABB0-468193189FC3}" type="pres">
      <dgm:prSet presAssocID="{512CC33D-7FFA-4890-8151-E20E52D4FC0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8DCC9D-E856-41F5-B6D7-894BFDEAB54B}" srcId="{512CC33D-7FFA-4890-8151-E20E52D4FC04}" destId="{F032DCB3-6F1D-4975-867B-90C9FE28CEB4}" srcOrd="0" destOrd="0" parTransId="{D625FAFB-59C3-45E7-855D-5602CF488876}" sibTransId="{B3C4D1B1-4ED8-4B10-BB33-E4A922516237}"/>
    <dgm:cxn modelId="{7653E870-2125-4DB0-A2A9-FD1172CFD68F}" type="presOf" srcId="{A90D371F-EAD0-4508-8E7A-847DF1632778}" destId="{A6A0F6F6-F373-43E2-ABB0-468193189FC3}" srcOrd="1" destOrd="0" presId="urn:microsoft.com/office/officeart/2005/8/layout/vProcess5"/>
    <dgm:cxn modelId="{5693463E-2632-4F64-99E7-5B6D612F8210}" type="presOf" srcId="{512CC33D-7FFA-4890-8151-E20E52D4FC04}" destId="{4A99FED5-AD02-40EF-8F0E-2BF02AFFBCC1}" srcOrd="0" destOrd="0" presId="urn:microsoft.com/office/officeart/2005/8/layout/vProcess5"/>
    <dgm:cxn modelId="{F353A1DD-A7CD-4A1B-8571-4308D66DB2BC}" type="presOf" srcId="{10B2819C-406B-4556-932E-8A0F3AC78EEA}" destId="{52762E3E-D4C9-4CFF-B6BF-B284084AB2B4}" srcOrd="0" destOrd="0" presId="urn:microsoft.com/office/officeart/2005/8/layout/vProcess5"/>
    <dgm:cxn modelId="{EB78F6C5-D009-4F42-86BE-A0583C99F7B5}" srcId="{512CC33D-7FFA-4890-8151-E20E52D4FC04}" destId="{10B2819C-406B-4556-932E-8A0F3AC78EEA}" srcOrd="1" destOrd="0" parTransId="{F812A157-ACC8-4CAD-82F7-1570BD2A7AA0}" sibTransId="{B83F7C3B-BC9C-4977-9BE6-DE1D06318D28}"/>
    <dgm:cxn modelId="{196C0211-892C-4823-83F2-2B079EFA8EAF}" type="presOf" srcId="{B83F7C3B-BC9C-4977-9BE6-DE1D06318D28}" destId="{5BD3794E-4E8C-4F8E-8220-8C6FEAD0FCBD}" srcOrd="0" destOrd="0" presId="urn:microsoft.com/office/officeart/2005/8/layout/vProcess5"/>
    <dgm:cxn modelId="{1A2327BF-7E2C-4AAB-8A77-B385B7476FC2}" type="presOf" srcId="{A90D371F-EAD0-4508-8E7A-847DF1632778}" destId="{B6C49900-415B-4AE7-9C05-E3651F541215}" srcOrd="0" destOrd="0" presId="urn:microsoft.com/office/officeart/2005/8/layout/vProcess5"/>
    <dgm:cxn modelId="{07524AC7-C5D3-4E56-944D-B0325C4B0118}" srcId="{512CC33D-7FFA-4890-8151-E20E52D4FC04}" destId="{A90D371F-EAD0-4508-8E7A-847DF1632778}" srcOrd="2" destOrd="0" parTransId="{BE083EA2-B801-43F7-AA7D-BA29DFE6D932}" sibTransId="{E6538255-26CE-4296-B6AD-F03100F69C2E}"/>
    <dgm:cxn modelId="{E9615A4E-72DC-4E7E-BEDE-980175954207}" type="presOf" srcId="{F032DCB3-6F1D-4975-867B-90C9FE28CEB4}" destId="{CCF1EA5E-051E-43F9-AB2E-5EF61694814F}" srcOrd="0" destOrd="0" presId="urn:microsoft.com/office/officeart/2005/8/layout/vProcess5"/>
    <dgm:cxn modelId="{23D53B52-2EC8-4958-8167-604CBA185CB3}" type="presOf" srcId="{F032DCB3-6F1D-4975-867B-90C9FE28CEB4}" destId="{BFA1ED03-D0AE-4EBC-B5D2-7B2AFD3BC886}" srcOrd="1" destOrd="0" presId="urn:microsoft.com/office/officeart/2005/8/layout/vProcess5"/>
    <dgm:cxn modelId="{B902DC03-CE9E-406D-A093-BA2EBA3C0C62}" type="presOf" srcId="{B3C4D1B1-4ED8-4B10-BB33-E4A922516237}" destId="{33327AE6-E596-4C8F-B044-B2898B83A80F}" srcOrd="0" destOrd="0" presId="urn:microsoft.com/office/officeart/2005/8/layout/vProcess5"/>
    <dgm:cxn modelId="{46B3A042-5117-41CD-AEC6-DFD18FC3D567}" type="presOf" srcId="{10B2819C-406B-4556-932E-8A0F3AC78EEA}" destId="{43A31E46-9625-46A9-A3B9-045AF6AFE7E9}" srcOrd="1" destOrd="0" presId="urn:microsoft.com/office/officeart/2005/8/layout/vProcess5"/>
    <dgm:cxn modelId="{971E75BB-F011-4DB0-BBB7-F782192588A6}" type="presParOf" srcId="{4A99FED5-AD02-40EF-8F0E-2BF02AFFBCC1}" destId="{86EB19AC-4F74-497F-8244-811E0844172E}" srcOrd="0" destOrd="0" presId="urn:microsoft.com/office/officeart/2005/8/layout/vProcess5"/>
    <dgm:cxn modelId="{BB40387D-C57A-4E0C-ADCB-4464519F8CD4}" type="presParOf" srcId="{4A99FED5-AD02-40EF-8F0E-2BF02AFFBCC1}" destId="{CCF1EA5E-051E-43F9-AB2E-5EF61694814F}" srcOrd="1" destOrd="0" presId="urn:microsoft.com/office/officeart/2005/8/layout/vProcess5"/>
    <dgm:cxn modelId="{3D96D001-2267-4AF1-AB93-C252E015B9CC}" type="presParOf" srcId="{4A99FED5-AD02-40EF-8F0E-2BF02AFFBCC1}" destId="{52762E3E-D4C9-4CFF-B6BF-B284084AB2B4}" srcOrd="2" destOrd="0" presId="urn:microsoft.com/office/officeart/2005/8/layout/vProcess5"/>
    <dgm:cxn modelId="{CE27ACB4-CD4C-48C8-8735-5DABB142802A}" type="presParOf" srcId="{4A99FED5-AD02-40EF-8F0E-2BF02AFFBCC1}" destId="{B6C49900-415B-4AE7-9C05-E3651F541215}" srcOrd="3" destOrd="0" presId="urn:microsoft.com/office/officeart/2005/8/layout/vProcess5"/>
    <dgm:cxn modelId="{858748A8-0844-4140-A7C0-B83C7B0443B7}" type="presParOf" srcId="{4A99FED5-AD02-40EF-8F0E-2BF02AFFBCC1}" destId="{33327AE6-E596-4C8F-B044-B2898B83A80F}" srcOrd="4" destOrd="0" presId="urn:microsoft.com/office/officeart/2005/8/layout/vProcess5"/>
    <dgm:cxn modelId="{4C4D8E07-858E-4AF9-AB3F-42C2F6A1C5B1}" type="presParOf" srcId="{4A99FED5-AD02-40EF-8F0E-2BF02AFFBCC1}" destId="{5BD3794E-4E8C-4F8E-8220-8C6FEAD0FCBD}" srcOrd="5" destOrd="0" presId="urn:microsoft.com/office/officeart/2005/8/layout/vProcess5"/>
    <dgm:cxn modelId="{E45D2631-E7F5-4C0A-83FF-9ED71CBA0569}" type="presParOf" srcId="{4A99FED5-AD02-40EF-8F0E-2BF02AFFBCC1}" destId="{BFA1ED03-D0AE-4EBC-B5D2-7B2AFD3BC886}" srcOrd="6" destOrd="0" presId="urn:microsoft.com/office/officeart/2005/8/layout/vProcess5"/>
    <dgm:cxn modelId="{E3829D34-554C-4D33-947B-09D0A1CB36A1}" type="presParOf" srcId="{4A99FED5-AD02-40EF-8F0E-2BF02AFFBCC1}" destId="{43A31E46-9625-46A9-A3B9-045AF6AFE7E9}" srcOrd="7" destOrd="0" presId="urn:microsoft.com/office/officeart/2005/8/layout/vProcess5"/>
    <dgm:cxn modelId="{775BECC8-5AE2-4469-9694-D462F21F792E}" type="presParOf" srcId="{4A99FED5-AD02-40EF-8F0E-2BF02AFFBCC1}" destId="{A6A0F6F6-F373-43E2-ABB0-468193189F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305FC9-43D7-4808-91A8-54B47D6A8BD7}" type="doc">
      <dgm:prSet loTypeId="urn:microsoft.com/office/officeart/2005/8/layout/cycle6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4F76A-DA7C-424E-B090-C910AACFF931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развивать активный интерес детей к окружающему миру, стремление к получению новых знаний и умений;</a:t>
          </a:r>
        </a:p>
      </dgm:t>
    </dgm:pt>
    <dgm:pt modelId="{FACD7CE7-1B1E-4A2F-A5B4-987CBFA6492E}" type="parTrans" cxnId="{290D7048-ADB4-45BD-B073-7123D9F856FF}">
      <dgm:prSet/>
      <dgm:spPr/>
      <dgm:t>
        <a:bodyPr/>
        <a:lstStyle/>
        <a:p>
          <a:endParaRPr lang="ru-RU"/>
        </a:p>
      </dgm:t>
    </dgm:pt>
    <dgm:pt modelId="{4558AB90-B3BB-4F0D-A825-15E9181608FF}" type="sibTrans" cxnId="{290D7048-ADB4-45BD-B073-7123D9F856FF}">
      <dgm:prSet/>
      <dgm:spPr/>
      <dgm:t>
        <a:bodyPr/>
        <a:lstStyle/>
        <a:p>
          <a:endParaRPr lang="ru-RU"/>
        </a:p>
      </dgm:t>
    </dgm:pt>
    <dgm:pt modelId="{898ED066-200C-431C-8366-71859F1BC875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создавать разнообразные условия и ситуации, побуждающие детей к активному применению знаний, умений, способов деятельности в личном опыте;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>
            <a:solidFill>
              <a:srgbClr val="FFFF00"/>
            </a:solidFill>
          </a:endParaRPr>
        </a:p>
      </dgm:t>
    </dgm:pt>
    <dgm:pt modelId="{5F8EDAF4-FA7D-404B-A475-B9B4E519EE2B}" type="parTrans" cxnId="{8350E82F-9D0E-4145-893B-8277D46F6633}">
      <dgm:prSet/>
      <dgm:spPr/>
      <dgm:t>
        <a:bodyPr/>
        <a:lstStyle/>
        <a:p>
          <a:endParaRPr lang="ru-RU"/>
        </a:p>
      </dgm:t>
    </dgm:pt>
    <dgm:pt modelId="{1B02F239-752A-4352-A765-B07D793DB1DE}" type="sibTrans" cxnId="{8350E82F-9D0E-4145-893B-8277D46F6633}">
      <dgm:prSet/>
      <dgm:spPr/>
      <dgm:t>
        <a:bodyPr/>
        <a:lstStyle/>
        <a:p>
          <a:endParaRPr lang="ru-RU"/>
        </a:p>
      </dgm:t>
    </dgm:pt>
    <dgm:pt modelId="{B290BA4D-AF7F-4D0A-A9E1-4E1B6376572C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постоянно расширять область задач, которые дети решают самостоятельно; постепенно выдвигать перед детьми более сложные задачи, требующие сообразительности, творчества, поиска новых подходов, поощрять детскую инициативу;</a:t>
          </a:r>
          <a:endParaRPr lang="ru-RU" sz="13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8B0D41-2C96-4B58-8BCF-BA4C583E8020}" type="parTrans" cxnId="{91353C56-5762-4E00-A02B-320031F99990}">
      <dgm:prSet/>
      <dgm:spPr/>
      <dgm:t>
        <a:bodyPr/>
        <a:lstStyle/>
        <a:p>
          <a:endParaRPr lang="ru-RU"/>
        </a:p>
      </dgm:t>
    </dgm:pt>
    <dgm:pt modelId="{82B8E2A0-CA1B-44AD-9244-81795A9382E7}" type="sibTrans" cxnId="{91353C56-5762-4E00-A02B-320031F99990}">
      <dgm:prSet/>
      <dgm:spPr/>
      <dgm:t>
        <a:bodyPr/>
        <a:lstStyle/>
        <a:p>
          <a:endParaRPr lang="ru-RU"/>
        </a:p>
      </dgm:t>
    </dgm:pt>
    <dgm:pt modelId="{A490CAAD-F1A4-4A78-91A0-2846EB66DEDA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тренировать волю детей, поддерживать желание преодолевать трудности, доводить начатое дело до конца;</a:t>
          </a:r>
        </a:p>
        <a:p>
          <a:pPr marL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– ориентировать дошкольников на получение хорошего результата;</a:t>
          </a:r>
          <a:endParaRPr lang="ru-RU" sz="13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2BF8DE1-E005-4DF8-B304-033022AB8C55}" type="parTrans" cxnId="{44FA9568-E827-4F5F-B866-49B600DE1B0E}">
      <dgm:prSet/>
      <dgm:spPr/>
      <dgm:t>
        <a:bodyPr/>
        <a:lstStyle/>
        <a:p>
          <a:endParaRPr lang="ru-RU"/>
        </a:p>
      </dgm:t>
    </dgm:pt>
    <dgm:pt modelId="{F1658DD5-6F0D-4130-847B-D6A4848466FE}" type="sibTrans" cxnId="{44FA9568-E827-4F5F-B866-49B600DE1B0E}">
      <dgm:prSet/>
      <dgm:spPr/>
      <dgm:t>
        <a:bodyPr/>
        <a:lstStyle/>
        <a:p>
          <a:endParaRPr lang="ru-RU"/>
        </a:p>
      </dgm:t>
    </dgm:pt>
    <dgm:pt modelId="{C9BE5E54-84C3-44A3-9FD4-06151B94F860}">
      <dgm:prSet phldrT="[Текст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своевременно обращать особое внимание на детей, постоянно проявляющих небрежность, торопливость, равнодушие к результату, склонных не завершать работу;</a:t>
          </a:r>
          <a:endParaRPr lang="ru-RU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DC78E4-6DF8-4421-9DD6-216F65AF0B1F}" type="parTrans" cxnId="{4803A126-3F31-4E7E-A72C-489BA84406DB}">
      <dgm:prSet/>
      <dgm:spPr/>
      <dgm:t>
        <a:bodyPr/>
        <a:lstStyle/>
        <a:p>
          <a:endParaRPr lang="ru-RU"/>
        </a:p>
      </dgm:t>
    </dgm:pt>
    <dgm:pt modelId="{C39B1B9E-3971-40BB-BF23-2D045F871E3E}" type="sibTrans" cxnId="{4803A126-3F31-4E7E-A72C-489BA84406DB}">
      <dgm:prSet/>
      <dgm:spPr/>
      <dgm:t>
        <a:bodyPr/>
        <a:lstStyle/>
        <a:p>
          <a:endParaRPr lang="ru-RU"/>
        </a:p>
      </dgm:t>
    </dgm:pt>
    <dgm:pt modelId="{B95B4211-1017-4C2F-B0C2-93D33933C47D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дозировать помощь детям. Если ситуация подобна той, в которой ребенок действовал раньше, но его сдерживает новизна обстановки, достаточно просто намекнуть, посоветовать вспомнить, как он действовал в аналогичном случае;</a:t>
          </a:r>
          <a:endParaRPr lang="ru-RU" sz="13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18F71C-6A70-4031-974F-73A8F856BCB5}" type="parTrans" cxnId="{266DFF79-A786-45B3-B7C7-43459FC9BEC2}">
      <dgm:prSet/>
      <dgm:spPr/>
      <dgm:t>
        <a:bodyPr/>
        <a:lstStyle/>
        <a:p>
          <a:endParaRPr lang="ru-RU"/>
        </a:p>
      </dgm:t>
    </dgm:pt>
    <dgm:pt modelId="{E151E2A6-74E2-4EB0-909E-A9996495C29B}" type="sibTrans" cxnId="{266DFF79-A786-45B3-B7C7-43459FC9BEC2}">
      <dgm:prSet/>
      <dgm:spPr/>
      <dgm:t>
        <a:bodyPr/>
        <a:lstStyle/>
        <a:p>
          <a:endParaRPr lang="ru-RU"/>
        </a:p>
      </dgm:t>
    </dgm:pt>
    <dgm:pt modelId="{4CCA7176-0C30-450F-9D84-1E8A6607C093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поддерживать у детей чувство гордости и радости от успешных самостоятельных действий, подчеркивать рост возможностей и достижений каждого ребенка, побуждать к проявлению инициативы и творчества.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0E93F328-20D0-4499-B03D-09BF8D0E969C}" type="parTrans" cxnId="{104BD625-F79C-44AF-8049-EE2D1435EE10}">
      <dgm:prSet/>
      <dgm:spPr/>
      <dgm:t>
        <a:bodyPr/>
        <a:lstStyle/>
        <a:p>
          <a:endParaRPr lang="ru-RU"/>
        </a:p>
      </dgm:t>
    </dgm:pt>
    <dgm:pt modelId="{B3700AB5-1FBE-4023-9C5B-900E6FE9A970}" type="sibTrans" cxnId="{104BD625-F79C-44AF-8049-EE2D1435EE10}">
      <dgm:prSet/>
      <dgm:spPr/>
      <dgm:t>
        <a:bodyPr/>
        <a:lstStyle/>
        <a:p>
          <a:endParaRPr lang="ru-RU"/>
        </a:p>
      </dgm:t>
    </dgm:pt>
    <dgm:pt modelId="{41D8177A-B8CA-4033-ACF6-C7DF2FA58869}" type="pres">
      <dgm:prSet presAssocID="{6D305FC9-43D7-4808-91A8-54B47D6A8B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2A34BD-3AD0-4F23-9B0D-7C0038E39F62}" type="pres">
      <dgm:prSet presAssocID="{8244F76A-DA7C-424E-B090-C910AACFF931}" presName="node" presStyleLbl="node1" presStyleIdx="0" presStyleCnt="7" custScaleX="160741" custScaleY="124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6AB4D8-F79B-495E-9DA6-A498DFFBF9CF}" type="pres">
      <dgm:prSet presAssocID="{8244F76A-DA7C-424E-B090-C910AACFF931}" presName="spNode" presStyleCnt="0"/>
      <dgm:spPr/>
      <dgm:t>
        <a:bodyPr/>
        <a:lstStyle/>
        <a:p>
          <a:endParaRPr lang="ru-RU"/>
        </a:p>
      </dgm:t>
    </dgm:pt>
    <dgm:pt modelId="{4999918D-2FF5-4867-8481-6B653F275E52}" type="pres">
      <dgm:prSet presAssocID="{4558AB90-B3BB-4F0D-A825-15E9181608FF}" presName="sibTrans" presStyleLbl="sibTrans1D1" presStyleIdx="0" presStyleCnt="7"/>
      <dgm:spPr/>
      <dgm:t>
        <a:bodyPr/>
        <a:lstStyle/>
        <a:p>
          <a:endParaRPr lang="ru-RU"/>
        </a:p>
      </dgm:t>
    </dgm:pt>
    <dgm:pt modelId="{B7B9850C-EA0C-4215-BD57-CC039494C51D}" type="pres">
      <dgm:prSet presAssocID="{898ED066-200C-431C-8366-71859F1BC875}" presName="node" presStyleLbl="node1" presStyleIdx="1" presStyleCnt="7" custScaleX="173055" custScaleY="154998" custRadScaleRad="100527" custRadScaleInc="2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C4723-CBCA-4B1B-8C2F-F8F93BFECF10}" type="pres">
      <dgm:prSet presAssocID="{898ED066-200C-431C-8366-71859F1BC875}" presName="spNode" presStyleCnt="0"/>
      <dgm:spPr/>
      <dgm:t>
        <a:bodyPr/>
        <a:lstStyle/>
        <a:p>
          <a:endParaRPr lang="ru-RU"/>
        </a:p>
      </dgm:t>
    </dgm:pt>
    <dgm:pt modelId="{29EE4B9F-3CBC-4157-B216-500DCC90ADD0}" type="pres">
      <dgm:prSet presAssocID="{1B02F239-752A-4352-A765-B07D793DB1DE}" presName="sibTrans" presStyleLbl="sibTrans1D1" presStyleIdx="1" presStyleCnt="7"/>
      <dgm:spPr/>
      <dgm:t>
        <a:bodyPr/>
        <a:lstStyle/>
        <a:p>
          <a:endParaRPr lang="ru-RU"/>
        </a:p>
      </dgm:t>
    </dgm:pt>
    <dgm:pt modelId="{89CD9942-754C-474C-A603-FF850F9CAEAE}" type="pres">
      <dgm:prSet presAssocID="{B290BA4D-AF7F-4D0A-A9E1-4E1B6376572C}" presName="node" presStyleLbl="node1" presStyleIdx="2" presStyleCnt="7" custScaleX="194090" custScaleY="200953" custRadScaleRad="108792" custRadScaleInc="-29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0EC88-1F3D-46ED-B612-502599921A3E}" type="pres">
      <dgm:prSet presAssocID="{B290BA4D-AF7F-4D0A-A9E1-4E1B6376572C}" presName="spNode" presStyleCnt="0"/>
      <dgm:spPr/>
      <dgm:t>
        <a:bodyPr/>
        <a:lstStyle/>
        <a:p>
          <a:endParaRPr lang="ru-RU"/>
        </a:p>
      </dgm:t>
    </dgm:pt>
    <dgm:pt modelId="{692C4160-9EDA-49C1-A142-AD5854FB79CB}" type="pres">
      <dgm:prSet presAssocID="{82B8E2A0-CA1B-44AD-9244-81795A9382E7}" presName="sibTrans" presStyleLbl="sibTrans1D1" presStyleIdx="2" presStyleCnt="7"/>
      <dgm:spPr/>
      <dgm:t>
        <a:bodyPr/>
        <a:lstStyle/>
        <a:p>
          <a:endParaRPr lang="ru-RU"/>
        </a:p>
      </dgm:t>
    </dgm:pt>
    <dgm:pt modelId="{6B14838A-60F2-4D7B-84CF-C189B1ED4146}" type="pres">
      <dgm:prSet presAssocID="{A490CAAD-F1A4-4A78-91A0-2846EB66DEDA}" presName="node" presStyleLbl="node1" presStyleIdx="3" presStyleCnt="7" custAng="0" custScaleX="174453" custScaleY="159890" custRadScaleRad="102888" custRadScaleInc="-12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E27E4-36F6-4E5C-B476-5DE5FAF19EA6}" type="pres">
      <dgm:prSet presAssocID="{A490CAAD-F1A4-4A78-91A0-2846EB66DEDA}" presName="spNode" presStyleCnt="0"/>
      <dgm:spPr/>
      <dgm:t>
        <a:bodyPr/>
        <a:lstStyle/>
        <a:p>
          <a:endParaRPr lang="ru-RU"/>
        </a:p>
      </dgm:t>
    </dgm:pt>
    <dgm:pt modelId="{FDBE14A1-F632-42EF-9519-D0480CE320A2}" type="pres">
      <dgm:prSet presAssocID="{F1658DD5-6F0D-4130-847B-D6A4848466FE}" presName="sibTrans" presStyleLbl="sibTrans1D1" presStyleIdx="3" presStyleCnt="7"/>
      <dgm:spPr/>
      <dgm:t>
        <a:bodyPr/>
        <a:lstStyle/>
        <a:p>
          <a:endParaRPr lang="ru-RU"/>
        </a:p>
      </dgm:t>
    </dgm:pt>
    <dgm:pt modelId="{720EC496-7E12-4E46-8554-4DB9DA753328}" type="pres">
      <dgm:prSet presAssocID="{C9BE5E54-84C3-44A3-9FD4-06151B94F860}" presName="node" presStyleLbl="node1" presStyleIdx="4" presStyleCnt="7" custScaleX="174773" custScaleY="159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22D2AB-87DA-43BF-8FF4-E22C9FF7DEDC}" type="pres">
      <dgm:prSet presAssocID="{C9BE5E54-84C3-44A3-9FD4-06151B94F860}" presName="spNode" presStyleCnt="0"/>
      <dgm:spPr/>
      <dgm:t>
        <a:bodyPr/>
        <a:lstStyle/>
        <a:p>
          <a:endParaRPr lang="ru-RU"/>
        </a:p>
      </dgm:t>
    </dgm:pt>
    <dgm:pt modelId="{DE893605-2E2C-4BFC-9D93-3DD76305CCEB}" type="pres">
      <dgm:prSet presAssocID="{C39B1B9E-3971-40BB-BF23-2D045F871E3E}" presName="sibTrans" presStyleLbl="sibTrans1D1" presStyleIdx="4" presStyleCnt="7"/>
      <dgm:spPr/>
      <dgm:t>
        <a:bodyPr/>
        <a:lstStyle/>
        <a:p>
          <a:endParaRPr lang="ru-RU"/>
        </a:p>
      </dgm:t>
    </dgm:pt>
    <dgm:pt modelId="{2306FBE4-4FFF-4009-9E63-E941723E87B8}" type="pres">
      <dgm:prSet presAssocID="{B95B4211-1017-4C2F-B0C2-93D33933C47D}" presName="node" presStyleLbl="node1" presStyleIdx="5" presStyleCnt="7" custScaleX="182046" custScaleY="196516" custRadScaleRad="109035" custRadScaleInc="24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8EE37-FFA5-4EC2-A90F-223CBDD0C708}" type="pres">
      <dgm:prSet presAssocID="{B95B4211-1017-4C2F-B0C2-93D33933C47D}" presName="spNode" presStyleCnt="0"/>
      <dgm:spPr/>
      <dgm:t>
        <a:bodyPr/>
        <a:lstStyle/>
        <a:p>
          <a:endParaRPr lang="ru-RU"/>
        </a:p>
      </dgm:t>
    </dgm:pt>
    <dgm:pt modelId="{E33DFBCD-8FBE-4C18-8CBC-F4399E6CDE66}" type="pres">
      <dgm:prSet presAssocID="{E151E2A6-74E2-4EB0-909E-A9996495C29B}" presName="sibTrans" presStyleLbl="sibTrans1D1" presStyleIdx="5" presStyleCnt="7"/>
      <dgm:spPr/>
      <dgm:t>
        <a:bodyPr/>
        <a:lstStyle/>
        <a:p>
          <a:endParaRPr lang="ru-RU"/>
        </a:p>
      </dgm:t>
    </dgm:pt>
    <dgm:pt modelId="{EBA47DC5-2F9D-4836-B793-2DF6190BA5FA}" type="pres">
      <dgm:prSet presAssocID="{4CCA7176-0C30-450F-9D84-1E8A6607C093}" presName="node" presStyleLbl="node1" presStyleIdx="6" presStyleCnt="7" custScaleX="174674" custScaleY="154998" custRadScaleRad="103093" custRadScaleInc="-26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0435D4-5948-4BB0-A675-AD454A352CAD}" type="pres">
      <dgm:prSet presAssocID="{4CCA7176-0C30-450F-9D84-1E8A6607C093}" presName="spNode" presStyleCnt="0"/>
      <dgm:spPr/>
      <dgm:t>
        <a:bodyPr/>
        <a:lstStyle/>
        <a:p>
          <a:endParaRPr lang="ru-RU"/>
        </a:p>
      </dgm:t>
    </dgm:pt>
    <dgm:pt modelId="{459A4FF2-6F9A-41E3-A020-B953747A503D}" type="pres">
      <dgm:prSet presAssocID="{B3700AB5-1FBE-4023-9C5B-900E6FE9A970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500B31AB-6E1A-4B63-9447-DEF70E34AD38}" type="presOf" srcId="{4CCA7176-0C30-450F-9D84-1E8A6607C093}" destId="{EBA47DC5-2F9D-4836-B793-2DF6190BA5FA}" srcOrd="0" destOrd="0" presId="urn:microsoft.com/office/officeart/2005/8/layout/cycle6"/>
    <dgm:cxn modelId="{44FA9568-E827-4F5F-B866-49B600DE1B0E}" srcId="{6D305FC9-43D7-4808-91A8-54B47D6A8BD7}" destId="{A490CAAD-F1A4-4A78-91A0-2846EB66DEDA}" srcOrd="3" destOrd="0" parTransId="{62BF8DE1-E005-4DF8-B304-033022AB8C55}" sibTransId="{F1658DD5-6F0D-4130-847B-D6A4848466FE}"/>
    <dgm:cxn modelId="{104BD625-F79C-44AF-8049-EE2D1435EE10}" srcId="{6D305FC9-43D7-4808-91A8-54B47D6A8BD7}" destId="{4CCA7176-0C30-450F-9D84-1E8A6607C093}" srcOrd="6" destOrd="0" parTransId="{0E93F328-20D0-4499-B03D-09BF8D0E969C}" sibTransId="{B3700AB5-1FBE-4023-9C5B-900E6FE9A970}"/>
    <dgm:cxn modelId="{1C3D15E0-792A-4459-8C6F-B30854D7F2CE}" type="presOf" srcId="{F1658DD5-6F0D-4130-847B-D6A4848466FE}" destId="{FDBE14A1-F632-42EF-9519-D0480CE320A2}" srcOrd="0" destOrd="0" presId="urn:microsoft.com/office/officeart/2005/8/layout/cycle6"/>
    <dgm:cxn modelId="{1C0DF928-B684-4E7C-9751-61C4B37AA904}" type="presOf" srcId="{B3700AB5-1FBE-4023-9C5B-900E6FE9A970}" destId="{459A4FF2-6F9A-41E3-A020-B953747A503D}" srcOrd="0" destOrd="0" presId="urn:microsoft.com/office/officeart/2005/8/layout/cycle6"/>
    <dgm:cxn modelId="{6D561C32-64D8-4C99-9BD6-F8A6AF99FB1B}" type="presOf" srcId="{1B02F239-752A-4352-A765-B07D793DB1DE}" destId="{29EE4B9F-3CBC-4157-B216-500DCC90ADD0}" srcOrd="0" destOrd="0" presId="urn:microsoft.com/office/officeart/2005/8/layout/cycle6"/>
    <dgm:cxn modelId="{34FF3EA5-0F46-4950-9EB0-C3919D3B427E}" type="presOf" srcId="{E151E2A6-74E2-4EB0-909E-A9996495C29B}" destId="{E33DFBCD-8FBE-4C18-8CBC-F4399E6CDE66}" srcOrd="0" destOrd="0" presId="urn:microsoft.com/office/officeart/2005/8/layout/cycle6"/>
    <dgm:cxn modelId="{E6394291-EB9D-49E5-95C9-ED7C01F6E86F}" type="presOf" srcId="{B95B4211-1017-4C2F-B0C2-93D33933C47D}" destId="{2306FBE4-4FFF-4009-9E63-E941723E87B8}" srcOrd="0" destOrd="0" presId="urn:microsoft.com/office/officeart/2005/8/layout/cycle6"/>
    <dgm:cxn modelId="{06ECBE5C-71EE-40FE-9952-96011366B933}" type="presOf" srcId="{C9BE5E54-84C3-44A3-9FD4-06151B94F860}" destId="{720EC496-7E12-4E46-8554-4DB9DA753328}" srcOrd="0" destOrd="0" presId="urn:microsoft.com/office/officeart/2005/8/layout/cycle6"/>
    <dgm:cxn modelId="{91353C56-5762-4E00-A02B-320031F99990}" srcId="{6D305FC9-43D7-4808-91A8-54B47D6A8BD7}" destId="{B290BA4D-AF7F-4D0A-A9E1-4E1B6376572C}" srcOrd="2" destOrd="0" parTransId="{318B0D41-2C96-4B58-8BCF-BA4C583E8020}" sibTransId="{82B8E2A0-CA1B-44AD-9244-81795A9382E7}"/>
    <dgm:cxn modelId="{90F99B86-126F-40E6-A82F-943BA31D179D}" type="presOf" srcId="{82B8E2A0-CA1B-44AD-9244-81795A9382E7}" destId="{692C4160-9EDA-49C1-A142-AD5854FB79CB}" srcOrd="0" destOrd="0" presId="urn:microsoft.com/office/officeart/2005/8/layout/cycle6"/>
    <dgm:cxn modelId="{4803A126-3F31-4E7E-A72C-489BA84406DB}" srcId="{6D305FC9-43D7-4808-91A8-54B47D6A8BD7}" destId="{C9BE5E54-84C3-44A3-9FD4-06151B94F860}" srcOrd="4" destOrd="0" parTransId="{29DC78E4-6DF8-4421-9DD6-216F65AF0B1F}" sibTransId="{C39B1B9E-3971-40BB-BF23-2D045F871E3E}"/>
    <dgm:cxn modelId="{7CEA6C32-FA13-42AB-83B8-8B5C87048F82}" type="presOf" srcId="{A490CAAD-F1A4-4A78-91A0-2846EB66DEDA}" destId="{6B14838A-60F2-4D7B-84CF-C189B1ED4146}" srcOrd="0" destOrd="0" presId="urn:microsoft.com/office/officeart/2005/8/layout/cycle6"/>
    <dgm:cxn modelId="{290D7048-ADB4-45BD-B073-7123D9F856FF}" srcId="{6D305FC9-43D7-4808-91A8-54B47D6A8BD7}" destId="{8244F76A-DA7C-424E-B090-C910AACFF931}" srcOrd="0" destOrd="0" parTransId="{FACD7CE7-1B1E-4A2F-A5B4-987CBFA6492E}" sibTransId="{4558AB90-B3BB-4F0D-A825-15E9181608FF}"/>
    <dgm:cxn modelId="{266DFF79-A786-45B3-B7C7-43459FC9BEC2}" srcId="{6D305FC9-43D7-4808-91A8-54B47D6A8BD7}" destId="{B95B4211-1017-4C2F-B0C2-93D33933C47D}" srcOrd="5" destOrd="0" parTransId="{EA18F71C-6A70-4031-974F-73A8F856BCB5}" sibTransId="{E151E2A6-74E2-4EB0-909E-A9996495C29B}"/>
    <dgm:cxn modelId="{535B7484-0880-4B78-852B-28DD2337B6A2}" type="presOf" srcId="{8244F76A-DA7C-424E-B090-C910AACFF931}" destId="{622A34BD-3AD0-4F23-9B0D-7C0038E39F62}" srcOrd="0" destOrd="0" presId="urn:microsoft.com/office/officeart/2005/8/layout/cycle6"/>
    <dgm:cxn modelId="{48295B42-5CAA-4167-B072-C687E8B29E27}" type="presOf" srcId="{B290BA4D-AF7F-4D0A-A9E1-4E1B6376572C}" destId="{89CD9942-754C-474C-A603-FF850F9CAEAE}" srcOrd="0" destOrd="0" presId="urn:microsoft.com/office/officeart/2005/8/layout/cycle6"/>
    <dgm:cxn modelId="{AFCE9C2E-5172-4ADB-9219-D7497146A9C4}" type="presOf" srcId="{898ED066-200C-431C-8366-71859F1BC875}" destId="{B7B9850C-EA0C-4215-BD57-CC039494C51D}" srcOrd="0" destOrd="0" presId="urn:microsoft.com/office/officeart/2005/8/layout/cycle6"/>
    <dgm:cxn modelId="{EBAA8506-8F9F-498E-B58F-324F7DBC72DD}" type="presOf" srcId="{6D305FC9-43D7-4808-91A8-54B47D6A8BD7}" destId="{41D8177A-B8CA-4033-ACF6-C7DF2FA58869}" srcOrd="0" destOrd="0" presId="urn:microsoft.com/office/officeart/2005/8/layout/cycle6"/>
    <dgm:cxn modelId="{D1B9C92E-A750-4418-9FCC-A9326F8D5D04}" type="presOf" srcId="{C39B1B9E-3971-40BB-BF23-2D045F871E3E}" destId="{DE893605-2E2C-4BFC-9D93-3DD76305CCEB}" srcOrd="0" destOrd="0" presId="urn:microsoft.com/office/officeart/2005/8/layout/cycle6"/>
    <dgm:cxn modelId="{8350E82F-9D0E-4145-893B-8277D46F6633}" srcId="{6D305FC9-43D7-4808-91A8-54B47D6A8BD7}" destId="{898ED066-200C-431C-8366-71859F1BC875}" srcOrd="1" destOrd="0" parTransId="{5F8EDAF4-FA7D-404B-A475-B9B4E519EE2B}" sibTransId="{1B02F239-752A-4352-A765-B07D793DB1DE}"/>
    <dgm:cxn modelId="{79A83F95-6331-4309-B8F0-6903D96FF55A}" type="presOf" srcId="{4558AB90-B3BB-4F0D-A825-15E9181608FF}" destId="{4999918D-2FF5-4867-8481-6B653F275E52}" srcOrd="0" destOrd="0" presId="urn:microsoft.com/office/officeart/2005/8/layout/cycle6"/>
    <dgm:cxn modelId="{24D0148B-D0C4-422D-BE29-DC7E0CC7B621}" type="presParOf" srcId="{41D8177A-B8CA-4033-ACF6-C7DF2FA58869}" destId="{622A34BD-3AD0-4F23-9B0D-7C0038E39F62}" srcOrd="0" destOrd="0" presId="urn:microsoft.com/office/officeart/2005/8/layout/cycle6"/>
    <dgm:cxn modelId="{0E973DA9-B2DF-44EB-8DFF-B44FBB734C75}" type="presParOf" srcId="{41D8177A-B8CA-4033-ACF6-C7DF2FA58869}" destId="{2C6AB4D8-F79B-495E-9DA6-A498DFFBF9CF}" srcOrd="1" destOrd="0" presId="urn:microsoft.com/office/officeart/2005/8/layout/cycle6"/>
    <dgm:cxn modelId="{2E023F4A-922A-4002-976E-F2ACEE37E08E}" type="presParOf" srcId="{41D8177A-B8CA-4033-ACF6-C7DF2FA58869}" destId="{4999918D-2FF5-4867-8481-6B653F275E52}" srcOrd="2" destOrd="0" presId="urn:microsoft.com/office/officeart/2005/8/layout/cycle6"/>
    <dgm:cxn modelId="{5E8FB623-491C-45F0-B996-59167BB9D665}" type="presParOf" srcId="{41D8177A-B8CA-4033-ACF6-C7DF2FA58869}" destId="{B7B9850C-EA0C-4215-BD57-CC039494C51D}" srcOrd="3" destOrd="0" presId="urn:microsoft.com/office/officeart/2005/8/layout/cycle6"/>
    <dgm:cxn modelId="{4ADBA9CD-1CB5-4BEC-A1B2-BA5A3E63E5F6}" type="presParOf" srcId="{41D8177A-B8CA-4033-ACF6-C7DF2FA58869}" destId="{4B8C4723-CBCA-4B1B-8C2F-F8F93BFECF10}" srcOrd="4" destOrd="0" presId="urn:microsoft.com/office/officeart/2005/8/layout/cycle6"/>
    <dgm:cxn modelId="{C33A031B-7EE4-4266-B8B2-2EC543003048}" type="presParOf" srcId="{41D8177A-B8CA-4033-ACF6-C7DF2FA58869}" destId="{29EE4B9F-3CBC-4157-B216-500DCC90ADD0}" srcOrd="5" destOrd="0" presId="urn:microsoft.com/office/officeart/2005/8/layout/cycle6"/>
    <dgm:cxn modelId="{114047C3-3015-489A-96A7-E9FF24B98761}" type="presParOf" srcId="{41D8177A-B8CA-4033-ACF6-C7DF2FA58869}" destId="{89CD9942-754C-474C-A603-FF850F9CAEAE}" srcOrd="6" destOrd="0" presId="urn:microsoft.com/office/officeart/2005/8/layout/cycle6"/>
    <dgm:cxn modelId="{5E4821D0-5296-4F49-ABA6-B02C6563E645}" type="presParOf" srcId="{41D8177A-B8CA-4033-ACF6-C7DF2FA58869}" destId="{C060EC88-1F3D-46ED-B612-502599921A3E}" srcOrd="7" destOrd="0" presId="urn:microsoft.com/office/officeart/2005/8/layout/cycle6"/>
    <dgm:cxn modelId="{0BFF1C38-F594-49B1-B254-D559B919A9CC}" type="presParOf" srcId="{41D8177A-B8CA-4033-ACF6-C7DF2FA58869}" destId="{692C4160-9EDA-49C1-A142-AD5854FB79CB}" srcOrd="8" destOrd="0" presId="urn:microsoft.com/office/officeart/2005/8/layout/cycle6"/>
    <dgm:cxn modelId="{13A38EEC-A1C5-4EA2-9451-EAC56B84BE44}" type="presParOf" srcId="{41D8177A-B8CA-4033-ACF6-C7DF2FA58869}" destId="{6B14838A-60F2-4D7B-84CF-C189B1ED4146}" srcOrd="9" destOrd="0" presId="urn:microsoft.com/office/officeart/2005/8/layout/cycle6"/>
    <dgm:cxn modelId="{7996CD7D-229C-4DC4-B446-65F95A2C7C3C}" type="presParOf" srcId="{41D8177A-B8CA-4033-ACF6-C7DF2FA58869}" destId="{652E27E4-36F6-4E5C-B476-5DE5FAF19EA6}" srcOrd="10" destOrd="0" presId="urn:microsoft.com/office/officeart/2005/8/layout/cycle6"/>
    <dgm:cxn modelId="{3A6251DD-1510-4B63-894D-97EE58FEEC33}" type="presParOf" srcId="{41D8177A-B8CA-4033-ACF6-C7DF2FA58869}" destId="{FDBE14A1-F632-42EF-9519-D0480CE320A2}" srcOrd="11" destOrd="0" presId="urn:microsoft.com/office/officeart/2005/8/layout/cycle6"/>
    <dgm:cxn modelId="{69EB62C1-91D8-41DD-AFA2-94E33644E97D}" type="presParOf" srcId="{41D8177A-B8CA-4033-ACF6-C7DF2FA58869}" destId="{720EC496-7E12-4E46-8554-4DB9DA753328}" srcOrd="12" destOrd="0" presId="urn:microsoft.com/office/officeart/2005/8/layout/cycle6"/>
    <dgm:cxn modelId="{D9CDC390-8219-4A64-8A90-8D6019BF9083}" type="presParOf" srcId="{41D8177A-B8CA-4033-ACF6-C7DF2FA58869}" destId="{5122D2AB-87DA-43BF-8FF4-E22C9FF7DEDC}" srcOrd="13" destOrd="0" presId="urn:microsoft.com/office/officeart/2005/8/layout/cycle6"/>
    <dgm:cxn modelId="{137AA101-F984-4CFB-AF4C-A0753510BEC4}" type="presParOf" srcId="{41D8177A-B8CA-4033-ACF6-C7DF2FA58869}" destId="{DE893605-2E2C-4BFC-9D93-3DD76305CCEB}" srcOrd="14" destOrd="0" presId="urn:microsoft.com/office/officeart/2005/8/layout/cycle6"/>
    <dgm:cxn modelId="{EB46D60C-8CB5-485B-8FE4-A23CE942F97E}" type="presParOf" srcId="{41D8177A-B8CA-4033-ACF6-C7DF2FA58869}" destId="{2306FBE4-4FFF-4009-9E63-E941723E87B8}" srcOrd="15" destOrd="0" presId="urn:microsoft.com/office/officeart/2005/8/layout/cycle6"/>
    <dgm:cxn modelId="{B2F03E62-93A7-4382-87A2-3EE4C19878F4}" type="presParOf" srcId="{41D8177A-B8CA-4033-ACF6-C7DF2FA58869}" destId="{7148EE37-FFA5-4EC2-A90F-223CBDD0C708}" srcOrd="16" destOrd="0" presId="urn:microsoft.com/office/officeart/2005/8/layout/cycle6"/>
    <dgm:cxn modelId="{0C518B98-3D7B-4DB7-85BB-DC8121F34CED}" type="presParOf" srcId="{41D8177A-B8CA-4033-ACF6-C7DF2FA58869}" destId="{E33DFBCD-8FBE-4C18-8CBC-F4399E6CDE66}" srcOrd="17" destOrd="0" presId="urn:microsoft.com/office/officeart/2005/8/layout/cycle6"/>
    <dgm:cxn modelId="{5ADF1989-4A10-4EE7-9077-4B719085ABB0}" type="presParOf" srcId="{41D8177A-B8CA-4033-ACF6-C7DF2FA58869}" destId="{EBA47DC5-2F9D-4836-B793-2DF6190BA5FA}" srcOrd="18" destOrd="0" presId="urn:microsoft.com/office/officeart/2005/8/layout/cycle6"/>
    <dgm:cxn modelId="{1B62EF50-24E0-40E3-8D1B-6DC8093EE019}" type="presParOf" srcId="{41D8177A-B8CA-4033-ACF6-C7DF2FA58869}" destId="{030435D4-5948-4BB0-A675-AD454A352CAD}" srcOrd="19" destOrd="0" presId="urn:microsoft.com/office/officeart/2005/8/layout/cycle6"/>
    <dgm:cxn modelId="{7BE7596F-D97E-40D9-92C1-D0224E782513}" type="presParOf" srcId="{41D8177A-B8CA-4033-ACF6-C7DF2FA58869}" destId="{459A4FF2-6F9A-41E3-A020-B953747A503D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F1EA5E-051E-43F9-AB2E-5EF61694814F}">
      <dsp:nvSpPr>
        <dsp:cNvPr id="0" name=""/>
        <dsp:cNvSpPr/>
      </dsp:nvSpPr>
      <dsp:spPr>
        <a:xfrm>
          <a:off x="70469" y="982266"/>
          <a:ext cx="7693851" cy="10910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 1 младшей группе 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(2-3 года)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приоритетной сферой проявления детской инициативы является исследовательская деятельность с предметами, материалами, веществами; обогащение собственного сенсорного опыта восприятия окружающего мира. </a:t>
          </a:r>
        </a:p>
      </dsp:txBody>
      <dsp:txXfrm>
        <a:off x="70469" y="982266"/>
        <a:ext cx="5899422" cy="1091088"/>
      </dsp:txXfrm>
    </dsp:sp>
    <dsp:sp modelId="{52762E3E-D4C9-4CFF-B6BF-B284084AB2B4}">
      <dsp:nvSpPr>
        <dsp:cNvPr id="0" name=""/>
        <dsp:cNvSpPr/>
      </dsp:nvSpPr>
      <dsp:spPr>
        <a:xfrm>
          <a:off x="499105" y="2053836"/>
          <a:ext cx="8009808" cy="112872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В младшем дошкольном возрасте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 (3-5 лет) 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инициативность проявляется в постановке и разрешении новых игровых проблемных ситуаций, вопросах и предложениях, с которыми ребенок обращается к взрослому и сверстникам, в организации и осуществлении самостоятельной продуктивной деятельности. </a:t>
          </a:r>
          <a:endParaRPr kumimoji="0" lang="ru-RU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99105" y="2053836"/>
        <a:ext cx="6113175" cy="1128726"/>
      </dsp:txXfrm>
    </dsp:sp>
    <dsp:sp modelId="{B6C49900-415B-4AE7-9C05-E3651F541215}">
      <dsp:nvSpPr>
        <dsp:cNvPr id="0" name=""/>
        <dsp:cNvSpPr/>
      </dsp:nvSpPr>
      <dsp:spPr>
        <a:xfrm>
          <a:off x="1083053" y="3138883"/>
          <a:ext cx="7691851" cy="2348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ru-RU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Calibri" pitchFamily="34" charset="0"/>
            <a:cs typeface="Times New Roman" pitchFamily="18" charset="0"/>
          </a:endParaRP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В старшем дошкольном возрасте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rPr>
            <a:t> (5-7 лет) 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инициативность проявляется во всех видах деятельности ребенка - общении, предметной деятельности, игре, экспериментировании. Он может выбрать дело по своему желанию, включиться в разговор, предложить интересное занятие для всех. Ребенок легко включается в игровые ситуации и инициирует их сам, творчески развивает игровой сюжет, используя для этого разнообразные знания, полученные из разных источников. </a:t>
          </a:r>
          <a:r>
            <a:rPr kumimoji="0" lang="ru-RU" sz="1600" b="0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Инициативность связана с любознательностью, пытливостью ума, изобретательностью, индивидуальными возможностями детей, поддержкой свободы их поведения и   самостоятельности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.</a:t>
          </a:r>
          <a:endParaRPr kumimoji="0" lang="ru-RU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083053" y="3138883"/>
        <a:ext cx="5870507" cy="2348472"/>
      </dsp:txXfrm>
    </dsp:sp>
    <dsp:sp modelId="{33327AE6-E596-4C8F-B044-B2898B83A80F}">
      <dsp:nvSpPr>
        <dsp:cNvPr id="0" name=""/>
        <dsp:cNvSpPr/>
      </dsp:nvSpPr>
      <dsp:spPr>
        <a:xfrm>
          <a:off x="6703187" y="1379669"/>
          <a:ext cx="830527" cy="1100502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03187" y="1379669"/>
        <a:ext cx="830527" cy="1100502"/>
      </dsp:txXfrm>
    </dsp:sp>
    <dsp:sp modelId="{5BD3794E-4E8C-4F8E-8220-8C6FEAD0FCBD}">
      <dsp:nvSpPr>
        <dsp:cNvPr id="0" name=""/>
        <dsp:cNvSpPr/>
      </dsp:nvSpPr>
      <dsp:spPr>
        <a:xfrm>
          <a:off x="7488999" y="2665557"/>
          <a:ext cx="888402" cy="1100502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488999" y="2665557"/>
        <a:ext cx="888402" cy="11005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2A34BD-3AD0-4F23-9B0D-7C0038E39F62}">
      <dsp:nvSpPr>
        <dsp:cNvPr id="0" name=""/>
        <dsp:cNvSpPr/>
      </dsp:nvSpPr>
      <dsp:spPr>
        <a:xfrm>
          <a:off x="3276446" y="-209888"/>
          <a:ext cx="2497538" cy="1252981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развивать активный интерес детей к окружающему миру, стремление к получению новых знаний и умений;</a:t>
          </a:r>
        </a:p>
      </dsp:txBody>
      <dsp:txXfrm>
        <a:off x="3276446" y="-209888"/>
        <a:ext cx="2497538" cy="1252981"/>
      </dsp:txXfrm>
    </dsp:sp>
    <dsp:sp modelId="{4999918D-2FF5-4867-8481-6B653F275E52}">
      <dsp:nvSpPr>
        <dsp:cNvPr id="0" name=""/>
        <dsp:cNvSpPr/>
      </dsp:nvSpPr>
      <dsp:spPr>
        <a:xfrm>
          <a:off x="1753724" y="468638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4023473" y="233467"/>
              </a:moveTo>
              <a:arcTo wR="2886284" hR="2886284" stAng="17592209" swAng="4082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9850C-EA0C-4215-BD57-CC039494C51D}">
      <dsp:nvSpPr>
        <dsp:cNvPr id="0" name=""/>
        <dsp:cNvSpPr/>
      </dsp:nvSpPr>
      <dsp:spPr>
        <a:xfrm>
          <a:off x="5558456" y="857257"/>
          <a:ext cx="2688869" cy="1565398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создавать разнообразные условия и ситуации, побуждающие детей к активному применению знаний, умений, способов деятельности в личном опыте;</a:t>
          </a:r>
        </a:p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>
            <a:solidFill>
              <a:srgbClr val="FFFF00"/>
            </a:solidFill>
          </a:endParaRPr>
        </a:p>
      </dsp:txBody>
      <dsp:txXfrm>
        <a:off x="5558456" y="857257"/>
        <a:ext cx="2688869" cy="1565398"/>
      </dsp:txXfrm>
    </dsp:sp>
    <dsp:sp modelId="{29EE4B9F-3CBC-4157-B216-500DCC90ADD0}">
      <dsp:nvSpPr>
        <dsp:cNvPr id="0" name=""/>
        <dsp:cNvSpPr/>
      </dsp:nvSpPr>
      <dsp:spPr>
        <a:xfrm>
          <a:off x="2622523" y="1807515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4670851" y="617814"/>
              </a:moveTo>
              <a:arcTo wR="2886284" hR="2886284" stAng="18491493" swAng="5058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D9942-754C-474C-A603-FF850F9CAEAE}">
      <dsp:nvSpPr>
        <dsp:cNvPr id="0" name=""/>
        <dsp:cNvSpPr/>
      </dsp:nvSpPr>
      <dsp:spPr>
        <a:xfrm>
          <a:off x="6128296" y="2714642"/>
          <a:ext cx="3015703" cy="2029520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постоянно расширять область задач, которые дети решают самостоятельно; постепенно выдвигать перед детьми более сложные задачи, требующие сообразительности, творчества, поиска новых подходов, поощрять детскую инициативу;</a:t>
          </a:r>
          <a:endParaRPr lang="ru-RU" sz="13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28296" y="2714642"/>
        <a:ext cx="3015703" cy="2029520"/>
      </dsp:txXfrm>
    </dsp:sp>
    <dsp:sp modelId="{692C4160-9EDA-49C1-A142-AD5854FB79CB}">
      <dsp:nvSpPr>
        <dsp:cNvPr id="0" name=""/>
        <dsp:cNvSpPr/>
      </dsp:nvSpPr>
      <dsp:spPr>
        <a:xfrm>
          <a:off x="2434484" y="-228729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4876319" y="4976833"/>
              </a:moveTo>
              <a:arcTo wR="2886284" hR="2886284" stAng="2784663" swAng="667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4838A-60F2-4D7B-84CF-C189B1ED4146}">
      <dsp:nvSpPr>
        <dsp:cNvPr id="0" name=""/>
        <dsp:cNvSpPr/>
      </dsp:nvSpPr>
      <dsp:spPr>
        <a:xfrm>
          <a:off x="4558333" y="5095936"/>
          <a:ext cx="2710590" cy="1614805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тренировать волю детей, поддерживать желание преодолевать трудности, доводить начатое дело до конца;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– ориентировать дошкольников на получение хорошего результата;</a:t>
          </a:r>
          <a:endParaRPr lang="ru-RU" sz="13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58333" y="5095936"/>
        <a:ext cx="2710590" cy="1614805"/>
      </dsp:txXfrm>
    </dsp:sp>
    <dsp:sp modelId="{FDBE14A1-F632-42EF-9519-D0480CE320A2}">
      <dsp:nvSpPr>
        <dsp:cNvPr id="0" name=""/>
        <dsp:cNvSpPr/>
      </dsp:nvSpPr>
      <dsp:spPr>
        <a:xfrm>
          <a:off x="3609226" y="5503926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949820" y="746016"/>
              </a:moveTo>
              <a:arcTo wR="2886284" hR="2886284" stAng="13671716" swAng="11225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EC496-7E12-4E46-8554-4DB9DA753328}">
      <dsp:nvSpPr>
        <dsp:cNvPr id="0" name=""/>
        <dsp:cNvSpPr/>
      </dsp:nvSpPr>
      <dsp:spPr>
        <a:xfrm>
          <a:off x="1915122" y="5095931"/>
          <a:ext cx="2715562" cy="1614815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своевременно обращать особое внимание на детей, постоянно проявляющих небрежность, торопливость, равнодушие к результату, склонных не завершать работу;</a:t>
          </a:r>
          <a:endParaRPr lang="ru-RU" sz="13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15122" y="5095931"/>
        <a:ext cx="2715562" cy="1614815"/>
      </dsp:txXfrm>
    </dsp:sp>
    <dsp:sp modelId="{DE893605-2E2C-4BFC-9D93-3DD76305CCEB}">
      <dsp:nvSpPr>
        <dsp:cNvPr id="0" name=""/>
        <dsp:cNvSpPr/>
      </dsp:nvSpPr>
      <dsp:spPr>
        <a:xfrm>
          <a:off x="633524" y="-388848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1624383" y="5482096"/>
              </a:moveTo>
              <a:arcTo wR="2886284" hR="2886284" stAng="6955545" swAng="7191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6FBE4-4FFF-4009-9E63-E941723E87B8}">
      <dsp:nvSpPr>
        <dsp:cNvPr id="0" name=""/>
        <dsp:cNvSpPr/>
      </dsp:nvSpPr>
      <dsp:spPr>
        <a:xfrm>
          <a:off x="9" y="2786084"/>
          <a:ext cx="2828568" cy="1984708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дозировать помощь детям. Если ситуация подобна той, в которой ребенок действовал раньше, но его сдерживает новизна обстановки, достаточно просто намекнуть, посоветовать вспомнить, как он действовал в аналогичном случае;</a:t>
          </a:r>
          <a:endParaRPr lang="ru-RU" sz="13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" y="2786084"/>
        <a:ext cx="2828568" cy="1984708"/>
      </dsp:txXfrm>
    </dsp:sp>
    <dsp:sp modelId="{E33DFBCD-8FBE-4C18-8CBC-F4399E6CDE66}">
      <dsp:nvSpPr>
        <dsp:cNvPr id="0" name=""/>
        <dsp:cNvSpPr/>
      </dsp:nvSpPr>
      <dsp:spPr>
        <a:xfrm>
          <a:off x="999950" y="1400686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423261" y="1381572"/>
              </a:moveTo>
              <a:arcTo wR="2886284" hR="2886284" stAng="12685297" swAng="5234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47DC5-2F9D-4836-B793-2DF6190BA5FA}">
      <dsp:nvSpPr>
        <dsp:cNvPr id="0" name=""/>
        <dsp:cNvSpPr/>
      </dsp:nvSpPr>
      <dsp:spPr>
        <a:xfrm>
          <a:off x="700691" y="857261"/>
          <a:ext cx="2714024" cy="1565398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b="1" kern="1200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поддерживать у детей чувство гордости и радости от успешных самостоятельных действий, подчеркивать рост возможностей и достижений каждого ребенка, побуждать к проявлению инициативы и творчества.</a:t>
          </a:r>
        </a:p>
        <a:p>
          <a:pPr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700691" y="857261"/>
        <a:ext cx="2714024" cy="1565398"/>
      </dsp:txXfrm>
    </dsp:sp>
    <dsp:sp modelId="{459A4FF2-6F9A-41E3-A020-B953747A503D}">
      <dsp:nvSpPr>
        <dsp:cNvPr id="0" name=""/>
        <dsp:cNvSpPr/>
      </dsp:nvSpPr>
      <dsp:spPr>
        <a:xfrm>
          <a:off x="1119339" y="607104"/>
          <a:ext cx="5772568" cy="5772568"/>
        </a:xfrm>
        <a:custGeom>
          <a:avLst/>
          <a:gdLst/>
          <a:ahLst/>
          <a:cxnLst/>
          <a:rect l="0" t="0" r="0" b="0"/>
          <a:pathLst>
            <a:path>
              <a:moveTo>
                <a:pt x="1715246" y="248234"/>
              </a:moveTo>
              <a:arcTo wR="2886284" hR="2886284" stAng="14763806" swAng="5525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 userDrawn="1"/>
        </p:nvPicPr>
        <p:blipFill>
          <a:blip r:embed="rId14" cstate="print">
            <a:lum/>
          </a:blip>
          <a:stretch>
            <a:fillRect/>
          </a:stretch>
        </p:blipFill>
        <p:spPr>
          <a:xfrm>
            <a:off x="0" y="357166"/>
            <a:ext cx="9144000" cy="6500834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1285860"/>
            <a:ext cx="9144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42844" y="1714488"/>
            <a:ext cx="8858312" cy="4138040"/>
            <a:chOff x="1115616" y="2785587"/>
            <a:chExt cx="7225189" cy="440162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785587"/>
              <a:ext cx="7225189" cy="343750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endParaRPr lang="ru-RU" sz="2400" b="1" dirty="0" smtClean="0"/>
            </a:p>
            <a:p>
              <a:pPr algn="ctr"/>
              <a:r>
                <a:rPr lang="ru-RU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Консультация  для  педагогов </a:t>
              </a:r>
              <a:endParaRPr lang="ru-RU" sz="24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3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 </a:t>
              </a:r>
              <a:endPara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r>
                <a:rPr lang="ru-RU" sz="3200" b="1" dirty="0" smtClean="0"/>
                <a:t> </a:t>
              </a:r>
              <a:endParaRPr lang="ru-RU" sz="3200" dirty="0" smtClean="0"/>
            </a:p>
            <a:p>
              <a:r>
                <a:rPr lang="ru-RU" sz="3200" b="1" dirty="0" smtClean="0"/>
                <a:t> </a:t>
              </a:r>
              <a:endParaRPr lang="ru-RU" sz="3200" dirty="0" smtClean="0"/>
            </a:p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115616" y="6205067"/>
              <a:ext cx="7225189" cy="98214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Суслова  Татьяна Владимировна, </a:t>
              </a: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/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воспитатель  МБДОУ «ДС №27»</a:t>
              </a: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2017</a:t>
              </a: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571472" y="2643182"/>
            <a:ext cx="8143932" cy="18466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Критерии развития детской инициативы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самостоятельности у воспитанников</a:t>
            </a:r>
          </a:p>
          <a:p>
            <a:pPr algn="ctr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5869006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Обязательным условием формирования детской инициативы и самостоятельности является создание развивающей среды, насыщенной социально значимыми образцами деятельности и общения, способствующей формированию таких качеств личности, как: активность, инициативность, доброжелательность и др. Важно, чтобы в группе были оформлены все центры деятельности и наполнены содержанием в соответствии с возрастом.  Кроме этого содержание должно меняться в соответствии с темой недели.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всех центрах необходимо иметь алгоритмы деятельности – описания игрушек, предметов, алгоритм составления загадок, рассуждения, алгоритмы выполнения преобразования предметов, проведения опытов и экспериментов, алгоритмы дежурства по столовой, в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социо-эмоциональном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центре алгоритмы изменения настроения, способов помириться, договориться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С целью осуществления дифференцированного подхода  к детям  задания, которые помещаются в центры,  должны быть разной степени сложности: легкие, средней и сложные. Хорошим стимулом к развитию самостоятельности и инициативы у детей является  наличие в группе неоформленных материалов: большая картонная коробка, разные куски ткани, отдельные карманы, легкие накопители, которые дети могут использовать в игре. </a:t>
            </a:r>
            <a:br>
              <a:rPr lang="ru-RU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привлечь детей в центры деятельности можно использовать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зазывалки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виде объявлений для читающих детей, звуковые письма, красочные листы с заданиями, вопросы на листе, на которые нужно найти ответ.</a:t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Все виды деятельности ребенка в детском саду могут осуществляться в форме</a:t>
            </a:r>
            <a:b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самостоятельной  инициативной  деятельности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:</a:t>
            </a:r>
            <a:b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– самостоятельные сюжетно-ролевые, режиссерские и театрализованные игры;</a:t>
            </a:r>
            <a:br>
              <a:rPr lang="ru-RU" sz="2400" dirty="0" smtClean="0"/>
            </a:br>
            <a:r>
              <a:rPr lang="ru-RU" sz="2400" dirty="0" smtClean="0"/>
              <a:t>– развивающие и логические игры;</a:t>
            </a:r>
            <a:br>
              <a:rPr lang="ru-RU" sz="2400" dirty="0" smtClean="0"/>
            </a:br>
            <a:r>
              <a:rPr lang="ru-RU" sz="2400" dirty="0" smtClean="0"/>
              <a:t>– музыкальные игры и импровизации;</a:t>
            </a:r>
            <a:br>
              <a:rPr lang="ru-RU" sz="2400" dirty="0" smtClean="0"/>
            </a:br>
            <a:r>
              <a:rPr lang="ru-RU" sz="2400" dirty="0" smtClean="0"/>
              <a:t>– речевые игры, игры с буквами, звуками и слогами;</a:t>
            </a:r>
            <a:br>
              <a:rPr lang="ru-RU" sz="2400" dirty="0" smtClean="0"/>
            </a:br>
            <a:r>
              <a:rPr lang="ru-RU" sz="2400" dirty="0" smtClean="0"/>
              <a:t>– самостоятельная деятельность в книжном уголке;</a:t>
            </a:r>
            <a:br>
              <a:rPr lang="ru-RU" sz="2400" dirty="0" smtClean="0"/>
            </a:br>
            <a:r>
              <a:rPr lang="ru-RU" sz="2400" dirty="0" smtClean="0"/>
              <a:t>– самостоятельная изобразительная и конструктивная деятельность по выбору детей;</a:t>
            </a:r>
            <a:br>
              <a:rPr lang="ru-RU" sz="2400" dirty="0" smtClean="0"/>
            </a:br>
            <a:r>
              <a:rPr lang="ru-RU" sz="2400" dirty="0" smtClean="0"/>
              <a:t>– самостоятельные опыты и эксперименты и др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214290"/>
          <a:ext cx="9144000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571868" y="329241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786050" y="2285992"/>
            <a:ext cx="3357586" cy="25003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развитии детской инициативы и самостоятельности воспитателю важно соблюдать ряд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общих требований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2A34BD-3AD0-4F23-9B0D-7C0038E39F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graphicEl>
                                              <a:dgm id="{622A34BD-3AD0-4F23-9B0D-7C0038E39F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">
                                            <p:graphicEl>
                                              <a:dgm id="{622A34BD-3AD0-4F23-9B0D-7C0038E39F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999918D-2FF5-4867-8481-6B653F275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">
                                            <p:graphicEl>
                                              <a:dgm id="{4999918D-2FF5-4867-8481-6B653F275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2">
                                            <p:graphicEl>
                                              <a:dgm id="{4999918D-2FF5-4867-8481-6B653F275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7B9850C-EA0C-4215-BD57-CC039494C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">
                                            <p:graphicEl>
                                              <a:dgm id="{B7B9850C-EA0C-4215-BD57-CC039494C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">
                                            <p:graphicEl>
                                              <a:dgm id="{B7B9850C-EA0C-4215-BD57-CC039494C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EE4B9F-3CBC-4157-B216-500DCC90A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">
                                            <p:graphicEl>
                                              <a:dgm id="{29EE4B9F-3CBC-4157-B216-500DCC90A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">
                                            <p:graphicEl>
                                              <a:dgm id="{29EE4B9F-3CBC-4157-B216-500DCC90A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9CD9942-754C-474C-A603-FF850F9CAE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2">
                                            <p:graphicEl>
                                              <a:dgm id="{89CD9942-754C-474C-A603-FF850F9CAE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2">
                                            <p:graphicEl>
                                              <a:dgm id="{89CD9942-754C-474C-A603-FF850F9CAE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2C4160-9EDA-49C1-A142-AD5854FB7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2">
                                            <p:graphicEl>
                                              <a:dgm id="{692C4160-9EDA-49C1-A142-AD5854FB7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">
                                            <p:graphicEl>
                                              <a:dgm id="{692C4160-9EDA-49C1-A142-AD5854FB7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14838A-60F2-4D7B-84CF-C189B1ED4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">
                                            <p:graphicEl>
                                              <a:dgm id="{6B14838A-60F2-4D7B-84CF-C189B1ED4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2">
                                            <p:graphicEl>
                                              <a:dgm id="{6B14838A-60F2-4D7B-84CF-C189B1ED4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DBE14A1-F632-42EF-9519-D0480CE32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2">
                                            <p:graphicEl>
                                              <a:dgm id="{FDBE14A1-F632-42EF-9519-D0480CE32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2">
                                            <p:graphicEl>
                                              <a:dgm id="{FDBE14A1-F632-42EF-9519-D0480CE32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0EC496-7E12-4E46-8554-4DB9DA753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">
                                            <p:graphicEl>
                                              <a:dgm id="{720EC496-7E12-4E46-8554-4DB9DA753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2">
                                            <p:graphicEl>
                                              <a:dgm id="{720EC496-7E12-4E46-8554-4DB9DA753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893605-2E2C-4BFC-9D93-3DD76305C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2">
                                            <p:graphicEl>
                                              <a:dgm id="{DE893605-2E2C-4BFC-9D93-3DD76305C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2">
                                            <p:graphicEl>
                                              <a:dgm id="{DE893605-2E2C-4BFC-9D93-3DD76305C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306FBE4-4FFF-4009-9E63-E941723E8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2">
                                            <p:graphicEl>
                                              <a:dgm id="{2306FBE4-4FFF-4009-9E63-E941723E8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2">
                                            <p:graphicEl>
                                              <a:dgm id="{2306FBE4-4FFF-4009-9E63-E941723E8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33DFBCD-8FBE-4C18-8CBC-F4399E6CD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2">
                                            <p:graphicEl>
                                              <a:dgm id="{E33DFBCD-8FBE-4C18-8CBC-F4399E6CD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2">
                                            <p:graphicEl>
                                              <a:dgm id="{E33DFBCD-8FBE-4C18-8CBC-F4399E6CD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BA47DC5-2F9D-4836-B793-2DF6190BA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2">
                                            <p:graphicEl>
                                              <a:dgm id="{EBA47DC5-2F9D-4836-B793-2DF6190BA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3000" fill="hold"/>
                                        <p:tgtEl>
                                          <p:spTgt spid="2">
                                            <p:graphicEl>
                                              <a:dgm id="{EBA47DC5-2F9D-4836-B793-2DF6190BA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9A4FF2-6F9A-41E3-A020-B953747A5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2">
                                            <p:graphicEl>
                                              <a:dgm id="{459A4FF2-6F9A-41E3-A020-B953747A5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2">
                                            <p:graphicEl>
                                              <a:dgm id="{459A4FF2-6F9A-41E3-A020-B953747A5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Елена\Desktop\pp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0"/>
            <a:ext cx="7786742" cy="6500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0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0524" y="1"/>
            <a:ext cx="92245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вал 2"/>
          <p:cNvSpPr/>
          <p:nvPr/>
        </p:nvSpPr>
        <p:spPr>
          <a:xfrm>
            <a:off x="285720" y="1643050"/>
            <a:ext cx="5715040" cy="28575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</a:p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4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00034" y="428604"/>
            <a:ext cx="3143272" cy="64294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85720" y="1357298"/>
            <a:ext cx="3714776" cy="221457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Познакомить педагогов с особенностями  развития детской инициативы и самостоятельности на разных возрастных этапах.</a:t>
            </a:r>
            <a:endParaRPr lang="ru-RU" sz="20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14876" y="1643050"/>
            <a:ext cx="3643338" cy="7143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643306" y="2714620"/>
            <a:ext cx="5214974" cy="3786214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Познакомить педагогов  с характерными чертами детской инициативы и самостоятельности.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Раскрыть содержание условий для развития детской инициативы и самостоятельности на разных возрастных этапах.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Упражнять в отборе способов поддержки детской инициативы и самостоятельности, присущих определенному возрасту.</a:t>
            </a:r>
          </a:p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85720" y="2357430"/>
            <a:ext cx="8501122" cy="4214842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142852"/>
            <a:ext cx="8643998" cy="18573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Федеральным государственным образовательным стандартом определено, что для успешной реализации Программы должны быть обеспечены  определенные психолого-педагогические условия. Одним из них является поддержка инициативы и самостоятельности детей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00034" y="2643182"/>
            <a:ext cx="8143932" cy="388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kumimoji="0" lang="ru-RU" sz="1600" b="0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 обобщенное свойство личности, проявляющееся в инициативности, критичности, адекватной самооценке и чувстве личной ответственности за свою деятельность и поведение.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младшей и средней группах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самостоятельность проявляется при формировании навыков самообслуживания (умения есть, умываться, одеваться, раздеваться) и  овладении разными видами детской деятельности.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старшей и подготовительной группах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самостоятельность может проявляться при выборе тематики игр, выборе партнеров по игре, выборе материалов для деятельности и предоставления детям возможности моделировать (изменять) предметную среду группового помещения в соответствии со своими интересами и желаниями.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Характерными чертами развитой самостоятельности являются:</a:t>
            </a:r>
            <a:endParaRPr kumimoji="0" lang="ru-RU" sz="16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стремление решать задачи деятельности без помощи и участия других людей;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умение ставить цель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осуществление элементарного планирования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 реализация задуманного и получение результата, адекватного поставленной цели.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14282" y="1071546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85720" y="214290"/>
            <a:ext cx="8572560" cy="185738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Инициатива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-  это начало, почин, первый шаг в каком-либо деле; внутреннее побуждение к новым формам деятельности; руководящая роль в каких-либо действиях. Инициативный ребенок стремится к организации игр, продуктивных видов деятельности, содержательного общения, он умеет найти занятие, соответствующее собственному желанию; включиться в разговор, предложить интересное дело другим детям.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F1EA5E-051E-43F9-AB2E-5EF616948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graphicEl>
                                              <a:dgm id="{CCF1EA5E-051E-43F9-AB2E-5EF616948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CCF1EA5E-051E-43F9-AB2E-5EF616948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327AE6-E596-4C8F-B044-B2898B83A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graphicEl>
                                              <a:dgm id="{33327AE6-E596-4C8F-B044-B2898B83A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graphicEl>
                                              <a:dgm id="{33327AE6-E596-4C8F-B044-B2898B83A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762E3E-D4C9-4CFF-B6BF-B284084AB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52762E3E-D4C9-4CFF-B6BF-B284084AB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graphicEl>
                                              <a:dgm id="{52762E3E-D4C9-4CFF-B6BF-B284084AB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D3794E-4E8C-4F8E-8220-8C6FEAD0F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5BD3794E-4E8C-4F8E-8220-8C6FEAD0F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5BD3794E-4E8C-4F8E-8220-8C6FEAD0F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6C49900-415B-4AE7-9C05-E3651F5412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">
                                            <p:graphicEl>
                                              <a:dgm id="{B6C49900-415B-4AE7-9C05-E3651F5412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5">
                                            <p:graphicEl>
                                              <a:dgm id="{B6C49900-415B-4AE7-9C05-E3651F5412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85720" y="357166"/>
            <a:ext cx="8572560" cy="614366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 младшей группе (2-3 года) </a:t>
            </a:r>
            <a:r>
              <a:rPr lang="ru-RU" sz="1600" dirty="0" smtClean="0">
                <a:solidFill>
                  <a:schemeClr val="tx1"/>
                </a:solidFill>
              </a:rPr>
              <a:t>приоритетной сферой проявления детской инициативы является исследовательская деятельность с предметами, материалами, веществами; обогащение собственного сенсорного опыта восприятия окружающего мира. </a:t>
            </a:r>
            <a:r>
              <a:rPr lang="ru-RU" sz="1600" b="1" dirty="0" smtClean="0">
                <a:solidFill>
                  <a:schemeClr val="tx1"/>
                </a:solidFill>
              </a:rPr>
              <a:t>   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поддержки детской инициативы взрослым необходимо: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предоставлять детям самостоятельность во всем, что не представляет опасности для их жизни и здоровья, помогая им реализовывать собственные замыслы;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отмечать и приветствовать даже самые минимальные успехи детей;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не критиковать результаты деятельности ребенка и его самого как личность;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формировать у детей привычку самостоятельно находить для себя интересные занятия; 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приучать свободно пользоваться игрушками и пособиями;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знакомить детей с группой, другими помещениями и сотрудниками детского сада, территорией участка с целью повышения самостоятельности;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побуждать детей к разнообразным действиям с предметами, направленным на ознакомление с их качествами и свойствами (вкладыши, разборные игрушки, открывание и закрывание, подбор по форме и размеру);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поддерживать интерес ребенка к тому, что он рассматривает и наблюдает в разные режимные моменты;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устанавливать простые и понятные детям нормы жизни группы, четко исполнять правила поведения всеми детьми;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проводить все режимные моменты в эмоционально положительном настроении, избегать ситуации спешки;</a:t>
            </a:r>
          </a:p>
          <a:p>
            <a:pPr lvl="0"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поощрять занятия двигательной, игровой, изобразительной, конструктивной деятельностью, выражать одобрение любому результату труда ребенка.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85720" y="357166"/>
            <a:ext cx="8572560" cy="614366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</a:rPr>
              <a:t>            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2 младшей группе(3-4 года) </a:t>
            </a:r>
            <a:r>
              <a:rPr lang="ru-RU" sz="1600" dirty="0" smtClean="0">
                <a:solidFill>
                  <a:schemeClr val="tx1"/>
                </a:solidFill>
              </a:rPr>
              <a:t>приоритетной сферой проявления детской инициативы является игровая и продуктивная деятельность.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поддержания инициативы ребенка 3-4 лет взрослым необходимо: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создавать условия для реализации собственных планов и замыслов каждого ребенка;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отмечать любые успехи детей;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постоянно поощрять самостоятельность детей и расширять её сферу;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помогать ребенку найти способ реализации собственных поставленных целей;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способствовать стремлению научиться делать что-то и поддерживать радостное ощущение возрастающей умелости;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с пониманием относиться к затруднениям ребенка, позволять действовать ему в своем темпе;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не критиковать результаты деятельности детей, а также их самих;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учитывать индивидуальные особенности детей, стремиться найти подход к застенчивым, нерешительным, конфликтным, непопулярным детям;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уважать и ценить каждого ребенка независимо от его достижений, достоинств и недостатков;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создавать в группе положительный психологический микроклимат, в равной мере проявлять любовь ко всем детям: выражать радость при встрече, использовать ласку и теплые слова для выражения своего отношения к каждому ребенку;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</a:rPr>
              <a:t> всегда предоставлять детям возможность для реализации замыслов в творческой игровой и продуктивной деятельности.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85720" y="357166"/>
            <a:ext cx="8572560" cy="614366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          </a:t>
            </a:r>
            <a:r>
              <a:rPr lang="ru-RU" dirty="0" smtClean="0">
                <a:solidFill>
                  <a:schemeClr val="tx1"/>
                </a:solidFill>
              </a:rPr>
              <a:t>Приоритетной сферой проявления детской инициативы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среднем возрасте (4-5 лет)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является  познавательная деятельность, расширение информационного кругозора, игровая деятельность со сверстниками.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поддержки детской инициативы взрослым необходимо: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способствовать стремлению детей делать собственные умозаключения, относится к их попыткам внимательно, с уважением;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обеспечивать для детей возможности осуществления их желания переодеваться и наряжаться, примеривать на себя разные роли;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создавать условия, обеспечивающие детям возможность конструировать из различных материалов себе «дом», укрытие для сюжетных игр;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при необходимости осуждать негативный поступок ребенка с глазу на глаз;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обязательно участвовать в играх детей по их приглашению (или при их добровольном согласии) в качестве партнера, равноправного участника, но не руководителя игры;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привлекать детей к украшению группы к различным мероприятиям, обсуждая разные возможности и предложения;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побуждать детей формировать и выражать собственную эстетическую оценку воспринимаемого, не навязывая им мнение взрослого;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 привлекать детей к планированию жизни группы на день, опираться на их желание во время занятий;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85720" y="357166"/>
            <a:ext cx="8572560" cy="614366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</a:rPr>
              <a:t>          </a:t>
            </a:r>
            <a:r>
              <a:rPr lang="ru-RU" dirty="0" smtClean="0">
                <a:solidFill>
                  <a:schemeClr val="tx1"/>
                </a:solidFill>
              </a:rPr>
              <a:t>Приоритетной сферой проявления детской инициативы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старшем дошкольном возрасте (5-6 лет)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является вне </a:t>
            </a:r>
            <a:r>
              <a:rPr lang="ru-RU" dirty="0" err="1" smtClean="0">
                <a:solidFill>
                  <a:schemeClr val="tx1"/>
                </a:solidFill>
              </a:rPr>
              <a:t>ситуативно</a:t>
            </a:r>
            <a:r>
              <a:rPr lang="ru-RU" dirty="0" smtClean="0">
                <a:solidFill>
                  <a:schemeClr val="tx1"/>
                </a:solidFill>
              </a:rPr>
              <a:t> – личностное общение со взрослыми и сверстниками, а также информационно познавательная инициатива.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поддержки детской инициативы взрослым необходимо: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создавать в группе положительный психологический микроклимат, в равной мере проявляя любовь и заботу ко всем детям: выражать радость при встрече, использовать ласку и теплое слово для выражения своего отношения к ребенку;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уважать индивидуальные вкусы и привычки детей;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поощрять желание создавать что- либо по собственному замыслу; 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обращать внимание детей на полезность будущего продукта для других или ту радость, которую он доставит кому-то (маме, бабушке, папе, другу)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создавать условия для разнообразной самостоятельной творческой деятельности детей;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привлекать детей к планированию жизни группы на день и на более отдаленную перспективу. Обсуждать совместные проекты;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создавать условия и выделять время для самостоятельной творческой, познавательной деятельности детей по интересам.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6" y="274638"/>
            <a:ext cx="3257544" cy="1011222"/>
          </a:xfrm>
        </p:spPr>
        <p:txBody>
          <a:bodyPr/>
          <a:lstStyle/>
          <a:p>
            <a:endParaRPr lang="ru-RU" sz="1000" dirty="0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85720" y="357166"/>
            <a:ext cx="8572560" cy="6143668"/>
          </a:xfrm>
          <a:prstGeom prst="round2DiagRect">
            <a:avLst/>
          </a:prstGeom>
          <a:solidFill>
            <a:srgbClr val="FFFF99"/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подготовительной к школе группе (6-7 лет) </a:t>
            </a:r>
            <a:r>
              <a:rPr lang="ru-RU" dirty="0" smtClean="0">
                <a:solidFill>
                  <a:schemeClr val="tx1"/>
                </a:solidFill>
              </a:rPr>
              <a:t>приоритетной сферой проявления детской инициативы является </a:t>
            </a:r>
            <a:r>
              <a:rPr lang="ru-RU" dirty="0" err="1" smtClean="0">
                <a:solidFill>
                  <a:schemeClr val="tx1"/>
                </a:solidFill>
              </a:rPr>
              <a:t>научение</a:t>
            </a:r>
            <a:r>
              <a:rPr lang="ru-RU" dirty="0" smtClean="0">
                <a:solidFill>
                  <a:schemeClr val="tx1"/>
                </a:solidFill>
              </a:rPr>
              <a:t>, расширение сфер собственной компетентности в различных областях практической предметности, а также информационная познавательная деятельность.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поддержки детской инициативы взрослым необходимо: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вводить адекватную оценку результата деятельности ребенка с одновременным признанием его усилий;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спокойно реагировать на неуспех ребенка и предлагать несколько вариантов исправления работы;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создавать ситуации, позволяющие ребенку реализовать свою компетентность;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обращаться к детям, с просьбой продемонстрировать свои достижения и научить его добиваться таких же результатов сверстников;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поддерживать чувство гордости за свой труд и удовлетворение его результатами;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создавать условия для различной самостоятельной творческой деятельности детей по их интересам и запросам;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проводить планирование жизни группы на день, неделю, месяц с учетом интересов детей, стараться реализовывать их пожелания и предложения;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представлять продукты детского творчества другим детям, родителям, педагогам (концерты, выставки и др.)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FFC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1558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 Обязательным условием формирования детской инициативы и самостоятельности является создание развивающей среды, насыщенной социально значимыми образцами деятельности и общения, способствующей формированию таких качеств личности, как: активность, инициативность, доброжелательность и др. Важно, чтобы в группе были оформлены все центры деятельности и наполнены содержанием в соответствии с возрастом.  Кроме этого содержание должно меняться в соответствии с темой недели.   Во всех центрах необходимо иметь алгоритмы деятельности – описания игрушек, предметов, алгоритм составления загадок, рассуждения, алгоритмы выполнения преобразования предметов, проведения опытов и экспериментов, алгоритмы дежурства по столовой, в социо-эмоциональном центре алгоритмы изменения настроения, способов помириться, договориться.    С целью осуществления дифференцированного подхода  к детям  задания, которые помещаются в центры,  должны быть разной степени сложности: легкие, средней и сложные. Хорошим стимулом к развитию самостоятельности и инициативы у детей является  наличие в группе неоформленных материалов: большая картонная коробка, разные куски ткани, отдельные карманы, легкие накопители, которые дети могут использовать в игре.   Чтобы привлечь детей в центры деятельности можно использовать зазывалки в виде объявлений для читающих детей, звуковые письма, красочные листы с заданиями, вопросы на листе, на которые нужно найти ответ.    </vt:lpstr>
      <vt:lpstr>  Все виды деятельности ребенка в детском саду могут осуществляться в форме  самостоятельной  инициативной  деятельности:  – самостоятельные сюжетно-ролевые, режиссерские и театрализованные игры; – развивающие и логические игры; – музыкальные игры и импровизации; – речевые игры, игры с буквами, звуками и слогами; – самостоятельная деятельность в книжном уголке; – самостоятельная изобразительная и конструктивная деятельность по выбору детей; – самостоятельные опыты и эксперименты и др. 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65</cp:revision>
  <dcterms:created xsi:type="dcterms:W3CDTF">2014-06-24T15:51:35Z</dcterms:created>
  <dcterms:modified xsi:type="dcterms:W3CDTF">2017-12-06T14:56:06Z</dcterms:modified>
</cp:coreProperties>
</file>