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6" r:id="rId3"/>
    <p:sldId id="281" r:id="rId4"/>
    <p:sldId id="257" r:id="rId5"/>
    <p:sldId id="285" r:id="rId6"/>
    <p:sldId id="284" r:id="rId7"/>
    <p:sldId id="258" r:id="rId8"/>
    <p:sldId id="259" r:id="rId9"/>
    <p:sldId id="282" r:id="rId10"/>
    <p:sldId id="283" r:id="rId11"/>
    <p:sldId id="261" r:id="rId12"/>
    <p:sldId id="263" r:id="rId13"/>
    <p:sldId id="288" r:id="rId14"/>
    <p:sldId id="28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5DA4273-B9E0-4F3E-8A47-1674B510334D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D504570-D3E7-4232-B77D-C8EDA67F8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DA4273-B9E0-4F3E-8A47-1674B510334D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504570-D3E7-4232-B77D-C8EDA67F8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5DA4273-B9E0-4F3E-8A47-1674B510334D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D504570-D3E7-4232-B77D-C8EDA67F8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DA4273-B9E0-4F3E-8A47-1674B510334D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504570-D3E7-4232-B77D-C8EDA67F8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5DA4273-B9E0-4F3E-8A47-1674B510334D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D504570-D3E7-4232-B77D-C8EDA67F8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DA4273-B9E0-4F3E-8A47-1674B510334D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504570-D3E7-4232-B77D-C8EDA67F8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DA4273-B9E0-4F3E-8A47-1674B510334D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504570-D3E7-4232-B77D-C8EDA67F8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DA4273-B9E0-4F3E-8A47-1674B510334D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504570-D3E7-4232-B77D-C8EDA67F8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5DA4273-B9E0-4F3E-8A47-1674B510334D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504570-D3E7-4232-B77D-C8EDA67F8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DA4273-B9E0-4F3E-8A47-1674B510334D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504570-D3E7-4232-B77D-C8EDA67F8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DA4273-B9E0-4F3E-8A47-1674B510334D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504570-D3E7-4232-B77D-C8EDA67F826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5DA4273-B9E0-4F3E-8A47-1674B510334D}" type="datetimeFigureOut">
              <a:rPr lang="ru-RU" smtClean="0"/>
              <a:pPr/>
              <a:t>28.11.2017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D504570-D3E7-4232-B77D-C8EDA67F8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99792" y="404664"/>
            <a:ext cx="6444208" cy="1296144"/>
          </a:xfrm>
        </p:spPr>
        <p:txBody>
          <a:bodyPr>
            <a:noAutofit/>
          </a:bodyPr>
          <a:lstStyle/>
          <a:p>
            <a:r>
              <a:rPr lang="ru-RU" sz="6400" b="1" dirty="0" smtClean="0"/>
              <a:t>СКОРОГОВОРКИ</a:t>
            </a:r>
            <a:endParaRPr lang="ru-RU" sz="6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43808" y="2708920"/>
            <a:ext cx="6120680" cy="396044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Образовательный предмет:</a:t>
            </a:r>
          </a:p>
          <a:p>
            <a:pPr algn="ctr"/>
            <a:r>
              <a:rPr lang="ru-RU" sz="2800" dirty="0" smtClean="0"/>
              <a:t>«Художественное слово»</a:t>
            </a:r>
          </a:p>
          <a:p>
            <a:pPr algn="ctr"/>
            <a:endParaRPr lang="ru-RU" sz="2800" dirty="0" smtClean="0"/>
          </a:p>
          <a:p>
            <a:pPr algn="ctr"/>
            <a:endParaRPr lang="ru-RU" dirty="0" smtClean="0"/>
          </a:p>
          <a:p>
            <a:r>
              <a:rPr lang="ru-RU" dirty="0" smtClean="0"/>
              <a:t>Выполнила: Вологдина Л.Ю.,  </a:t>
            </a:r>
          </a:p>
          <a:p>
            <a:r>
              <a:rPr lang="ru-RU" dirty="0" smtClean="0"/>
              <a:t>преподаватель МБУ ДО ДШИ,</a:t>
            </a:r>
          </a:p>
          <a:p>
            <a:r>
              <a:rPr lang="ru-RU" dirty="0" err="1" smtClean="0"/>
              <a:t>пгт</a:t>
            </a:r>
            <a:r>
              <a:rPr lang="ru-RU" dirty="0" smtClean="0"/>
              <a:t>. Ноглики, Сахалинская область</a:t>
            </a:r>
          </a:p>
          <a:p>
            <a:r>
              <a:rPr lang="ru-RU" dirty="0" smtClean="0"/>
              <a:t>              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51520" y="548680"/>
            <a:ext cx="7632848" cy="5904656"/>
          </a:xfrm>
        </p:spPr>
        <p:txBody>
          <a:bodyPr>
            <a:normAutofit fontScale="55000" lnSpcReduction="20000"/>
          </a:bodyPr>
          <a:lstStyle/>
          <a:p>
            <a:endParaRPr lang="ru-RU" dirty="0" smtClean="0"/>
          </a:p>
          <a:p>
            <a:r>
              <a:rPr lang="ru-RU" sz="6200" b="1" dirty="0" smtClean="0"/>
              <a:t>Произносим скороговорку с различной интонацией, в разных «стилях». </a:t>
            </a:r>
          </a:p>
          <a:p>
            <a:r>
              <a:rPr lang="ru-RU" sz="6200" b="1" dirty="0" smtClean="0"/>
              <a:t>Произносим скороговорки в двух или трех темпах (медленный, ускоренный, очень быстрый).</a:t>
            </a:r>
          </a:p>
          <a:p>
            <a:r>
              <a:rPr lang="ru-RU" sz="6200" b="1" dirty="0" smtClean="0"/>
              <a:t>Вначале скороговорку читаем в таком виде, как она написана, а после овладения чтением в разных темпах переходим к чтению комбинированных и усложненных скороговорок.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7239000" cy="1274400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sz="4000" i="1" dirty="0" smtClean="0"/>
              <a:t> </a:t>
            </a:r>
            <a:r>
              <a:rPr lang="ru-RU" sz="3300" i="1" dirty="0" smtClean="0"/>
              <a:t>Пример усложнения и комбинирования скороговорки:</a:t>
            </a:r>
            <a:endParaRPr lang="ru-RU" sz="33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988840"/>
            <a:ext cx="7200800" cy="4466896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sz="2800" b="1" i="1" dirty="0" smtClean="0"/>
              <a:t>От топота копыт пыль по полю летит.</a:t>
            </a:r>
          </a:p>
          <a:p>
            <a:pPr>
              <a:buFont typeface="Wingdings" panose="05000000000000000000" pitchFamily="2" charset="2"/>
              <a:buChar char="v"/>
            </a:pPr>
            <a:endParaRPr lang="ru-RU" sz="2800" b="1" i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sz="2800" b="1" i="1" dirty="0" smtClean="0"/>
              <a:t>От топота, от топота, от топота </a:t>
            </a:r>
          </a:p>
          <a:p>
            <a:pPr>
              <a:buNone/>
            </a:pPr>
            <a:r>
              <a:rPr lang="ru-RU" sz="2800" b="1" i="1" dirty="0" smtClean="0"/>
              <a:t>   копыт пыль по полю, пыль по полю, </a:t>
            </a:r>
          </a:p>
          <a:p>
            <a:pPr>
              <a:buNone/>
            </a:pPr>
            <a:r>
              <a:rPr lang="ru-RU" sz="2800" b="1" i="1" dirty="0" smtClean="0"/>
              <a:t>   пыль по полю летит.</a:t>
            </a:r>
          </a:p>
          <a:p>
            <a:pPr>
              <a:buNone/>
            </a:pPr>
            <a:endParaRPr lang="ru-RU" sz="2800" b="1" i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sz="2800" b="1" i="1" dirty="0" smtClean="0"/>
              <a:t>От топота копыт пыль по полю летит, </a:t>
            </a:r>
          </a:p>
          <a:p>
            <a:pPr>
              <a:buNone/>
            </a:pPr>
            <a:r>
              <a:rPr lang="ru-RU" sz="2800" b="1" i="1" dirty="0" smtClean="0"/>
              <a:t>   от топота копыт пыль по полю несется, </a:t>
            </a:r>
          </a:p>
          <a:p>
            <a:pPr>
              <a:buNone/>
            </a:pPr>
            <a:r>
              <a:rPr lang="ru-RU" sz="2800" b="1" i="1" dirty="0" smtClean="0"/>
              <a:t>   от топота копыт пыль по полю летит, </a:t>
            </a:r>
          </a:p>
          <a:p>
            <a:pPr>
              <a:buNone/>
            </a:pPr>
            <a:r>
              <a:rPr lang="ru-RU" sz="2800" b="1" i="1" dirty="0" smtClean="0"/>
              <a:t>   от топота копыт пыль по полю несется.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К. С. Станиславский молодым артистам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dirty="0" smtClean="0"/>
              <a:t>   </a:t>
            </a:r>
            <a:r>
              <a:rPr lang="ru-RU" b="1" dirty="0" smtClean="0"/>
              <a:t>«Скороговорку </a:t>
            </a:r>
            <a:r>
              <a:rPr lang="ru-RU" b="1" dirty="0" smtClean="0"/>
              <a:t>надо вырабатывать через очень медленную, преувеличенно чёткую речь. От долгого и многократного повторения одних и тех же слов речевой аппарат налаживается настолько, что приучается выполнять ту же работу в самом быстром темпе. Это требует постоянных упражнений, и вам необходимо их делать, так как сценическая речь не может обойтись без </a:t>
            </a:r>
            <a:r>
              <a:rPr lang="ru-RU" b="1" dirty="0" smtClean="0"/>
              <a:t>скороговорок». </a:t>
            </a:r>
            <a:endParaRPr lang="ru-RU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Домашнее задание: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1.Закрепить новые знания: «Принципы работы над скороговоркой».</a:t>
            </a:r>
          </a:p>
          <a:p>
            <a:r>
              <a:rPr lang="ru-RU" b="1" dirty="0" smtClean="0"/>
              <a:t>2.Выучить наизусть: «Объединенные скороговорки».</a:t>
            </a:r>
          </a:p>
          <a:p>
            <a:r>
              <a:rPr lang="ru-RU" b="1" dirty="0" smtClean="0"/>
              <a:t>3.Повторить: «Что такое скороговорка».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844824"/>
            <a:ext cx="7242048" cy="1440160"/>
          </a:xfrm>
        </p:spPr>
        <p:txBody>
          <a:bodyPr>
            <a:noAutofit/>
          </a:bodyPr>
          <a:lstStyle/>
          <a:p>
            <a:pPr algn="ctr"/>
            <a:endParaRPr lang="ru-RU" sz="9600" dirty="0"/>
          </a:p>
        </p:txBody>
      </p:sp>
      <p:pic>
        <p:nvPicPr>
          <p:cNvPr id="2050" name="Picture 2" descr="http://900igr.net/datas/literatura/Urok-po-Tjutchevu/0009-009-Spasibo-za-rabotu-na-urok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011"/>
            <a:ext cx="8172400" cy="68499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7242048" cy="14401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sz="3600" dirty="0" smtClean="0"/>
              <a:t>Цель урока: </a:t>
            </a:r>
            <a:br>
              <a:rPr lang="ru-RU" sz="3600" dirty="0" smtClean="0"/>
            </a:br>
            <a:r>
              <a:rPr lang="ru-RU" sz="3100" dirty="0" smtClean="0"/>
              <a:t>Формирование у обучающихся навыков работы со скороговорками</a:t>
            </a:r>
            <a:endParaRPr lang="ru-RU" sz="3100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57200" y="2996952"/>
            <a:ext cx="3520440" cy="3600400"/>
          </a:xfrm>
        </p:spPr>
        <p:txBody>
          <a:bodyPr>
            <a:normAutofit/>
          </a:bodyPr>
          <a:lstStyle/>
          <a:p>
            <a:r>
              <a:rPr lang="ru-RU" dirty="0" smtClean="0"/>
              <a:t>1.Образовательные:                  Познакомить с жанровым своеобразием скороговорки; освоить принципы работы со скороговорками.</a:t>
            </a:r>
          </a:p>
          <a:p>
            <a:r>
              <a:rPr lang="ru-RU" dirty="0" smtClean="0"/>
              <a:t>2.Развивающие:                         Развивать познавательный интерес, способности и задатки обучающихся.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>
          <a:xfrm>
            <a:off x="4178808" y="2996952"/>
            <a:ext cx="3520440" cy="3600400"/>
          </a:xfrm>
        </p:spPr>
        <p:txBody>
          <a:bodyPr/>
          <a:lstStyle/>
          <a:p>
            <a:r>
              <a:rPr lang="ru-RU" dirty="0" smtClean="0"/>
              <a:t>3.Воспитательные:                    Осваивать общекультурные ценности; формировать положительные                                                качества личности; воспитывать речевую культуру.</a:t>
            </a:r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276872"/>
            <a:ext cx="3610744" cy="57606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smtClean="0"/>
              <a:t>      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 Задачи 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>
          <a:xfrm>
            <a:off x="4067944" y="2276872"/>
            <a:ext cx="3631304" cy="57606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    </a:t>
            </a:r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</a:rPr>
              <a:t>урока:</a:t>
            </a:r>
            <a:endParaRPr lang="ru-RU" sz="30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fb.ru/misc/i/gallery/39254/11456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0"/>
            <a:ext cx="3491880" cy="3789040"/>
          </a:xfrm>
          <a:prstGeom prst="rect">
            <a:avLst/>
          </a:prstGeom>
          <a:noFill/>
        </p:spPr>
      </p:pic>
      <p:pic>
        <p:nvPicPr>
          <p:cNvPr id="1032" name="Picture 8" descr="http://ozon-st.cdn.ngenix.net/multimedia/101063514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0"/>
            <a:ext cx="3888432" cy="4293096"/>
          </a:xfrm>
          <a:prstGeom prst="rect">
            <a:avLst/>
          </a:prstGeom>
          <a:noFill/>
        </p:spPr>
      </p:pic>
      <p:pic>
        <p:nvPicPr>
          <p:cNvPr id="1043" name="Picture 19" descr="http://www.knigi-janzen.de/images/goods/big/0411213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43808" y="3977680"/>
            <a:ext cx="2736304" cy="2880320"/>
          </a:xfrm>
          <a:prstGeom prst="rect">
            <a:avLst/>
          </a:prstGeom>
          <a:noFill/>
        </p:spPr>
      </p:pic>
      <p:pic>
        <p:nvPicPr>
          <p:cNvPr id="1051" name="Picture 27" descr="http://www.knigi-janzen.de/images/goods/big/00743877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92080" y="3789040"/>
            <a:ext cx="2857500" cy="2857500"/>
          </a:xfrm>
          <a:prstGeom prst="rect">
            <a:avLst/>
          </a:prstGeom>
          <a:noFill/>
        </p:spPr>
      </p:pic>
      <p:pic>
        <p:nvPicPr>
          <p:cNvPr id="1057" name="Picture 33" descr="http://st9.styapokupayu.ru/images/product/009/242/383_big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1520" y="3861048"/>
            <a:ext cx="2664296" cy="29969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Что такое скороговорка?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 smtClean="0"/>
              <a:t>В.И.Даль: «Род складной речи, с повтореньем и перестановкой одних и тех же букв или слогов, сбивчивых или трудных для произношенья».</a:t>
            </a:r>
          </a:p>
          <a:p>
            <a:pPr>
              <a:buNone/>
            </a:pPr>
            <a:r>
              <a:rPr lang="ru-RU" b="1" dirty="0" smtClean="0"/>
              <a:t>С.И.Ожегов: «Искусственно, ради забавы придуманная фраза с труднопроизносимым подбором звуков, которую нужно произнести быстро, не запинаясь».</a:t>
            </a:r>
          </a:p>
          <a:p>
            <a:pPr>
              <a:buNone/>
            </a:pPr>
            <a:r>
              <a:rPr lang="ru-RU" b="1" dirty="0" smtClean="0"/>
              <a:t>Д.Н.Ушаков: «Сочетание слов с таким подбором звуков, что их трудно произнести быстрым темпом не запинаясь».</a:t>
            </a:r>
            <a:endParaRPr lang="ru-RU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Народная скороговорка: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Кукушка кукушонку  Купила капюшон.  Надел кукушонок капюшон,  В капюшоне кукушонок смешон.</a:t>
            </a:r>
          </a:p>
          <a:p>
            <a:r>
              <a:rPr lang="ru-RU" sz="3200" b="1" dirty="0" err="1" smtClean="0"/>
              <a:t>Михейка</a:t>
            </a:r>
            <a:r>
              <a:rPr lang="ru-RU" sz="3200" b="1" dirty="0" smtClean="0"/>
              <a:t> на скамейке  Плетёт лапти Андрейке  Не годятся лапти  Андрейке на ножки, </a:t>
            </a:r>
          </a:p>
          <a:p>
            <a:pPr>
              <a:buNone/>
            </a:pPr>
            <a:r>
              <a:rPr lang="ru-RU" sz="3200" b="1" dirty="0" smtClean="0"/>
              <a:t>  А годятся лапти На лапки кошке.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Авторская скороговорка: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b="1" i="1" dirty="0" smtClean="0"/>
          </a:p>
          <a:p>
            <a:pPr algn="ctr">
              <a:buNone/>
            </a:pPr>
            <a:r>
              <a:rPr lang="ru-RU" b="1" dirty="0" smtClean="0"/>
              <a:t>Рассказать скороговорку</a:t>
            </a:r>
          </a:p>
          <a:p>
            <a:pPr algn="ctr">
              <a:buNone/>
            </a:pPr>
            <a:r>
              <a:rPr lang="ru-RU" b="1" dirty="0" smtClean="0"/>
              <a:t>Тяжелей, чем влезть на горку:</a:t>
            </a:r>
          </a:p>
          <a:p>
            <a:pPr algn="ctr">
              <a:buNone/>
            </a:pPr>
            <a:r>
              <a:rPr lang="ru-RU" b="1" dirty="0" smtClean="0"/>
              <a:t>«На дворе растет трава, </a:t>
            </a:r>
          </a:p>
          <a:p>
            <a:pPr algn="ctr">
              <a:buNone/>
            </a:pPr>
            <a:r>
              <a:rPr lang="ru-RU" b="1" dirty="0" smtClean="0"/>
              <a:t>На траве лежат дрова» - </a:t>
            </a:r>
          </a:p>
          <a:p>
            <a:pPr algn="ctr">
              <a:buNone/>
            </a:pPr>
            <a:r>
              <a:rPr lang="ru-RU" b="1" dirty="0" smtClean="0"/>
              <a:t>Обязательно не свяжешь, </a:t>
            </a:r>
          </a:p>
          <a:p>
            <a:pPr algn="ctr">
              <a:buNone/>
            </a:pPr>
            <a:r>
              <a:rPr lang="ru-RU" b="1" dirty="0" smtClean="0"/>
              <a:t>Обязательно не скажешь!</a:t>
            </a:r>
          </a:p>
          <a:p>
            <a:pPr algn="ctr">
              <a:buNone/>
            </a:pPr>
            <a:r>
              <a:rPr lang="ru-RU" b="1" dirty="0" smtClean="0"/>
              <a:t>              (М. </a:t>
            </a:r>
            <a:r>
              <a:rPr lang="ru-RU" b="1" dirty="0" err="1" smtClean="0"/>
              <a:t>Матусовский</a:t>
            </a:r>
            <a:r>
              <a:rPr lang="ru-RU" b="1" dirty="0" smtClean="0"/>
              <a:t>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Принципы работы над скороговорками: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09416"/>
            <a:ext cx="7560840" cy="5059944"/>
          </a:xfrm>
        </p:spPr>
        <p:txBody>
          <a:bodyPr>
            <a:normAutofit/>
          </a:bodyPr>
          <a:lstStyle/>
          <a:p>
            <a:r>
              <a:rPr lang="ru-RU" sz="3400" dirty="0" smtClean="0"/>
              <a:t> </a:t>
            </a:r>
            <a:r>
              <a:rPr lang="ru-RU" sz="3400" b="1" dirty="0" smtClean="0"/>
              <a:t>Прочитываем скороговорку   медленно.</a:t>
            </a:r>
          </a:p>
          <a:p>
            <a:r>
              <a:rPr lang="ru-RU" sz="3400" b="1" dirty="0" smtClean="0"/>
              <a:t> Разбираемся в содержании текста. </a:t>
            </a:r>
          </a:p>
          <a:p>
            <a:r>
              <a:rPr lang="ru-RU" sz="3400" b="1" dirty="0" smtClean="0"/>
              <a:t> Незнакомые слова разыскиваем</a:t>
            </a:r>
          </a:p>
          <a:p>
            <a:pPr>
              <a:buNone/>
            </a:pPr>
            <a:r>
              <a:rPr lang="ru-RU" sz="3400" b="1" dirty="0" smtClean="0"/>
              <a:t>   в словаре.</a:t>
            </a:r>
          </a:p>
          <a:p>
            <a:r>
              <a:rPr lang="ru-RU" sz="3400" b="1" dirty="0" smtClean="0"/>
              <a:t>Сложные слова произносим по слогам несколько раз, пока они не зазвучат легко и осмысленно.</a:t>
            </a:r>
          </a:p>
          <a:p>
            <a:pPr algn="ctr"/>
            <a:endParaRPr lang="ru-RU" sz="2800" dirty="0" smtClean="0"/>
          </a:p>
          <a:p>
            <a:pPr algn="ctr"/>
            <a:endParaRPr lang="ru-RU" sz="2800" dirty="0" smtClean="0"/>
          </a:p>
          <a:p>
            <a:pPr algn="ctr"/>
            <a:endParaRPr lang="ru-RU" sz="28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51520" y="404664"/>
            <a:ext cx="7704856" cy="6048672"/>
          </a:xfrm>
        </p:spPr>
        <p:txBody>
          <a:bodyPr>
            <a:normAutofit fontScale="92500" lnSpcReduction="20000"/>
          </a:bodyPr>
          <a:lstStyle/>
          <a:p>
            <a:pPr algn="ctr"/>
            <a:endParaRPr lang="ru-RU" sz="2800" dirty="0" smtClean="0"/>
          </a:p>
          <a:p>
            <a:r>
              <a:rPr lang="ru-RU" sz="3700" b="1" dirty="0" smtClean="0"/>
              <a:t>Заучиваем скороговорку, произнося правильно.</a:t>
            </a:r>
          </a:p>
          <a:p>
            <a:r>
              <a:rPr lang="ru-RU" sz="3700" b="1" dirty="0" smtClean="0"/>
              <a:t>Произносим четко все гласные звуки, а не только ударные.</a:t>
            </a:r>
          </a:p>
          <a:p>
            <a:r>
              <a:rPr lang="ru-RU" sz="3700" b="1" dirty="0" smtClean="0"/>
              <a:t>Звуки, которые выделены заглавными буквами, произносим особенно четко.</a:t>
            </a:r>
          </a:p>
          <a:p>
            <a:r>
              <a:rPr lang="ru-RU" sz="3700" b="1" dirty="0" smtClean="0"/>
              <a:t>Отрабатываем каждый звук.</a:t>
            </a:r>
          </a:p>
          <a:p>
            <a:r>
              <a:rPr lang="ru-RU" sz="3700" b="1" dirty="0" smtClean="0"/>
              <a:t>Проговариваем скороговорку медленно, чеканя каждый звук, пока не начнет получаться ясно и четко.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67544" y="476672"/>
            <a:ext cx="7272808" cy="5976664"/>
          </a:xfrm>
        </p:spPr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r>
              <a:rPr lang="ru-RU" sz="5400" b="1" dirty="0" smtClean="0"/>
              <a:t>Беззвучно прорабатываем артикуляцию.</a:t>
            </a:r>
          </a:p>
          <a:p>
            <a:r>
              <a:rPr lang="ru-RU" sz="5400" b="1" dirty="0" smtClean="0"/>
              <a:t>Отрабатываем движения губ, читаем по губам друг у друга. </a:t>
            </a:r>
          </a:p>
          <a:p>
            <a:r>
              <a:rPr lang="ru-RU" sz="5400" b="1" dirty="0" smtClean="0"/>
              <a:t>Произносим текст шепотом, но четко, чтобы вас было слышно </a:t>
            </a:r>
          </a:p>
          <a:p>
            <a:pPr>
              <a:buNone/>
            </a:pPr>
            <a:r>
              <a:rPr lang="ru-RU" sz="5400" b="1" dirty="0" smtClean="0"/>
              <a:t>  в другой стороне комнаты. </a:t>
            </a:r>
          </a:p>
          <a:p>
            <a:r>
              <a:rPr lang="ru-RU" sz="5400" b="1" dirty="0" smtClean="0"/>
              <a:t>Проговариваем скороговорку вслух четко и медленно, можно при этом смотреть в зеркало.</a:t>
            </a:r>
          </a:p>
          <a:p>
            <a:r>
              <a:rPr lang="ru-RU" sz="5400" b="1" dirty="0" smtClean="0"/>
              <a:t>Заучиваем скороговорку наизусть.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605</TotalTime>
  <Words>516</Words>
  <Application>Microsoft Office PowerPoint</Application>
  <PresentationFormat>Экран (4:3)</PresentationFormat>
  <Paragraphs>73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Изящная</vt:lpstr>
      <vt:lpstr>СКОРОГОВОРКИ</vt:lpstr>
      <vt:lpstr>    Цель урока:  Формирование у обучающихся навыков работы со скороговорками</vt:lpstr>
      <vt:lpstr>Презентация PowerPoint</vt:lpstr>
      <vt:lpstr>Что такое скороговорка?</vt:lpstr>
      <vt:lpstr>Народная скороговорка:</vt:lpstr>
      <vt:lpstr>Авторская скороговорка:</vt:lpstr>
      <vt:lpstr>Принципы работы над скороговорками:</vt:lpstr>
      <vt:lpstr>Презентация PowerPoint</vt:lpstr>
      <vt:lpstr>Презентация PowerPoint</vt:lpstr>
      <vt:lpstr>Презентация PowerPoint</vt:lpstr>
      <vt:lpstr>   Пример усложнения и комбинирования скороговорки:</vt:lpstr>
      <vt:lpstr>К. С. Станиславский молодым артистам </vt:lpstr>
      <vt:lpstr>Домашнее задание: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СКОРОГОВОРКИ</dc:title>
  <dc:creator>Liliia</dc:creator>
  <cp:lastModifiedBy>Пользователь</cp:lastModifiedBy>
  <cp:revision>57</cp:revision>
  <dcterms:created xsi:type="dcterms:W3CDTF">2017-10-14T13:44:05Z</dcterms:created>
  <dcterms:modified xsi:type="dcterms:W3CDTF">2017-11-28T02:05:15Z</dcterms:modified>
</cp:coreProperties>
</file>