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6" r:id="rId7"/>
    <p:sldId id="267" r:id="rId8"/>
    <p:sldId id="268" r:id="rId9"/>
    <p:sldId id="292" r:id="rId10"/>
    <p:sldId id="293" r:id="rId11"/>
    <p:sldId id="271" r:id="rId12"/>
    <p:sldId id="272" r:id="rId13"/>
    <p:sldId id="273" r:id="rId14"/>
    <p:sldId id="294" r:id="rId15"/>
    <p:sldId id="275" r:id="rId16"/>
    <p:sldId id="276" r:id="rId17"/>
    <p:sldId id="277" r:id="rId18"/>
    <p:sldId id="278" r:id="rId19"/>
    <p:sldId id="295" r:id="rId20"/>
    <p:sldId id="280" r:id="rId21"/>
    <p:sldId id="281" r:id="rId22"/>
    <p:sldId id="282" r:id="rId23"/>
    <p:sldId id="283" r:id="rId24"/>
    <p:sldId id="296" r:id="rId25"/>
    <p:sldId id="285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89E"/>
    <a:srgbClr val="3E6CA4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6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C3F5-B103-445A-B9FF-6636583A1010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506A187-3939-45E1-800D-D759CD912B1A}">
      <dgm:prSet phldrT="[Текст]"/>
      <dgm:spPr>
        <a:solidFill>
          <a:srgbClr val="000066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AA3D834-F750-4715-A15D-491DAEBBFA53}" type="parTrans" cxnId="{93CB7657-BC9C-4CE1-846C-0602512B13E0}">
      <dgm:prSet/>
      <dgm:spPr/>
      <dgm:t>
        <a:bodyPr/>
        <a:lstStyle/>
        <a:p>
          <a:endParaRPr lang="ru-RU"/>
        </a:p>
      </dgm:t>
    </dgm:pt>
    <dgm:pt modelId="{06594563-4651-43F9-B17A-212F8F6DD35B}" type="sibTrans" cxnId="{93CB7657-BC9C-4CE1-846C-0602512B13E0}">
      <dgm:prSet/>
      <dgm:spPr/>
      <dgm:t>
        <a:bodyPr/>
        <a:lstStyle/>
        <a:p>
          <a:endParaRPr lang="ru-RU"/>
        </a:p>
      </dgm:t>
    </dgm:pt>
    <dgm:pt modelId="{3E678B57-BB0E-4FF3-ADA3-708A2A9E15CD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A520944-5B2B-4B83-B8B8-B964EC0E9E8E}" type="parTrans" cxnId="{6BBE415A-CCA0-40C0-AC4F-AC49FCF49298}">
      <dgm:prSet/>
      <dgm:spPr/>
      <dgm:t>
        <a:bodyPr/>
        <a:lstStyle/>
        <a:p>
          <a:endParaRPr lang="ru-RU"/>
        </a:p>
      </dgm:t>
    </dgm:pt>
    <dgm:pt modelId="{4F99E7EA-9D75-4066-A627-DC63DC89F205}" type="sibTrans" cxnId="{6BBE415A-CCA0-40C0-AC4F-AC49FCF49298}">
      <dgm:prSet/>
      <dgm:spPr/>
      <dgm:t>
        <a:bodyPr/>
        <a:lstStyle/>
        <a:p>
          <a:endParaRPr lang="ru-RU"/>
        </a:p>
      </dgm:t>
    </dgm:pt>
    <dgm:pt modelId="{70D15994-5B66-4497-BD59-549D40A7511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73319B1-62BC-47A1-8273-D65D53A54D5C}" type="parTrans" cxnId="{2CC781E4-DD49-440B-96A6-BED2ED9F4143}">
      <dgm:prSet/>
      <dgm:spPr/>
      <dgm:t>
        <a:bodyPr/>
        <a:lstStyle/>
        <a:p>
          <a:endParaRPr lang="ru-RU"/>
        </a:p>
      </dgm:t>
    </dgm:pt>
    <dgm:pt modelId="{5B0DB6DB-E3CB-4DDB-880A-773B9F90D74A}" type="sibTrans" cxnId="{2CC781E4-DD49-440B-96A6-BED2ED9F4143}">
      <dgm:prSet/>
      <dgm:spPr/>
      <dgm:t>
        <a:bodyPr/>
        <a:lstStyle/>
        <a:p>
          <a:endParaRPr lang="ru-RU"/>
        </a:p>
      </dgm:t>
    </dgm:pt>
    <dgm:pt modelId="{C3B63120-7357-4608-854C-F7AAD8177E1B}" type="pres">
      <dgm:prSet presAssocID="{C877C3F5-B103-445A-B9FF-6636583A10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F1E0A-694D-4AB2-9B43-FB48C5AD779D}" type="pres">
      <dgm:prSet presAssocID="{C506A187-3939-45E1-800D-D759CD912B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67057-F431-47FA-9FE8-EB546C37C5D7}" type="pres">
      <dgm:prSet presAssocID="{06594563-4651-43F9-B17A-212F8F6DD35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F46332F-EB32-4E49-A82E-CA3483669A79}" type="pres">
      <dgm:prSet presAssocID="{06594563-4651-43F9-B17A-212F8F6DD35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0CB3DF0-D797-4EE1-8D18-3E06B5CCCC76}" type="pres">
      <dgm:prSet presAssocID="{3E678B57-BB0E-4FF3-ADA3-708A2A9E1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92C1E-E558-475D-970E-D8D3D9D6C4B4}" type="pres">
      <dgm:prSet presAssocID="{4F99E7EA-9D75-4066-A627-DC63DC89F20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5236850-5F5F-47F7-AA5B-3F91D4CFD633}" type="pres">
      <dgm:prSet presAssocID="{4F99E7EA-9D75-4066-A627-DC63DC89F20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D19D75F-CF6A-4A78-B888-A7F24C9DF0D5}" type="pres">
      <dgm:prSet presAssocID="{70D15994-5B66-4497-BD59-549D40A75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67352-0EF2-4667-9D43-813456BAC630}" type="pres">
      <dgm:prSet presAssocID="{5B0DB6DB-E3CB-4DDB-880A-773B9F90D74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CC06288-CA94-43E5-950D-D153CA425986}" type="pres">
      <dgm:prSet presAssocID="{5B0DB6DB-E3CB-4DDB-880A-773B9F90D74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E173221-66E8-492C-8916-99A37CDD3371}" type="presOf" srcId="{4F99E7EA-9D75-4066-A627-DC63DC89F205}" destId="{5A592C1E-E558-475D-970E-D8D3D9D6C4B4}" srcOrd="0" destOrd="0" presId="urn:microsoft.com/office/officeart/2005/8/layout/cycle2"/>
    <dgm:cxn modelId="{93CB7657-BC9C-4CE1-846C-0602512B13E0}" srcId="{C877C3F5-B103-445A-B9FF-6636583A1010}" destId="{C506A187-3939-45E1-800D-D759CD912B1A}" srcOrd="0" destOrd="0" parTransId="{9AA3D834-F750-4715-A15D-491DAEBBFA53}" sibTransId="{06594563-4651-43F9-B17A-212F8F6DD35B}"/>
    <dgm:cxn modelId="{C7AC0E20-6026-4BE0-90E4-E74A96314C1F}" type="presOf" srcId="{C506A187-3939-45E1-800D-D759CD912B1A}" destId="{71BF1E0A-694D-4AB2-9B43-FB48C5AD779D}" srcOrd="0" destOrd="0" presId="urn:microsoft.com/office/officeart/2005/8/layout/cycle2"/>
    <dgm:cxn modelId="{829CA391-0E27-4181-B852-9FA16E53B97E}" type="presOf" srcId="{5B0DB6DB-E3CB-4DDB-880A-773B9F90D74A}" destId="{68067352-0EF2-4667-9D43-813456BAC630}" srcOrd="0" destOrd="0" presId="urn:microsoft.com/office/officeart/2005/8/layout/cycle2"/>
    <dgm:cxn modelId="{10172929-C183-4816-B181-FC847CE6747E}" type="presOf" srcId="{3E678B57-BB0E-4FF3-ADA3-708A2A9E15CD}" destId="{00CB3DF0-D797-4EE1-8D18-3E06B5CCCC76}" srcOrd="0" destOrd="0" presId="urn:microsoft.com/office/officeart/2005/8/layout/cycle2"/>
    <dgm:cxn modelId="{EA05FB5A-5B68-4D28-B8E8-B85E413039C6}" type="presOf" srcId="{70D15994-5B66-4497-BD59-549D40A7511E}" destId="{6D19D75F-CF6A-4A78-B888-A7F24C9DF0D5}" srcOrd="0" destOrd="0" presId="urn:microsoft.com/office/officeart/2005/8/layout/cycle2"/>
    <dgm:cxn modelId="{40BAB9C7-81C7-4874-8897-B86DE9792753}" type="presOf" srcId="{C877C3F5-B103-445A-B9FF-6636583A1010}" destId="{C3B63120-7357-4608-854C-F7AAD8177E1B}" srcOrd="0" destOrd="0" presId="urn:microsoft.com/office/officeart/2005/8/layout/cycle2"/>
    <dgm:cxn modelId="{ADAE87F9-6DAD-4BFC-B09D-5F8B15BD66BE}" type="presOf" srcId="{4F99E7EA-9D75-4066-A627-DC63DC89F205}" destId="{D5236850-5F5F-47F7-AA5B-3F91D4CFD633}" srcOrd="1" destOrd="0" presId="urn:microsoft.com/office/officeart/2005/8/layout/cycle2"/>
    <dgm:cxn modelId="{2CC781E4-DD49-440B-96A6-BED2ED9F4143}" srcId="{C877C3F5-B103-445A-B9FF-6636583A1010}" destId="{70D15994-5B66-4497-BD59-549D40A7511E}" srcOrd="2" destOrd="0" parTransId="{D73319B1-62BC-47A1-8273-D65D53A54D5C}" sibTransId="{5B0DB6DB-E3CB-4DDB-880A-773B9F90D74A}"/>
    <dgm:cxn modelId="{D7E2457D-EE5C-4B43-B2A2-D45F6518147F}" type="presOf" srcId="{5B0DB6DB-E3CB-4DDB-880A-773B9F90D74A}" destId="{DCC06288-CA94-43E5-950D-D153CA425986}" srcOrd="1" destOrd="0" presId="urn:microsoft.com/office/officeart/2005/8/layout/cycle2"/>
    <dgm:cxn modelId="{E286716F-0CD3-4B05-BF4B-52D4FBA4FDD4}" type="presOf" srcId="{06594563-4651-43F9-B17A-212F8F6DD35B}" destId="{7F46332F-EB32-4E49-A82E-CA3483669A79}" srcOrd="1" destOrd="0" presId="urn:microsoft.com/office/officeart/2005/8/layout/cycle2"/>
    <dgm:cxn modelId="{6BBE415A-CCA0-40C0-AC4F-AC49FCF49298}" srcId="{C877C3F5-B103-445A-B9FF-6636583A1010}" destId="{3E678B57-BB0E-4FF3-ADA3-708A2A9E15CD}" srcOrd="1" destOrd="0" parTransId="{9A520944-5B2B-4B83-B8B8-B964EC0E9E8E}" sibTransId="{4F99E7EA-9D75-4066-A627-DC63DC89F205}"/>
    <dgm:cxn modelId="{62C9A07D-424E-4381-813F-D919DA7F5D0F}" type="presOf" srcId="{06594563-4651-43F9-B17A-212F8F6DD35B}" destId="{0BC67057-F431-47FA-9FE8-EB546C37C5D7}" srcOrd="0" destOrd="0" presId="urn:microsoft.com/office/officeart/2005/8/layout/cycle2"/>
    <dgm:cxn modelId="{D72534AF-9974-43BA-B4BB-90C4217BEEF5}" type="presParOf" srcId="{C3B63120-7357-4608-854C-F7AAD8177E1B}" destId="{71BF1E0A-694D-4AB2-9B43-FB48C5AD779D}" srcOrd="0" destOrd="0" presId="urn:microsoft.com/office/officeart/2005/8/layout/cycle2"/>
    <dgm:cxn modelId="{909F5D4F-EA64-4B86-9FC9-681271D2234C}" type="presParOf" srcId="{C3B63120-7357-4608-854C-F7AAD8177E1B}" destId="{0BC67057-F431-47FA-9FE8-EB546C37C5D7}" srcOrd="1" destOrd="0" presId="urn:microsoft.com/office/officeart/2005/8/layout/cycle2"/>
    <dgm:cxn modelId="{65A1DA31-2544-4828-B462-9DDFD4D1C95F}" type="presParOf" srcId="{0BC67057-F431-47FA-9FE8-EB546C37C5D7}" destId="{7F46332F-EB32-4E49-A82E-CA3483669A79}" srcOrd="0" destOrd="0" presId="urn:microsoft.com/office/officeart/2005/8/layout/cycle2"/>
    <dgm:cxn modelId="{4A59F5E4-EF71-4BD9-BDE2-4A0BA8137B32}" type="presParOf" srcId="{C3B63120-7357-4608-854C-F7AAD8177E1B}" destId="{00CB3DF0-D797-4EE1-8D18-3E06B5CCCC76}" srcOrd="2" destOrd="0" presId="urn:microsoft.com/office/officeart/2005/8/layout/cycle2"/>
    <dgm:cxn modelId="{89270A08-7285-4445-841C-59AE9B195221}" type="presParOf" srcId="{C3B63120-7357-4608-854C-F7AAD8177E1B}" destId="{5A592C1E-E558-475D-970E-D8D3D9D6C4B4}" srcOrd="3" destOrd="0" presId="urn:microsoft.com/office/officeart/2005/8/layout/cycle2"/>
    <dgm:cxn modelId="{1A499294-8431-4BDD-8445-8048FD05CCE2}" type="presParOf" srcId="{5A592C1E-E558-475D-970E-D8D3D9D6C4B4}" destId="{D5236850-5F5F-47F7-AA5B-3F91D4CFD633}" srcOrd="0" destOrd="0" presId="urn:microsoft.com/office/officeart/2005/8/layout/cycle2"/>
    <dgm:cxn modelId="{1EB1D099-67DA-4696-BE6C-912AAE6D519F}" type="presParOf" srcId="{C3B63120-7357-4608-854C-F7AAD8177E1B}" destId="{6D19D75F-CF6A-4A78-B888-A7F24C9DF0D5}" srcOrd="4" destOrd="0" presId="urn:microsoft.com/office/officeart/2005/8/layout/cycle2"/>
    <dgm:cxn modelId="{B3693E88-D79F-48AA-9A4A-7E3CBEE25428}" type="presParOf" srcId="{C3B63120-7357-4608-854C-F7AAD8177E1B}" destId="{68067352-0EF2-4667-9D43-813456BAC630}" srcOrd="5" destOrd="0" presId="urn:microsoft.com/office/officeart/2005/8/layout/cycle2"/>
    <dgm:cxn modelId="{AE240820-FC2F-4D46-BDFD-124F268EDE65}" type="presParOf" srcId="{68067352-0EF2-4667-9D43-813456BAC630}" destId="{DCC06288-CA94-43E5-950D-D153CA4259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1E0A-694D-4AB2-9B43-FB48C5AD779D}">
      <dsp:nvSpPr>
        <dsp:cNvPr id="0" name=""/>
        <dsp:cNvSpPr/>
      </dsp:nvSpPr>
      <dsp:spPr>
        <a:xfrm>
          <a:off x="886563" y="11288"/>
          <a:ext cx="1179201" cy="1179201"/>
        </a:xfrm>
        <a:prstGeom prst="ellipse">
          <a:avLst/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3</a:t>
          </a:r>
          <a:endParaRPr lang="ru-RU" sz="5000" kern="1200" dirty="0"/>
        </a:p>
      </dsp:txBody>
      <dsp:txXfrm>
        <a:off x="1059253" y="183978"/>
        <a:ext cx="833821" cy="833821"/>
      </dsp:txXfrm>
    </dsp:sp>
    <dsp:sp modelId="{0BC67057-F431-47FA-9FE8-EB546C37C5D7}">
      <dsp:nvSpPr>
        <dsp:cNvPr id="0" name=""/>
        <dsp:cNvSpPr/>
      </dsp:nvSpPr>
      <dsp:spPr>
        <a:xfrm rot="3600000">
          <a:off x="1757628" y="1161462"/>
          <a:ext cx="314139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781189" y="1200250"/>
        <a:ext cx="219897" cy="238788"/>
      </dsp:txXfrm>
    </dsp:sp>
    <dsp:sp modelId="{00CB3DF0-D797-4EE1-8D18-3E06B5CCCC76}">
      <dsp:nvSpPr>
        <dsp:cNvPr id="0" name=""/>
        <dsp:cNvSpPr/>
      </dsp:nvSpPr>
      <dsp:spPr>
        <a:xfrm>
          <a:off x="1772522" y="1545814"/>
          <a:ext cx="1179201" cy="1179201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4</a:t>
          </a:r>
          <a:endParaRPr lang="ru-RU" sz="5000" kern="1200" dirty="0"/>
        </a:p>
      </dsp:txBody>
      <dsp:txXfrm>
        <a:off x="1945212" y="1718504"/>
        <a:ext cx="833821" cy="833821"/>
      </dsp:txXfrm>
    </dsp:sp>
    <dsp:sp modelId="{5A592C1E-E558-475D-970E-D8D3D9D6C4B4}">
      <dsp:nvSpPr>
        <dsp:cNvPr id="0" name=""/>
        <dsp:cNvSpPr/>
      </dsp:nvSpPr>
      <dsp:spPr>
        <a:xfrm rot="10800000">
          <a:off x="1327984" y="1936424"/>
          <a:ext cx="314139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422226" y="2016020"/>
        <a:ext cx="219897" cy="238788"/>
      </dsp:txXfrm>
    </dsp:sp>
    <dsp:sp modelId="{6D19D75F-CF6A-4A78-B888-A7F24C9DF0D5}">
      <dsp:nvSpPr>
        <dsp:cNvPr id="0" name=""/>
        <dsp:cNvSpPr/>
      </dsp:nvSpPr>
      <dsp:spPr>
        <a:xfrm>
          <a:off x="604" y="1545814"/>
          <a:ext cx="1179201" cy="117920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5</a:t>
          </a:r>
          <a:endParaRPr lang="ru-RU" sz="5000" kern="1200" dirty="0"/>
        </a:p>
      </dsp:txBody>
      <dsp:txXfrm>
        <a:off x="173294" y="1718504"/>
        <a:ext cx="833821" cy="833821"/>
      </dsp:txXfrm>
    </dsp:sp>
    <dsp:sp modelId="{68067352-0EF2-4667-9D43-813456BAC630}">
      <dsp:nvSpPr>
        <dsp:cNvPr id="0" name=""/>
        <dsp:cNvSpPr/>
      </dsp:nvSpPr>
      <dsp:spPr>
        <a:xfrm rot="18000000">
          <a:off x="871669" y="1176861"/>
          <a:ext cx="314139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895230" y="1297265"/>
        <a:ext cx="219897" cy="238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3"/>
            <a:ext cx="7632848" cy="20436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4680520" cy="2279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048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08313" cy="1368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1980-44BD-48FF-A0E8-C95FCB8969E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E6D3-0729-488D-B1F5-054CF571AC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/>
              <a:t>В ПОИСКАХ СОКРОВИЩ</a:t>
            </a:r>
            <a:endParaRPr lang="ru-RU" altLang="ru-RU" sz="3600" b="1" dirty="0" smtClean="0">
              <a:ln>
                <a:noFill/>
              </a:ln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5112568" cy="2711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Интегрированный урок (химия + информатика)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8-й класс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обобщение по темам "Первоначальные химические понятия", "Логические операции</a:t>
            </a:r>
            <a:r>
              <a:rPr lang="ru-RU" sz="2000" dirty="0" smtClean="0">
                <a:solidFill>
                  <a:schemeClr val="tx1"/>
                </a:solidFill>
              </a:rPr>
              <a:t>").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Молодой специалист – </a:t>
            </a:r>
            <a:r>
              <a:rPr lang="ru-RU" sz="2000" dirty="0" err="1" smtClean="0">
                <a:solidFill>
                  <a:schemeClr val="tx1"/>
                </a:solidFill>
              </a:rPr>
              <a:t>Поушева</a:t>
            </a:r>
            <a:r>
              <a:rPr lang="ru-RU" sz="2000" dirty="0" smtClean="0">
                <a:solidFill>
                  <a:schemeClr val="tx1"/>
                </a:solidFill>
              </a:rPr>
              <a:t> М.С.</a:t>
            </a:r>
          </a:p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Наставник – </a:t>
            </a:r>
            <a:r>
              <a:rPr lang="ru-RU" sz="2000" dirty="0" err="1" smtClean="0">
                <a:solidFill>
                  <a:schemeClr val="tx1"/>
                </a:solidFill>
              </a:rPr>
              <a:t>Кулаева</a:t>
            </a:r>
            <a:r>
              <a:rPr lang="ru-RU" sz="2000" dirty="0" smtClean="0">
                <a:solidFill>
                  <a:schemeClr val="tx1"/>
                </a:solidFill>
              </a:rPr>
              <a:t> Н.А.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densegodnya.ru/d/814355/d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" y="207963"/>
            <a:ext cx="8789238" cy="64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1" y="3703116"/>
            <a:ext cx="1225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5632450" y="1125538"/>
            <a:ext cx="574675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051050" y="4941888"/>
            <a:ext cx="576263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63938" y="3054350"/>
            <a:ext cx="576262" cy="5762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58012" y="2494087"/>
            <a:ext cx="1223962" cy="1150937"/>
            <a:chOff x="158012" y="2494087"/>
            <a:chExt cx="1223962" cy="1150937"/>
          </a:xfrm>
        </p:grpSpPr>
        <p:sp>
          <p:nvSpPr>
            <p:cNvPr id="3" name="Овал 2"/>
            <p:cNvSpPr/>
            <p:nvPr/>
          </p:nvSpPr>
          <p:spPr>
            <a:xfrm>
              <a:off x="158012" y="2494087"/>
              <a:ext cx="1223962" cy="115093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93" t="58675" b="20537"/>
            <a:stretch>
              <a:fillRect/>
            </a:stretch>
          </p:blipFill>
          <p:spPr bwMode="auto">
            <a:xfrm>
              <a:off x="301680" y="2706687"/>
              <a:ext cx="936625" cy="72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899592" y="5516563"/>
            <a:ext cx="2376264" cy="590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«Шторм»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632450" y="1772816"/>
            <a:ext cx="3314799" cy="562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«Угадай слово»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808288" y="5229225"/>
            <a:ext cx="2627312" cy="0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27313" y="3630613"/>
            <a:ext cx="936625" cy="1311275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91000" y="1557338"/>
            <a:ext cx="1441450" cy="1497012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38305" y="1412875"/>
            <a:ext cx="4197295" cy="1235352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2915815" y="2479164"/>
            <a:ext cx="2160241" cy="768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«Письмо </a:t>
            </a:r>
            <a:endParaRPr lang="ru-RU" sz="3600" b="1" kern="1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 </a:t>
            </a: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бутылке»</a:t>
            </a:r>
          </a:p>
        </p:txBody>
      </p:sp>
    </p:spTree>
    <p:extLst>
      <p:ext uri="{BB962C8B-B14F-4D97-AF65-F5344CB8AC3E}">
        <p14:creationId xmlns:p14="http://schemas.microsoft.com/office/powerpoint/2010/main" val="22493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Нам поступил сигнал SOS, недалеко от нас терпит крушение пассажирский лайнер. Они просят помощи. Надо срочно эвакуировать пассажиров. У нас есть спасательные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плоты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шлюпки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 можете сами определить вид спасательного средства, но должны помнить, что для управления шлюпкой нужно больше знаний, зато можно получить больше пиастров.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169" y="409502"/>
            <a:ext cx="8229600" cy="1075282"/>
          </a:xfrm>
        </p:spPr>
        <p:txBody>
          <a:bodyPr>
            <a:normAutofit/>
          </a:bodyPr>
          <a:lstStyle/>
          <a:p>
            <a:r>
              <a:rPr lang="ru-RU" dirty="0" smtClean="0"/>
              <a:t>Шторм</a:t>
            </a:r>
            <a:endParaRPr lang="ru-RU" dirty="0"/>
          </a:p>
        </p:txBody>
      </p:sp>
      <p:pic>
        <p:nvPicPr>
          <p:cNvPr id="20486" name="Picture 6" descr="Картинки по запросу плот что это 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2001"/>
          <a:stretch/>
        </p:blipFill>
        <p:spPr bwMode="auto">
          <a:xfrm>
            <a:off x="539552" y="4473702"/>
            <a:ext cx="3011385" cy="21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Картинки по запросу шлюпка что это мультяшные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1" b="23706"/>
          <a:stretch/>
        </p:blipFill>
        <p:spPr bwMode="auto">
          <a:xfrm>
            <a:off x="4067944" y="4229384"/>
            <a:ext cx="4186436" cy="24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03848" y="4218609"/>
            <a:ext cx="1178474" cy="11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9532" y="297816"/>
            <a:ext cx="8460940" cy="1440160"/>
          </a:xfrm>
          <a:prstGeom prst="roundRect">
            <a:avLst/>
          </a:prstGeom>
          <a:solidFill>
            <a:srgbClr val="3C6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3068960"/>
            <a:ext cx="8424936" cy="1440160"/>
          </a:xfrm>
          <a:prstGeom prst="roundRect">
            <a:avLst/>
          </a:prstGeom>
          <a:solidFill>
            <a:srgbClr val="3C6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5536" y="254839"/>
            <a:ext cx="8352928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Плот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. Запишите формулы веществ в соответствующие столбцы таблицы: H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2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, Na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2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S,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, CuCl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2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Mg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, KI, S,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Ca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(OH)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2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, O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3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, FeBr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</a:rPr>
              <a:t>3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</a:rPr>
              <a:t> 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24993"/>
              </p:ext>
            </p:extLst>
          </p:nvPr>
        </p:nvGraphicFramePr>
        <p:xfrm>
          <a:off x="1043608" y="1880245"/>
          <a:ext cx="6799262" cy="8286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168352"/>
                <a:gridCol w="363091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Простые вещества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Сложные вещества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05211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Шлюпка. </a:t>
            </a:r>
            <a:r>
              <a:rPr lang="ru-RU" sz="2800" dirty="0">
                <a:solidFill>
                  <a:schemeClr val="bg1"/>
                </a:solidFill>
              </a:rPr>
              <a:t> Запишите формулы веществ в соответствующие столбцы таблицы: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, I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NaCl</a:t>
            </a:r>
            <a:r>
              <a:rPr lang="en-US" sz="2800" dirty="0">
                <a:solidFill>
                  <a:schemeClr val="bg1"/>
                </a:solidFill>
              </a:rPr>
              <a:t>, CaH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Na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O, K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S, Fe, PH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, N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Na</a:t>
            </a:r>
            <a:r>
              <a:rPr lang="en-US" sz="2800" baseline="-25000" dirty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Si, </a:t>
            </a:r>
            <a:r>
              <a:rPr lang="en-US" sz="2800" dirty="0" err="1">
                <a:solidFill>
                  <a:schemeClr val="bg1"/>
                </a:solidFill>
              </a:rPr>
              <a:t>LiOH</a:t>
            </a:r>
            <a:r>
              <a:rPr lang="en-US" sz="2800" dirty="0">
                <a:solidFill>
                  <a:schemeClr val="bg1"/>
                </a:solidFill>
              </a:rPr>
              <a:t>, Cu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02900"/>
              </p:ext>
            </p:extLst>
          </p:nvPr>
        </p:nvGraphicFramePr>
        <p:xfrm>
          <a:off x="1042988" y="4536395"/>
          <a:ext cx="6913386" cy="126886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52771"/>
                <a:gridCol w="1152772"/>
                <a:gridCol w="1151150"/>
                <a:gridCol w="1152771"/>
                <a:gridCol w="1152772"/>
                <a:gridCol w="1151150"/>
              </a:tblGrid>
              <a:tr h="28073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Простые вещества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Бинарные соединения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3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металлы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неметаллы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оксиды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хлориды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гидриды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сульфиды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</a:tr>
              <a:tr h="5906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5951021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</a:t>
            </a:r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выполнение задания для плота -  1 пиастр,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для </a:t>
            </a:r>
            <a:r>
              <a:rPr lang="ru-RU" b="1" dirty="0">
                <a:solidFill>
                  <a:srgbClr val="C00000"/>
                </a:solidFill>
              </a:rPr>
              <a:t>шлюпки – 2 пиастра.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4509120"/>
            <a:ext cx="6912768" cy="1296144"/>
            <a:chOff x="1043608" y="4509120"/>
            <a:chExt cx="6912768" cy="1296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3608" y="4509120"/>
              <a:ext cx="2304256" cy="129614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47864" y="4509120"/>
              <a:ext cx="4608512" cy="129614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0293" y="5339614"/>
            <a:ext cx="721307" cy="6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n>
                  <a:noFill/>
                </a:ln>
              </a:rPr>
              <a:t>Операция </a:t>
            </a:r>
            <a:r>
              <a:rPr lang="en-US" altLang="ru-RU" smtClean="0">
                <a:ln>
                  <a:noFill/>
                </a:ln>
              </a:rPr>
              <a:t>SOS</a:t>
            </a:r>
            <a:r>
              <a:rPr lang="ru-RU" altLang="ru-RU" smtClean="0">
                <a:ln>
                  <a:noFill/>
                </a:ln>
              </a:rPr>
              <a:t> выполнена!!!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28911"/>
              </p:ext>
            </p:extLst>
          </p:nvPr>
        </p:nvGraphicFramePr>
        <p:xfrm>
          <a:off x="1116013" y="2060848"/>
          <a:ext cx="6799262" cy="8286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47925"/>
                <a:gridCol w="43513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Простые вещества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Сложные вещества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Al, Mg, S, O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r>
                        <a:rPr kumimoji="0" lang="ru-RU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S, CuCl</a:t>
                      </a:r>
                      <a:r>
                        <a:rPr kumimoji="0" lang="ru-RU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KI,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(OH)</a:t>
                      </a:r>
                      <a:r>
                        <a:rPr kumimoji="0" lang="ru-RU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FeBr</a:t>
                      </a:r>
                      <a:r>
                        <a:rPr kumimoji="0" lang="ru-RU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65267"/>
              </p:ext>
            </p:extLst>
          </p:nvPr>
        </p:nvGraphicFramePr>
        <p:xfrm>
          <a:off x="1115616" y="3933825"/>
          <a:ext cx="6769100" cy="193198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28712"/>
                <a:gridCol w="1128713"/>
                <a:gridCol w="1127125"/>
                <a:gridCol w="1128712"/>
                <a:gridCol w="1128713"/>
                <a:gridCol w="1127125"/>
              </a:tblGrid>
              <a:tr h="37153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Простые вещества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Бинарные соединения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53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металлы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неметаллы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оксиды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хлориды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гидриды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сульфиды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33" marB="47633" horzOverflow="overflow"/>
                </a:tc>
              </a:tr>
              <a:tr h="118891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Cu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Na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NaCl</a:t>
                      </a:r>
                      <a:endParaRPr kumimoji="0" lang="ru-RU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CaH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PH</a:t>
                      </a:r>
                      <a:r>
                        <a:rPr kumimoji="0" lang="ru-RU" sz="2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ru-RU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pic>
        <p:nvPicPr>
          <p:cNvPr id="6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9868" y="2060848"/>
            <a:ext cx="721307" cy="6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4331" y="4509120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0969" y="5229200"/>
            <a:ext cx="721307" cy="681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densegodnya.ru/d/814355/d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" y="207963"/>
            <a:ext cx="8789238" cy="64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" y="4005064"/>
            <a:ext cx="1225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5632450" y="1125538"/>
            <a:ext cx="574675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63938" y="3054350"/>
            <a:ext cx="576262" cy="5762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808288" y="2479164"/>
            <a:ext cx="1778758" cy="768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«Письмо </a:t>
            </a:r>
            <a:endParaRPr lang="ru-RU" sz="3600" b="1" kern="1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 </a:t>
            </a: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бутылке»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632450" y="1772816"/>
            <a:ext cx="3314799" cy="562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«Угадай слово»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627313" y="3630613"/>
            <a:ext cx="936625" cy="1311275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91000" y="1557338"/>
            <a:ext cx="1441450" cy="1497012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38305" y="1412875"/>
            <a:ext cx="4197295" cy="1224037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158012" y="2494087"/>
            <a:ext cx="1223962" cy="1150937"/>
            <a:chOff x="158012" y="2494087"/>
            <a:chExt cx="1223962" cy="1150937"/>
          </a:xfrm>
        </p:grpSpPr>
        <p:sp>
          <p:nvSpPr>
            <p:cNvPr id="18" name="Овал 17"/>
            <p:cNvSpPr/>
            <p:nvPr/>
          </p:nvSpPr>
          <p:spPr>
            <a:xfrm>
              <a:off x="158012" y="2494087"/>
              <a:ext cx="1223962" cy="115093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93" t="58675" b="20537"/>
            <a:stretch>
              <a:fillRect/>
            </a:stretch>
          </p:blipFill>
          <p:spPr bwMode="auto">
            <a:xfrm>
              <a:off x="301680" y="2706687"/>
              <a:ext cx="936625" cy="72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0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17638 -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n>
                  <a:noFill/>
                </a:ln>
              </a:rPr>
              <a:t>«Письмо в бутылке»</a:t>
            </a:r>
          </a:p>
        </p:txBody>
      </p:sp>
      <p:pic>
        <p:nvPicPr>
          <p:cNvPr id="16386" name="Picture 2" descr="Картинки по запросу письмо в бутылк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3"/>
            <a:ext cx="87849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1124744"/>
            <a:ext cx="8568952" cy="1224135"/>
          </a:xfrm>
          <a:prstGeom prst="roundRect">
            <a:avLst/>
          </a:prstGeom>
          <a:solidFill>
            <a:srgbClr val="3C6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810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Сегодня боцман выловил бутылку с письмом, в нем мы нашли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шифровку.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Посмотрите на нее внимательно.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850" name="Рисунок 1" descr="Описание: 3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3719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55110" r="52867" b="27054"/>
          <a:stretch>
            <a:fillRect/>
          </a:stretch>
        </p:blipFill>
        <p:spPr bwMode="auto">
          <a:xfrm>
            <a:off x="5999683" y="4119270"/>
            <a:ext cx="2348384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2"/>
          <p:cNvSpPr txBox="1">
            <a:spLocks noChangeArrowheads="1"/>
          </p:cNvSpPr>
          <p:nvPr/>
        </p:nvSpPr>
        <p:spPr bwMode="auto">
          <a:xfrm>
            <a:off x="6027142" y="2981032"/>
            <a:ext cx="2320925" cy="1160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Ba+O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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BaO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2. Fe(OH)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+HCl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FeCl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+H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O 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3. Na+S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S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4. Fe+O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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Fe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O</a:t>
            </a:r>
            <a:r>
              <a:rPr kumimoji="0" lang="en-US" altLang="ru-RU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4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277297" y="2673255"/>
            <a:ext cx="1683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Шифровка 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Уравняйте химические реакции. Подсчитайте сумму коэффициентов в каждом уравнении. Найдите соответствующие точки и последовательно соедините их друг с другом. Какой химический элемент или логическая операция спрятались за цифрами?</a:t>
            </a:r>
          </a:p>
        </p:txBody>
      </p:sp>
    </p:spTree>
    <p:extLst>
      <p:ext uri="{BB962C8B-B14F-4D97-AF65-F5344CB8AC3E}">
        <p14:creationId xmlns:p14="http://schemas.microsoft.com/office/powerpoint/2010/main" val="808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n>
                  <a:noFill/>
                </a:ln>
              </a:rPr>
              <a:t>Шифровки: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176338" y="2490788"/>
            <a:ext cx="3395662" cy="3444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7200" smtClean="0"/>
              <a:t>1 – </a:t>
            </a:r>
            <a:r>
              <a:rPr lang="en-US" altLang="ru-RU" sz="7200" smtClean="0"/>
              <a:t>N</a:t>
            </a:r>
          </a:p>
          <a:p>
            <a:pPr marL="0" indent="0">
              <a:buFont typeface="Arial" charset="0"/>
              <a:buNone/>
            </a:pPr>
            <a:r>
              <a:rPr lang="en-US" altLang="ru-RU" sz="7200" smtClean="0"/>
              <a:t>2 – P</a:t>
            </a:r>
          </a:p>
        </p:txBody>
      </p:sp>
      <p:sp>
        <p:nvSpPr>
          <p:cNvPr id="30724" name="Объект 2"/>
          <p:cNvSpPr txBox="1">
            <a:spLocks/>
          </p:cNvSpPr>
          <p:nvPr/>
        </p:nvSpPr>
        <p:spPr bwMode="auto">
          <a:xfrm>
            <a:off x="4643438" y="2492375"/>
            <a:ext cx="33956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en-US" altLang="ru-RU" sz="7200">
                <a:solidFill>
                  <a:srgbClr val="262626"/>
                </a:solidFill>
                <a:latin typeface="Garamond" pitchFamily="18" charset="0"/>
              </a:rPr>
              <a:t>3 – O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en-US" altLang="ru-RU" sz="7200">
                <a:solidFill>
                  <a:srgbClr val="262626"/>
                </a:solidFill>
                <a:latin typeface="Garamond" pitchFamily="18" charset="0"/>
              </a:rPr>
              <a:t>4 - </a:t>
            </a:r>
            <a:r>
              <a:rPr lang="ru-RU" altLang="ru-RU" sz="7200">
                <a:solidFill>
                  <a:srgbClr val="262626"/>
                </a:solidFill>
                <a:latin typeface="Garamond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1860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  <p:pic>
        <p:nvPicPr>
          <p:cNvPr id="3" name="Picture 4" descr="Картинки по запросу химическая реакция анимаци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922712" cy="29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densegodnya.ru/d/814355/d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" y="207963"/>
            <a:ext cx="8789238" cy="64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80" y="2015058"/>
            <a:ext cx="1225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5632450" y="1125538"/>
            <a:ext cx="574675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58012" y="2490252"/>
            <a:ext cx="1223962" cy="1150937"/>
            <a:chOff x="1763713" y="201613"/>
            <a:chExt cx="1223962" cy="1150937"/>
          </a:xfrm>
        </p:grpSpPr>
        <p:sp>
          <p:nvSpPr>
            <p:cNvPr id="3" name="Овал 2"/>
            <p:cNvSpPr/>
            <p:nvPr/>
          </p:nvSpPr>
          <p:spPr>
            <a:xfrm>
              <a:off x="1763713" y="201613"/>
              <a:ext cx="1223962" cy="115093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93" t="58675" b="20537"/>
            <a:stretch>
              <a:fillRect/>
            </a:stretch>
          </p:blipFill>
          <p:spPr bwMode="auto">
            <a:xfrm>
              <a:off x="1871663" y="415925"/>
              <a:ext cx="936625" cy="72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632450" y="1772816"/>
            <a:ext cx="3314799" cy="562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«Угадай слово»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191000" y="1557338"/>
            <a:ext cx="1441450" cy="1497012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02587" y="1412875"/>
            <a:ext cx="4233013" cy="1152029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WordArt 11"/>
          <p:cNvSpPr>
            <a:spLocks noChangeArrowheads="1" noChangeShapeType="1" noTextEdit="1"/>
          </p:cNvSpPr>
          <p:nvPr/>
        </p:nvSpPr>
        <p:spPr bwMode="auto">
          <a:xfrm>
            <a:off x="2915815" y="2479164"/>
            <a:ext cx="2160241" cy="768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«Письмо </a:t>
            </a:r>
            <a:endParaRPr lang="ru-RU" sz="3600" b="1" kern="1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 </a:t>
            </a: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бутылке»</a:t>
            </a:r>
          </a:p>
        </p:txBody>
      </p:sp>
    </p:spTree>
    <p:extLst>
      <p:ext uri="{BB962C8B-B14F-4D97-AF65-F5344CB8AC3E}">
        <p14:creationId xmlns:p14="http://schemas.microsoft.com/office/powerpoint/2010/main" val="3834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533 -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13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37473"/>
            <a:ext cx="8208912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и химические явления, типы химических реакций и признаки их классификации;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учащихся применять полученные знания о типах химических реакций на практике – составлять уравнения химических реакций, определять типы химических реакций.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n>
                  <a:noFill/>
                </a:ln>
              </a:rPr>
              <a:t>«Угадай слово»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988840"/>
            <a:ext cx="7488758" cy="28083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ru-RU" sz="2800" i="1" dirty="0"/>
              <a:t>Химических реакций известно в мире много, </a:t>
            </a:r>
            <a:br>
              <a:rPr lang="ru-RU" sz="2800" i="1" dirty="0"/>
            </a:br>
            <a:r>
              <a:rPr lang="ru-RU" sz="2800" i="1" dirty="0"/>
              <a:t>И каждая в отдельности важна, поверьте мне. </a:t>
            </a:r>
            <a:br>
              <a:rPr lang="ru-RU" sz="2800" i="1" dirty="0"/>
            </a:br>
            <a:r>
              <a:rPr lang="ru-RU" sz="2800" i="1" dirty="0"/>
              <a:t>Реакции мы делим на типы очень строго. </a:t>
            </a:r>
            <a:br>
              <a:rPr lang="ru-RU" sz="2800" i="1" dirty="0"/>
            </a:br>
            <a:r>
              <a:rPr lang="ru-RU" sz="2800" i="1" dirty="0"/>
              <a:t>Какие это типы? Поведайте вы мне.</a:t>
            </a:r>
            <a:endParaRPr lang="ru-RU" sz="2800" dirty="0"/>
          </a:p>
          <a:p>
            <a:pPr marL="0" indent="0">
              <a:buFont typeface="Arial" charset="0"/>
              <a:buNone/>
              <a:defRPr/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07589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реакции соединения</a:t>
            </a:r>
            <a:r>
              <a:rPr lang="ru-RU" dirty="0"/>
              <a:t>, </a:t>
            </a:r>
            <a:r>
              <a:rPr lang="ru-RU" dirty="0">
                <a:solidFill>
                  <a:srgbClr val="008000"/>
                </a:solidFill>
              </a:rPr>
              <a:t>разложения</a:t>
            </a:r>
            <a:r>
              <a:rPr lang="ru-RU" dirty="0"/>
              <a:t>, </a:t>
            </a:r>
            <a:r>
              <a:rPr lang="ru-RU" dirty="0">
                <a:solidFill>
                  <a:srgbClr val="000066"/>
                </a:solidFill>
              </a:rPr>
              <a:t>замещения</a:t>
            </a:r>
            <a:r>
              <a:rPr lang="ru-RU" dirty="0"/>
              <a:t>, обмена</a:t>
            </a:r>
          </a:p>
        </p:txBody>
      </p:sp>
    </p:spTree>
    <p:extLst>
      <p:ext uri="{BB962C8B-B14F-4D97-AF65-F5344CB8AC3E}">
        <p14:creationId xmlns:p14="http://schemas.microsoft.com/office/powerpoint/2010/main" val="3532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n>
                  <a:noFill/>
                </a:ln>
              </a:rPr>
              <a:t>Задание: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57200" y="1883965"/>
            <a:ext cx="8363272" cy="43533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 какому типу химических реакций нужно отнести уравнения, приведенные в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таблице?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«Угадай слово»? </a:t>
            </a:r>
            <a:endParaRPr lang="ru-RU" alt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определить тип химической реакции, найти соответствующую букву, из букв сложить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слово.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04636"/>
              </p:ext>
            </p:extLst>
          </p:nvPr>
        </p:nvGraphicFramePr>
        <p:xfrm>
          <a:off x="683568" y="1844824"/>
          <a:ext cx="7776864" cy="43435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17215"/>
                <a:gridCol w="1420774"/>
                <a:gridCol w="1362611"/>
                <a:gridCol w="1224136"/>
                <a:gridCol w="1152128"/>
              </a:tblGrid>
              <a:tr h="293403"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Уравнения реакций</a:t>
                      </a:r>
                    </a:p>
                  </a:txBody>
                  <a:tcPr marL="33307" marR="33307" marT="33307" marB="33307"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Типы химических реакций</a:t>
                      </a:r>
                    </a:p>
                  </a:txBody>
                  <a:tcPr marL="33307" marR="33307" marT="33307" marB="333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соединения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008000"/>
                          </a:solidFill>
                          <a:effectLst/>
                        </a:rPr>
                        <a:t>разложения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</a:rPr>
                        <a:t>замещения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обмена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>
                          <a:effectLst/>
                        </a:rPr>
                        <a:t>Mg + 2HCl = MgCl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r>
                        <a:rPr lang="en-US" sz="1600" b="1" dirty="0">
                          <a:effectLst/>
                        </a:rPr>
                        <a:t> + H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Б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В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С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К</a:t>
                      </a:r>
                    </a:p>
                  </a:txBody>
                  <a:tcPr marL="33307" marR="33307" marT="33307" marB="33307"/>
                </a:tc>
              </a:tr>
              <a:tr h="71590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2Fe(OH) 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 = Fe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 + 3H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O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Г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У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К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Д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2Ca + O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 = 2CaO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Н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Ж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С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Ф</a:t>
                      </a:r>
                    </a:p>
                  </a:txBody>
                  <a:tcPr marL="33307" marR="33307" marT="33307" marB="33307"/>
                </a:tc>
              </a:tr>
              <a:tr h="927152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K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PO</a:t>
                      </a:r>
                      <a:r>
                        <a:rPr lang="en-US" sz="1600" b="1" baseline="-25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 + 3AgNO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 = Ag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PO</a:t>
                      </a:r>
                      <a:r>
                        <a:rPr lang="en-US" sz="1600" b="1" baseline="-25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  + 3KNO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endParaRPr lang="en-US" sz="1600" b="1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Н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У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Т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Д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2HgO = 2Hg + O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endParaRPr lang="en-US" sz="1600" b="1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А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У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Р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П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>
                          <a:effectLst/>
                        </a:rPr>
                        <a:t>Br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r>
                        <a:rPr lang="en-US" sz="1600" b="1" dirty="0">
                          <a:effectLst/>
                        </a:rPr>
                        <a:t> + 2KI = 2KBr + I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Ш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Л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К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И</a:t>
                      </a:r>
                    </a:p>
                  </a:txBody>
                  <a:tcPr marL="33307" marR="33307" marT="33307" marB="33307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52688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145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правильно определить тип химической реакции, найти соответствующую букву, из букв сложить слово.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8794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95137"/>
              </p:ext>
            </p:extLst>
          </p:nvPr>
        </p:nvGraphicFramePr>
        <p:xfrm>
          <a:off x="683568" y="1844824"/>
          <a:ext cx="7776864" cy="43435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17215"/>
                <a:gridCol w="1420774"/>
                <a:gridCol w="1362611"/>
                <a:gridCol w="1224136"/>
                <a:gridCol w="1152128"/>
              </a:tblGrid>
              <a:tr h="293403"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Уравнения реакций</a:t>
                      </a:r>
                    </a:p>
                  </a:txBody>
                  <a:tcPr marL="33307" marR="33307" marT="33307" marB="33307"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Типы химических реакций</a:t>
                      </a:r>
                    </a:p>
                  </a:txBody>
                  <a:tcPr marL="33307" marR="33307" marT="33307" marB="333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соединения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008000"/>
                          </a:solidFill>
                          <a:effectLst/>
                        </a:rPr>
                        <a:t>разложения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</a:rPr>
                        <a:t>замещения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effectLst/>
                        </a:rPr>
                        <a:t>обмена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>
                          <a:effectLst/>
                        </a:rPr>
                        <a:t>Mg + 2HCl = MgCl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r>
                        <a:rPr lang="en-US" sz="1600" b="1" dirty="0">
                          <a:effectLst/>
                        </a:rPr>
                        <a:t> + H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Б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В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К</a:t>
                      </a:r>
                    </a:p>
                  </a:txBody>
                  <a:tcPr marL="33307" marR="33307" marT="33307" marB="33307"/>
                </a:tc>
              </a:tr>
              <a:tr h="71590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2Fe(OH) 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 = Fe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 + 3H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O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Г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К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Д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2Ca + O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 = 2CaO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Ж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С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Ф</a:t>
                      </a:r>
                    </a:p>
                  </a:txBody>
                  <a:tcPr marL="33307" marR="33307" marT="33307" marB="33307"/>
                </a:tc>
              </a:tr>
              <a:tr h="927152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K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PO</a:t>
                      </a:r>
                      <a:r>
                        <a:rPr lang="en-US" sz="1600" b="1" baseline="-25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 + 3AgNO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 = Ag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r>
                        <a:rPr lang="en-US" sz="1600" b="1">
                          <a:effectLst/>
                        </a:rPr>
                        <a:t>PO</a:t>
                      </a:r>
                      <a:r>
                        <a:rPr lang="en-US" sz="1600" b="1" baseline="-25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  + 3KNO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endParaRPr lang="en-US" sz="1600" b="1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Н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У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Т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Д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>
                          <a:effectLst/>
                        </a:rPr>
                        <a:t>2HgO = 2Hg + O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endParaRPr lang="en-US" sz="1600" b="1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А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Р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П</a:t>
                      </a:r>
                    </a:p>
                  </a:txBody>
                  <a:tcPr marL="33307" marR="33307" marT="33307" marB="33307"/>
                </a:tc>
              </a:tr>
              <a:tr h="504653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>
                          <a:effectLst/>
                        </a:rPr>
                        <a:t>Br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r>
                        <a:rPr lang="en-US" sz="1600" b="1" dirty="0">
                          <a:effectLst/>
                        </a:rPr>
                        <a:t> + 2KI = 2KBr + I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</a:endParaRP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Ш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>
                          <a:effectLst/>
                        </a:rPr>
                        <a:t>Л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</a:p>
                  </a:txBody>
                  <a:tcPr marL="33307" marR="33307" marT="33307" marB="333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effectLst/>
                        </a:rPr>
                        <a:t>И</a:t>
                      </a:r>
                    </a:p>
                  </a:txBody>
                  <a:tcPr marL="33307" marR="33307" marT="33307" marB="33307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52688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145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СУНДУК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390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densegodnya.ru/d/814355/d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" y="207963"/>
            <a:ext cx="8789238" cy="64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07504" y="2492896"/>
            <a:ext cx="1223962" cy="1150937"/>
            <a:chOff x="1763713" y="201613"/>
            <a:chExt cx="1223962" cy="1150937"/>
          </a:xfrm>
        </p:grpSpPr>
        <p:sp>
          <p:nvSpPr>
            <p:cNvPr id="3" name="Овал 2"/>
            <p:cNvSpPr/>
            <p:nvPr/>
          </p:nvSpPr>
          <p:spPr>
            <a:xfrm>
              <a:off x="1763713" y="201613"/>
              <a:ext cx="1223962" cy="115093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93" t="58675" b="20537"/>
            <a:stretch>
              <a:fillRect/>
            </a:stretch>
          </p:blipFill>
          <p:spPr bwMode="auto">
            <a:xfrm>
              <a:off x="1871663" y="415925"/>
              <a:ext cx="936625" cy="72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632450" y="1772816"/>
            <a:ext cx="3314799" cy="562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«Угадай слово»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202587" y="1412876"/>
            <a:ext cx="4233013" cy="1224036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2" y="28575"/>
            <a:ext cx="1225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8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56476 0.3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47" y="1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844824"/>
            <a:ext cx="8064895" cy="38043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2800" i="1" dirty="0" smtClean="0"/>
              <a:t>В сундуке нас ждет  сюрприз, 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Там еще и суперприз! 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Чтобы сокровище найти, 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Нужно многое постичь, надо много сил вложить: 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Не бояться отвечать и пиастры собирать!</a:t>
            </a:r>
            <a:endParaRPr lang="ru-RU" altLang="ru-RU" sz="2800" dirty="0" smtClean="0"/>
          </a:p>
        </p:txBody>
      </p:sp>
      <p:pic>
        <p:nvPicPr>
          <p:cNvPr id="4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42964" y="5200130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65007" y="5345220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19771" y="5449212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3336" y="5652863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95736" y="5805263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348136" y="5957663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пиастр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17943" y="6010403"/>
            <a:ext cx="756657" cy="71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altLang="ru-RU" dirty="0" smtClean="0">
                <a:ln>
                  <a:noFill/>
                </a:ln>
              </a:rPr>
              <a:t>«Клад»</a:t>
            </a:r>
            <a:endParaRPr lang="ru-RU" altLang="ru-RU" dirty="0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15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n>
                  <a:noFill/>
                </a:ln>
              </a:rPr>
              <a:t>Логическая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352839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Ученик провел 4 химических реакции. Каждая из них принадлежит одному из типов и имеет свой признак. Какой признак характерен для каждой реакции, если известно, что при реакции соединения не выпадает осадок и не образуется газ. При реакции разложение происходит изменение цвета. Признаками двух других реакций являются выпадение осадка и выделение газа.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Интересно, что название типа одной из реакций и признака начинается с одной буквы. 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697866"/>
              </p:ext>
            </p:extLst>
          </p:nvPr>
        </p:nvGraphicFramePr>
        <p:xfrm>
          <a:off x="251520" y="5190696"/>
          <a:ext cx="8640959" cy="147866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01969"/>
                <a:gridCol w="1154415"/>
                <a:gridCol w="1008112"/>
                <a:gridCol w="1728192"/>
                <a:gridCol w="2448271"/>
              </a:tblGrid>
              <a:tr h="29339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Осадок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Газ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Изменение цвета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Выделение тепла и света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34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Соединение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34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Разложение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34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Замещение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346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Обмен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6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420448"/>
              </p:ext>
            </p:extLst>
          </p:nvPr>
        </p:nvGraphicFramePr>
        <p:xfrm>
          <a:off x="251520" y="4365103"/>
          <a:ext cx="8640959" cy="230425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01969"/>
                <a:gridCol w="1464706"/>
                <a:gridCol w="1188310"/>
                <a:gridCol w="1829873"/>
                <a:gridCol w="1856101"/>
              </a:tblGrid>
              <a:tr h="67032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Осадок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Газ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Изменение цвета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Выделение тепла и света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84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Соединение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84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Разложение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84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Замещение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84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Обмен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altLang="ru-RU" dirty="0" smtClean="0">
                <a:ln>
                  <a:noFill/>
                </a:ln>
              </a:rPr>
              <a:t>Правильный ответ</a:t>
            </a:r>
            <a:endParaRPr lang="ru-RU" altLang="ru-RU" dirty="0" smtClean="0">
              <a:ln>
                <a:noFill/>
              </a:ln>
            </a:endParaRPr>
          </a:p>
        </p:txBody>
      </p:sp>
      <p:pic>
        <p:nvPicPr>
          <p:cNvPr id="4098" name="Picture 2" descr="Картинки по запросу химическая реакция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repeatCount="indefinite" accel="50000" decel="50000" fill="hold" nodeType="after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1.11111E-6 L 0.21233 -0.07292 L 0.51563 -0.07292 L 0.72813 -1.11111E-6 L 0.72813 0.10394 L 0.51563 0.17708 L 0.21233 0.17708 L -3.88889E-6 0.10394 L -3.88889E-6 -1.11111E-6 Z " pathEditMode="relative" rAng="0" ptsTypes="FFFFFFFFF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49841"/>
              </p:ext>
            </p:extLst>
          </p:nvPr>
        </p:nvGraphicFramePr>
        <p:xfrm>
          <a:off x="251521" y="2061810"/>
          <a:ext cx="8640958" cy="30870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079781"/>
                <a:gridCol w="1079781"/>
                <a:gridCol w="1079781"/>
                <a:gridCol w="1244173"/>
                <a:gridCol w="1141259"/>
                <a:gridCol w="978222"/>
                <a:gridCol w="957277"/>
                <a:gridCol w="1080684"/>
              </a:tblGrid>
              <a:tr h="86313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ФИ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Ключ от сундука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Шторм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Письмо в бутылке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Угадай слово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Приз (логическая задача)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Оценка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7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7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7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7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dirty="0">
                <a:ea typeface="Times New Roman" pitchFamily="18" charset="0"/>
              </a:rPr>
              <a:t>Маршрутный </a:t>
            </a:r>
            <a:r>
              <a:rPr lang="ru-RU" altLang="ru-RU" dirty="0" smtClean="0">
                <a:ea typeface="Times New Roman" pitchFamily="18" charset="0"/>
              </a:rPr>
              <a:t>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5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n>
                  <a:noFill/>
                </a:ln>
              </a:rPr>
              <a:t>«Суперприз»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331072"/>
              </p:ext>
            </p:extLst>
          </p:nvPr>
        </p:nvGraphicFramePr>
        <p:xfrm>
          <a:off x="971600" y="2924944"/>
          <a:ext cx="29523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4189413" y="2997200"/>
            <a:ext cx="4032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i="1">
                <a:latin typeface="Times New Roman" pitchFamily="18" charset="0"/>
                <a:cs typeface="Times New Roman" pitchFamily="18" charset="0"/>
              </a:rPr>
              <a:t>5-6 пиастров –  «5»; </a:t>
            </a:r>
          </a:p>
          <a:p>
            <a:endParaRPr lang="ru-RU" alt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i="1">
                <a:latin typeface="Times New Roman" pitchFamily="18" charset="0"/>
                <a:cs typeface="Times New Roman" pitchFamily="18" charset="0"/>
              </a:rPr>
              <a:t>3-4 пиастра –  «4», </a:t>
            </a:r>
          </a:p>
          <a:p>
            <a:endParaRPr lang="ru-RU" alt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i="1">
                <a:latin typeface="Times New Roman" pitchFamily="18" charset="0"/>
                <a:cs typeface="Times New Roman" pitchFamily="18" charset="0"/>
              </a:rPr>
              <a:t>1-2 пиастра –  «3»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056784" cy="499715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2800" i="1" dirty="0" smtClean="0"/>
              <a:t>В природе с момента ее зарожденья: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Всегда с веществами идут превращенья.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Про эти природные измененья 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Мы с вами сказали бы: “Это явленья!”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Явленья бывают различными,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Рассмотрим химические и физические.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Должны уметь  мы их наблюдать,</a:t>
            </a:r>
            <a:br>
              <a:rPr lang="ru-RU" altLang="ru-RU" sz="2800" i="1" dirty="0" smtClean="0"/>
            </a:br>
            <a:r>
              <a:rPr lang="ru-RU" altLang="ru-RU" sz="2800" i="1" dirty="0" smtClean="0"/>
              <a:t>А самое главное их различать</a:t>
            </a:r>
            <a:r>
              <a:rPr lang="ru-RU" altLang="ru-RU" sz="2800" i="1" dirty="0" smtClean="0"/>
              <a:t>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876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n>
                  <a:noFill/>
                </a:ln>
              </a:rPr>
              <a:t>Рефлексия</a:t>
            </a:r>
            <a:endParaRPr lang="ru-RU" altLang="ru-RU" dirty="0" smtClean="0">
              <a:ln>
                <a:noFill/>
              </a:ln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Цель:</a:t>
            </a:r>
            <a:endParaRPr lang="ru-RU" dirty="0" smtClean="0">
              <a:ln>
                <a:noFill/>
              </a:ln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827088" y="1700809"/>
            <a:ext cx="7561262" cy="482453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  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Symbol" pitchFamily="18" charset="2"/>
              <a:buChar char="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 «физические» и «химические явления», признаки химических реакций, классификацию химических реакций, логические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Отличать физические явления от химических, расставлять коэффициенты в уравнениях реакций, определять их тип;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главное, находить ответы на поставленные вопросы, интерпретировать словесный материал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строить таблицы истинности.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Проявлять: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Интерес к наукам.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Культуру общения, умения высказывать свои взгляды, суждения.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4187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21602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должны систематизировать все полученные вами знания о химических реакциях, их типах и признаках, а также о логических операциях. А для этого мы с вами совершим круиз – морское путешествие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densegodnya.ru/d/814355/d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" y="207963"/>
            <a:ext cx="8789238" cy="64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88" y="2955018"/>
            <a:ext cx="1225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5632450" y="1125538"/>
            <a:ext cx="574675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051050" y="4941888"/>
            <a:ext cx="576263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63938" y="3054350"/>
            <a:ext cx="576262" cy="5762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9388" y="2479676"/>
            <a:ext cx="1223962" cy="115093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3" t="58675" b="20537"/>
          <a:stretch>
            <a:fillRect/>
          </a:stretch>
        </p:blipFill>
        <p:spPr bwMode="auto">
          <a:xfrm>
            <a:off x="323056" y="2649407"/>
            <a:ext cx="9366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4402137" y="5516563"/>
            <a:ext cx="3609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«Ключ </a:t>
            </a: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от </a:t>
            </a: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сундука»</a:t>
            </a:r>
            <a:endParaRPr lang="ru-RU" sz="3600" b="1" kern="1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899592" y="5516563"/>
            <a:ext cx="2376264" cy="590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«Шторм»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915815" y="2479164"/>
            <a:ext cx="2160241" cy="768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«Письмо </a:t>
            </a:r>
            <a:endParaRPr lang="ru-RU" sz="3600" b="1" kern="1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 </a:t>
            </a: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бутылке»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632450" y="1772816"/>
            <a:ext cx="3314799" cy="562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1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«Угадай слово»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300788" y="4365104"/>
            <a:ext cx="1583580" cy="576784"/>
          </a:xfrm>
          <a:prstGeom prst="line">
            <a:avLst/>
          </a:prstGeom>
          <a:ln w="57150">
            <a:solidFill>
              <a:srgbClr val="FFFF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08288" y="5229225"/>
            <a:ext cx="2627312" cy="0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27313" y="3630613"/>
            <a:ext cx="936625" cy="1311275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91000" y="1557338"/>
            <a:ext cx="1441450" cy="1497012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59681" y="1412875"/>
            <a:ext cx="4175919" cy="1236532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0" descr="zvezdia-3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084638"/>
            <a:ext cx="13525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7777 0.09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211887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ln>
                  <a:noFill/>
                </a:ln>
              </a:rPr>
              <a:t>«Ключ от сундука</a:t>
            </a:r>
            <a:r>
              <a:rPr lang="ru-RU" altLang="ru-RU" sz="3600" b="1" dirty="0" smtClean="0">
                <a:ln>
                  <a:noFill/>
                </a:ln>
              </a:rPr>
              <a:t>»</a:t>
            </a:r>
            <a:endParaRPr lang="ru-RU" altLang="ru-RU" sz="3600" dirty="0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90"/>
            <a:ext cx="7416824" cy="38163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None/>
              <a:defRPr/>
            </a:pP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Эти явления знаете вы, </a:t>
            </a:r>
            <a:b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природе и в быту встречаются они, </a:t>
            </a:r>
            <a:b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отличают эти явления взаимные превращения, </a:t>
            </a:r>
            <a:b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которых образуются всегда новые вещества.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 же это за явления</a:t>
            </a:r>
            <a:r>
              <a:rPr lang="ru-RU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5877272"/>
            <a:ext cx="22637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dirty="0"/>
              <a:t>Химические </a:t>
            </a:r>
            <a:r>
              <a:rPr lang="ru-RU" dirty="0" smtClean="0"/>
              <a:t>реакции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4398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Укажите для нижеприведенных суждений истинные они или ложные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824536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кипение воды – химическое явление; 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на деревьях инея-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скисание молока -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ржавление гвоздя-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таяние льда –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горение бенгальских огней-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гниение растений-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приготовление сахарного сиропа –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приготовление сахарной пудры из сахара –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горение свечи – химическое явление.</a:t>
            </a:r>
          </a:p>
        </p:txBody>
      </p:sp>
    </p:spTree>
    <p:extLst>
      <p:ext uri="{BB962C8B-B14F-4D97-AF65-F5344CB8AC3E}">
        <p14:creationId xmlns:p14="http://schemas.microsoft.com/office/powerpoint/2010/main" val="890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4398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Укажите для нижеприведенных суждений истинные они или ложные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824536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кипение воды – химическое явление; 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на деревьях </a:t>
            </a: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инея - </a:t>
            </a: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скисание молока -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ржавление гвоздя-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таяние льда –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горение бенгальских огней-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гниение растений-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приготовление сахарного сиропа – химическое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приготовление сахарной пудры из сахара – физическое явление;</a:t>
            </a:r>
          </a:p>
          <a:p>
            <a:pPr marL="342900" indent="-342900" eaLnBrk="1" hangingPunct="1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горение свечи – химическое явление.</a:t>
            </a:r>
          </a:p>
        </p:txBody>
      </p:sp>
      <p:pic>
        <p:nvPicPr>
          <p:cNvPr id="31746" name="Picture 2" descr="http://img0.liveinternet.ru/images/attach/c/4/79/492/79492912_4278666__k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9117"/>
          <a:stretch/>
        </p:blipFill>
        <p:spPr bwMode="auto">
          <a:xfrm>
            <a:off x="6876256" y="2564904"/>
            <a:ext cx="194854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4496__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44496__4</Template>
  <TotalTime>92</TotalTime>
  <Words>866</Words>
  <Application>Microsoft Office PowerPoint</Application>
  <PresentationFormat>Экран (4:3)</PresentationFormat>
  <Paragraphs>290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44496__4</vt:lpstr>
      <vt:lpstr>В ПОИСКАХ СОКРОВИЩ</vt:lpstr>
      <vt:lpstr>Цель урока:</vt:lpstr>
      <vt:lpstr>Презентация PowerPoint</vt:lpstr>
      <vt:lpstr>Цель:</vt:lpstr>
      <vt:lpstr>Презентация PowerPoint</vt:lpstr>
      <vt:lpstr>Презентация PowerPoint</vt:lpstr>
      <vt:lpstr>«Ключ от сундука»</vt:lpstr>
      <vt:lpstr>Укажите для нижеприведенных суждений истинные они или ложные:</vt:lpstr>
      <vt:lpstr>Укажите для нижеприведенных суждений истинные они или ложные:</vt:lpstr>
      <vt:lpstr>Презентация PowerPoint</vt:lpstr>
      <vt:lpstr>Шторм</vt:lpstr>
      <vt:lpstr>Презентация PowerPoint</vt:lpstr>
      <vt:lpstr>Операция SOS выполнена!!!</vt:lpstr>
      <vt:lpstr>Презентация PowerPoint</vt:lpstr>
      <vt:lpstr>«Письмо в бутылке»</vt:lpstr>
      <vt:lpstr>Презентация PowerPoint</vt:lpstr>
      <vt:lpstr>Шифровки:</vt:lpstr>
      <vt:lpstr>Физкультминутка </vt:lpstr>
      <vt:lpstr>Презентация PowerPoint</vt:lpstr>
      <vt:lpstr>«Угадай слово»</vt:lpstr>
      <vt:lpstr>Задание:</vt:lpstr>
      <vt:lpstr>Презентация PowerPoint</vt:lpstr>
      <vt:lpstr>Презентация PowerPoint</vt:lpstr>
      <vt:lpstr>Презентация PowerPoint</vt:lpstr>
      <vt:lpstr>«Клад»</vt:lpstr>
      <vt:lpstr>Логическая задача</vt:lpstr>
      <vt:lpstr>Правильный ответ</vt:lpstr>
      <vt:lpstr>Маршрутный лист</vt:lpstr>
      <vt:lpstr>«Суперприз»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СОКРОВИЩ</dc:title>
  <dc:creator>Надежда</dc:creator>
  <cp:lastModifiedBy>Надежда</cp:lastModifiedBy>
  <cp:revision>10</cp:revision>
  <cp:lastPrinted>2017-12-17T07:24:42Z</cp:lastPrinted>
  <dcterms:created xsi:type="dcterms:W3CDTF">2017-12-17T07:15:20Z</dcterms:created>
  <dcterms:modified xsi:type="dcterms:W3CDTF">2017-12-17T08:47:26Z</dcterms:modified>
</cp:coreProperties>
</file>