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3" r:id="rId16"/>
    <p:sldId id="275" r:id="rId17"/>
    <p:sldId id="276" r:id="rId18"/>
    <p:sldId id="272" r:id="rId19"/>
    <p:sldId id="274" r:id="rId20"/>
    <p:sldId id="277" r:id="rId21"/>
    <p:sldId id="278" r:id="rId22"/>
    <p:sldId id="279" r:id="rId23"/>
    <p:sldId id="258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0870" autoAdjust="0"/>
  </p:normalViewPr>
  <p:slideViewPr>
    <p:cSldViewPr>
      <p:cViewPr varScale="1">
        <p:scale>
          <a:sx n="73" d="100"/>
          <a:sy n="73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112" y="-10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12461-1FA6-4EBE-BE5A-8967F02AD05E}" type="doc">
      <dgm:prSet loTypeId="urn:microsoft.com/office/officeart/2005/8/layout/chevron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880EC1-756A-422E-A22A-6A06664B1F52}">
      <dgm:prSet phldrT="[Текст]" phldr="1"/>
      <dgm:spPr/>
      <dgm:t>
        <a:bodyPr/>
        <a:lstStyle/>
        <a:p>
          <a:endParaRPr lang="ru-RU" dirty="0"/>
        </a:p>
      </dgm:t>
    </dgm:pt>
    <dgm:pt modelId="{885185A7-3EA1-4E22-961B-5CD1E08B4E3C}" type="parTrans" cxnId="{08848BB1-E90E-4E3F-A73F-7E63CB68CC31}">
      <dgm:prSet/>
      <dgm:spPr/>
      <dgm:t>
        <a:bodyPr/>
        <a:lstStyle/>
        <a:p>
          <a:endParaRPr lang="ru-RU"/>
        </a:p>
      </dgm:t>
    </dgm:pt>
    <dgm:pt modelId="{27AB642C-D04F-4971-884D-C5DAA827D0DD}" type="sibTrans" cxnId="{08848BB1-E90E-4E3F-A73F-7E63CB68CC31}">
      <dgm:prSet/>
      <dgm:spPr/>
      <dgm:t>
        <a:bodyPr/>
        <a:lstStyle/>
        <a:p>
          <a:endParaRPr lang="ru-RU"/>
        </a:p>
      </dgm:t>
    </dgm:pt>
    <dgm:pt modelId="{D271CF74-4FC8-4A24-80C1-FB92E26699B5}">
      <dgm:prSet phldrT="[Текст]" custT="1"/>
      <dgm:spPr/>
      <dgm:t>
        <a:bodyPr/>
        <a:lstStyle/>
        <a:p>
          <a:r>
            <a:rPr lang="ru-RU" sz="2400" b="1" dirty="0" smtClean="0"/>
            <a:t>«Лобовой», т.е. взять производную произведения, вспомнив формулу.</a:t>
          </a:r>
          <a:endParaRPr lang="ru-RU" sz="2400" b="1" dirty="0"/>
        </a:p>
      </dgm:t>
    </dgm:pt>
    <dgm:pt modelId="{88AE4E55-6630-463D-8CE0-596EBF13D42E}" type="parTrans" cxnId="{C7198C5B-D83E-4EF3-BFD1-7F7B90718421}">
      <dgm:prSet/>
      <dgm:spPr/>
      <dgm:t>
        <a:bodyPr/>
        <a:lstStyle/>
        <a:p>
          <a:endParaRPr lang="ru-RU"/>
        </a:p>
      </dgm:t>
    </dgm:pt>
    <dgm:pt modelId="{96DDD304-BE0C-4A34-9C18-F6B9E763F9AA}" type="sibTrans" cxnId="{C7198C5B-D83E-4EF3-BFD1-7F7B90718421}">
      <dgm:prSet/>
      <dgm:spPr/>
      <dgm:t>
        <a:bodyPr/>
        <a:lstStyle/>
        <a:p>
          <a:endParaRPr lang="ru-RU"/>
        </a:p>
      </dgm:t>
    </dgm:pt>
    <dgm:pt modelId="{F2397365-C322-44C8-A4F1-D0E809D40EEA}">
      <dgm:prSet phldrT="[Текст]" phldr="1"/>
      <dgm:spPr/>
      <dgm:t>
        <a:bodyPr/>
        <a:lstStyle/>
        <a:p>
          <a:endParaRPr lang="ru-RU" sz="2700" dirty="0"/>
        </a:p>
      </dgm:t>
    </dgm:pt>
    <dgm:pt modelId="{5DBB2346-3716-4122-887A-E2C5609F9746}" type="parTrans" cxnId="{1CBA4F12-754B-4FCB-B156-90DF622D57FB}">
      <dgm:prSet/>
      <dgm:spPr/>
      <dgm:t>
        <a:bodyPr/>
        <a:lstStyle/>
        <a:p>
          <a:endParaRPr lang="ru-RU"/>
        </a:p>
      </dgm:t>
    </dgm:pt>
    <dgm:pt modelId="{959A7395-8F8D-4276-A024-405CEF0A8FD0}" type="sibTrans" cxnId="{1CBA4F12-754B-4FCB-B156-90DF622D57FB}">
      <dgm:prSet/>
      <dgm:spPr/>
      <dgm:t>
        <a:bodyPr/>
        <a:lstStyle/>
        <a:p>
          <a:endParaRPr lang="ru-RU"/>
        </a:p>
      </dgm:t>
    </dgm:pt>
    <dgm:pt modelId="{23D79067-0525-4974-B2AC-5BB4EE147466}">
      <dgm:prSet phldrT="[Текст]" phldr="1"/>
      <dgm:spPr/>
      <dgm:t>
        <a:bodyPr/>
        <a:lstStyle/>
        <a:p>
          <a:endParaRPr lang="ru-RU"/>
        </a:p>
      </dgm:t>
    </dgm:pt>
    <dgm:pt modelId="{74B58435-6D8F-41CC-90CF-199D578C7EDD}" type="parTrans" cxnId="{2DEE277D-2AE4-4D95-AFC6-22813CB1FB4E}">
      <dgm:prSet/>
      <dgm:spPr/>
      <dgm:t>
        <a:bodyPr/>
        <a:lstStyle/>
        <a:p>
          <a:endParaRPr lang="ru-RU"/>
        </a:p>
      </dgm:t>
    </dgm:pt>
    <dgm:pt modelId="{D2FE9AD8-E95A-4DFB-8E94-5E88CE03A5B7}" type="sibTrans" cxnId="{2DEE277D-2AE4-4D95-AFC6-22813CB1FB4E}">
      <dgm:prSet/>
      <dgm:spPr/>
      <dgm:t>
        <a:bodyPr/>
        <a:lstStyle/>
        <a:p>
          <a:endParaRPr lang="ru-RU"/>
        </a:p>
      </dgm:t>
    </dgm:pt>
    <dgm:pt modelId="{515558C5-A829-4217-8E08-94DC4596B56C}">
      <dgm:prSet phldrT="[Текст]" custT="1"/>
      <dgm:spPr/>
      <dgm:t>
        <a:bodyPr/>
        <a:lstStyle/>
        <a:p>
          <a:r>
            <a:rPr lang="ru-RU" sz="2400" b="1" dirty="0" smtClean="0"/>
            <a:t>«Обходной», т.е. упростить функцию, превратив её в многочлен, а затем взять производную </a:t>
          </a:r>
          <a:endParaRPr lang="ru-RU" sz="2400" b="1" dirty="0"/>
        </a:p>
      </dgm:t>
    </dgm:pt>
    <dgm:pt modelId="{959CE6BB-B114-4DEE-991A-09579ED7440D}" type="parTrans" cxnId="{B6DCE9F9-E78F-4ECE-A941-34B9CCE4C547}">
      <dgm:prSet/>
      <dgm:spPr/>
      <dgm:t>
        <a:bodyPr/>
        <a:lstStyle/>
        <a:p>
          <a:endParaRPr lang="ru-RU"/>
        </a:p>
      </dgm:t>
    </dgm:pt>
    <dgm:pt modelId="{20FE5EE6-8476-4A8A-88B8-836D0687CC4B}" type="sibTrans" cxnId="{B6DCE9F9-E78F-4ECE-A941-34B9CCE4C547}">
      <dgm:prSet/>
      <dgm:spPr/>
      <dgm:t>
        <a:bodyPr/>
        <a:lstStyle/>
        <a:p>
          <a:endParaRPr lang="ru-RU"/>
        </a:p>
      </dgm:t>
    </dgm:pt>
    <dgm:pt modelId="{3DF4A5EE-7A09-49AE-B17B-723C7A4796DA}">
      <dgm:prSet phldrT="[Текст]" phldr="1" custT="1"/>
      <dgm:spPr/>
      <dgm:t>
        <a:bodyPr/>
        <a:lstStyle/>
        <a:p>
          <a:endParaRPr lang="ru-RU" sz="2400" b="1" dirty="0"/>
        </a:p>
      </dgm:t>
    </dgm:pt>
    <dgm:pt modelId="{ADD55C7B-162E-46F2-B364-18B2C0BE91CC}" type="parTrans" cxnId="{C75C77DB-D574-4AB0-8955-245B1378BC49}">
      <dgm:prSet/>
      <dgm:spPr/>
      <dgm:t>
        <a:bodyPr/>
        <a:lstStyle/>
        <a:p>
          <a:endParaRPr lang="ru-RU"/>
        </a:p>
      </dgm:t>
    </dgm:pt>
    <dgm:pt modelId="{34534BB2-DB75-4AC9-9096-858865299C17}" type="sibTrans" cxnId="{C75C77DB-D574-4AB0-8955-245B1378BC49}">
      <dgm:prSet/>
      <dgm:spPr/>
      <dgm:t>
        <a:bodyPr/>
        <a:lstStyle/>
        <a:p>
          <a:endParaRPr lang="ru-RU"/>
        </a:p>
      </dgm:t>
    </dgm:pt>
    <dgm:pt modelId="{689559E1-3F3D-4710-99EA-8B43A1004358}">
      <dgm:prSet phldrT="[Текст]" phldr="1"/>
      <dgm:spPr/>
      <dgm:t>
        <a:bodyPr/>
        <a:lstStyle/>
        <a:p>
          <a:endParaRPr lang="ru-RU" dirty="0"/>
        </a:p>
      </dgm:t>
    </dgm:pt>
    <dgm:pt modelId="{598AC6CB-7A1A-4F8C-BA72-9731C5192612}" type="parTrans" cxnId="{FCB56A56-9804-471C-B828-C7518FAD86B7}">
      <dgm:prSet/>
      <dgm:spPr/>
      <dgm:t>
        <a:bodyPr/>
        <a:lstStyle/>
        <a:p>
          <a:endParaRPr lang="ru-RU"/>
        </a:p>
      </dgm:t>
    </dgm:pt>
    <dgm:pt modelId="{B7ED8AB8-0CFA-4676-BC8C-8E56693FD56F}" type="sibTrans" cxnId="{FCB56A56-9804-471C-B828-C7518FAD86B7}">
      <dgm:prSet/>
      <dgm:spPr/>
      <dgm:t>
        <a:bodyPr/>
        <a:lstStyle/>
        <a:p>
          <a:endParaRPr lang="ru-RU"/>
        </a:p>
      </dgm:t>
    </dgm:pt>
    <dgm:pt modelId="{16B72BE5-4B4F-44CA-B76E-A8D886316A9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81B39A-B0D8-4925-90A8-22F11677E381}" type="sibTrans" cxnId="{7EB98866-FF55-4E1B-B2D2-FDA75987B95C}">
      <dgm:prSet/>
      <dgm:spPr/>
      <dgm:t>
        <a:bodyPr/>
        <a:lstStyle/>
        <a:p>
          <a:endParaRPr lang="ru-RU"/>
        </a:p>
      </dgm:t>
    </dgm:pt>
    <dgm:pt modelId="{74152388-A1BB-4C1D-B325-77228A638EF4}" type="parTrans" cxnId="{7EB98866-FF55-4E1B-B2D2-FDA75987B95C}">
      <dgm:prSet/>
      <dgm:spPr/>
      <dgm:t>
        <a:bodyPr/>
        <a:lstStyle/>
        <a:p>
          <a:endParaRPr lang="ru-RU"/>
        </a:p>
      </dgm:t>
    </dgm:pt>
    <dgm:pt modelId="{D7B0D74B-DDB9-4D9E-B378-986D186D25B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B5A520-0FC8-46AD-BF27-96C3540AD3EB}" type="sibTrans" cxnId="{51070F61-CA80-4B23-AFB0-69DE5B7C47EC}">
      <dgm:prSet/>
      <dgm:spPr/>
      <dgm:t>
        <a:bodyPr/>
        <a:lstStyle/>
        <a:p>
          <a:endParaRPr lang="ru-RU"/>
        </a:p>
      </dgm:t>
    </dgm:pt>
    <dgm:pt modelId="{15AD3A2F-38E2-4ECE-8B92-275D2542F087}" type="parTrans" cxnId="{51070F61-CA80-4B23-AFB0-69DE5B7C47EC}">
      <dgm:prSet/>
      <dgm:spPr/>
      <dgm:t>
        <a:bodyPr/>
        <a:lstStyle/>
        <a:p>
          <a:endParaRPr lang="ru-RU"/>
        </a:p>
      </dgm:t>
    </dgm:pt>
    <dgm:pt modelId="{1073544C-CEA6-4D8E-81A4-EDBA0170E699}" type="pres">
      <dgm:prSet presAssocID="{76212461-1FA6-4EBE-BE5A-8967F02AD0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19F40-12B3-4B82-B837-E0A9D114E410}" type="pres">
      <dgm:prSet presAssocID="{BC880EC1-756A-422E-A22A-6A06664B1F52}" presName="composite" presStyleCnt="0"/>
      <dgm:spPr/>
    </dgm:pt>
    <dgm:pt modelId="{F52981A2-41C9-4D0D-A5DC-FB83B7259D91}" type="pres">
      <dgm:prSet presAssocID="{BC880EC1-756A-422E-A22A-6A06664B1F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61436-BFAE-4744-BBD2-D03349ECC653}" type="pres">
      <dgm:prSet presAssocID="{BC880EC1-756A-422E-A22A-6A06664B1F5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2A642-D8A1-4F2C-9E18-CF2CD5C5207A}" type="pres">
      <dgm:prSet presAssocID="{27AB642C-D04F-4971-884D-C5DAA827D0DD}" presName="sp" presStyleCnt="0"/>
      <dgm:spPr/>
    </dgm:pt>
    <dgm:pt modelId="{B1D7DEAD-F03F-4C27-92B7-9A552FD87553}" type="pres">
      <dgm:prSet presAssocID="{23D79067-0525-4974-B2AC-5BB4EE147466}" presName="composite" presStyleCnt="0"/>
      <dgm:spPr/>
    </dgm:pt>
    <dgm:pt modelId="{7314F1EC-71A6-4CC0-9B60-9B6BCE4749BF}" type="pres">
      <dgm:prSet presAssocID="{23D79067-0525-4974-B2AC-5BB4EE1474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0AC41-F3FC-4192-B905-29AA607BB1C8}" type="pres">
      <dgm:prSet presAssocID="{23D79067-0525-4974-B2AC-5BB4EE1474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B53C2-63BE-4FEC-AEF4-7273632C0619}" type="pres">
      <dgm:prSet presAssocID="{D2FE9AD8-E95A-4DFB-8E94-5E88CE03A5B7}" presName="sp" presStyleCnt="0"/>
      <dgm:spPr/>
    </dgm:pt>
    <dgm:pt modelId="{60CBDE79-5B24-479E-8E58-051326F5281A}" type="pres">
      <dgm:prSet presAssocID="{689559E1-3F3D-4710-99EA-8B43A1004358}" presName="composite" presStyleCnt="0"/>
      <dgm:spPr/>
    </dgm:pt>
    <dgm:pt modelId="{70A27A71-A201-436E-BEB1-B38BE3CF9F4B}" type="pres">
      <dgm:prSet presAssocID="{689559E1-3F3D-4710-99EA-8B43A100435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7F87-4263-40D3-A86E-3B6C468AA81D}" type="pres">
      <dgm:prSet presAssocID="{689559E1-3F3D-4710-99EA-8B43A1004358}" presName="descendantText" presStyleLbl="alignAcc1" presStyleIdx="2" presStyleCnt="3" custLinFactNeighborX="-507" custLinFactNeighborY="-1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98C5B-D83E-4EF3-BFD1-7F7B90718421}" srcId="{BC880EC1-756A-422E-A22A-6A06664B1F52}" destId="{D271CF74-4FC8-4A24-80C1-FB92E26699B5}" srcOrd="0" destOrd="0" parTransId="{88AE4E55-6630-463D-8CE0-596EBF13D42E}" sibTransId="{96DDD304-BE0C-4A34-9C18-F6B9E763F9AA}"/>
    <dgm:cxn modelId="{7EB98866-FF55-4E1B-B2D2-FDA75987B95C}" srcId="{689559E1-3F3D-4710-99EA-8B43A1004358}" destId="{16B72BE5-4B4F-44CA-B76E-A8D886316A96}" srcOrd="1" destOrd="0" parTransId="{74152388-A1BB-4C1D-B325-77228A638EF4}" sibTransId="{1381B39A-B0D8-4925-90A8-22F11677E381}"/>
    <dgm:cxn modelId="{7F8F3C7F-1A68-4730-ADF2-5EE01C36DD60}" type="presOf" srcId="{515558C5-A829-4217-8E08-94DC4596B56C}" destId="{2950AC41-F3FC-4192-B905-29AA607BB1C8}" srcOrd="0" destOrd="0" presId="urn:microsoft.com/office/officeart/2005/8/layout/chevron2"/>
    <dgm:cxn modelId="{815C95CF-835D-46EA-B917-ED823733477B}" type="presOf" srcId="{76212461-1FA6-4EBE-BE5A-8967F02AD05E}" destId="{1073544C-CEA6-4D8E-81A4-EDBA0170E699}" srcOrd="0" destOrd="0" presId="urn:microsoft.com/office/officeart/2005/8/layout/chevron2"/>
    <dgm:cxn modelId="{90FD068B-3FDE-4CBF-93C2-25BCC548A408}" type="presOf" srcId="{23D79067-0525-4974-B2AC-5BB4EE147466}" destId="{7314F1EC-71A6-4CC0-9B60-9B6BCE4749BF}" srcOrd="0" destOrd="0" presId="urn:microsoft.com/office/officeart/2005/8/layout/chevron2"/>
    <dgm:cxn modelId="{AA1AB138-7030-46C4-B7F2-45881D8ABD96}" type="presOf" srcId="{D271CF74-4FC8-4A24-80C1-FB92E26699B5}" destId="{8C661436-BFAE-4744-BBD2-D03349ECC653}" srcOrd="0" destOrd="0" presId="urn:microsoft.com/office/officeart/2005/8/layout/chevron2"/>
    <dgm:cxn modelId="{08848BB1-E90E-4E3F-A73F-7E63CB68CC31}" srcId="{76212461-1FA6-4EBE-BE5A-8967F02AD05E}" destId="{BC880EC1-756A-422E-A22A-6A06664B1F52}" srcOrd="0" destOrd="0" parTransId="{885185A7-3EA1-4E22-961B-5CD1E08B4E3C}" sibTransId="{27AB642C-D04F-4971-884D-C5DAA827D0DD}"/>
    <dgm:cxn modelId="{1CBA4F12-754B-4FCB-B156-90DF622D57FB}" srcId="{BC880EC1-756A-422E-A22A-6A06664B1F52}" destId="{F2397365-C322-44C8-A4F1-D0E809D40EEA}" srcOrd="1" destOrd="0" parTransId="{5DBB2346-3716-4122-887A-E2C5609F9746}" sibTransId="{959A7395-8F8D-4276-A024-405CEF0A8FD0}"/>
    <dgm:cxn modelId="{F4B61275-8FF0-451E-8F15-7F88D895A5B6}" type="presOf" srcId="{BC880EC1-756A-422E-A22A-6A06664B1F52}" destId="{F52981A2-41C9-4D0D-A5DC-FB83B7259D91}" srcOrd="0" destOrd="0" presId="urn:microsoft.com/office/officeart/2005/8/layout/chevron2"/>
    <dgm:cxn modelId="{C75C77DB-D574-4AB0-8955-245B1378BC49}" srcId="{23D79067-0525-4974-B2AC-5BB4EE147466}" destId="{3DF4A5EE-7A09-49AE-B17B-723C7A4796DA}" srcOrd="1" destOrd="0" parTransId="{ADD55C7B-162E-46F2-B364-18B2C0BE91CC}" sibTransId="{34534BB2-DB75-4AC9-9096-858865299C17}"/>
    <dgm:cxn modelId="{658CA040-10D7-48D3-AE5C-A261D6DB8B98}" type="presOf" srcId="{F2397365-C322-44C8-A4F1-D0E809D40EEA}" destId="{8C661436-BFAE-4744-BBD2-D03349ECC653}" srcOrd="0" destOrd="1" presId="urn:microsoft.com/office/officeart/2005/8/layout/chevron2"/>
    <dgm:cxn modelId="{B6DCE9F9-E78F-4ECE-A941-34B9CCE4C547}" srcId="{23D79067-0525-4974-B2AC-5BB4EE147466}" destId="{515558C5-A829-4217-8E08-94DC4596B56C}" srcOrd="0" destOrd="0" parTransId="{959CE6BB-B114-4DEE-991A-09579ED7440D}" sibTransId="{20FE5EE6-8476-4A8A-88B8-836D0687CC4B}"/>
    <dgm:cxn modelId="{2DEE277D-2AE4-4D95-AFC6-22813CB1FB4E}" srcId="{76212461-1FA6-4EBE-BE5A-8967F02AD05E}" destId="{23D79067-0525-4974-B2AC-5BB4EE147466}" srcOrd="1" destOrd="0" parTransId="{74B58435-6D8F-41CC-90CF-199D578C7EDD}" sibTransId="{D2FE9AD8-E95A-4DFB-8E94-5E88CE03A5B7}"/>
    <dgm:cxn modelId="{51070F61-CA80-4B23-AFB0-69DE5B7C47EC}" srcId="{689559E1-3F3D-4710-99EA-8B43A1004358}" destId="{D7B0D74B-DDB9-4D9E-B378-986D186D25B7}" srcOrd="0" destOrd="0" parTransId="{15AD3A2F-38E2-4ECE-8B92-275D2542F087}" sibTransId="{A0B5A520-0FC8-46AD-BF27-96C3540AD3EB}"/>
    <dgm:cxn modelId="{E3D37579-15A4-4B81-8B93-4B2607A46AF7}" type="presOf" srcId="{D7B0D74B-DDB9-4D9E-B378-986D186D25B7}" destId="{78C97F87-4263-40D3-A86E-3B6C468AA81D}" srcOrd="0" destOrd="0" presId="urn:microsoft.com/office/officeart/2005/8/layout/chevron2"/>
    <dgm:cxn modelId="{543512B0-77D1-4974-B017-970BBABD7BB3}" type="presOf" srcId="{16B72BE5-4B4F-44CA-B76E-A8D886316A96}" destId="{78C97F87-4263-40D3-A86E-3B6C468AA81D}" srcOrd="0" destOrd="1" presId="urn:microsoft.com/office/officeart/2005/8/layout/chevron2"/>
    <dgm:cxn modelId="{FCB56A56-9804-471C-B828-C7518FAD86B7}" srcId="{76212461-1FA6-4EBE-BE5A-8967F02AD05E}" destId="{689559E1-3F3D-4710-99EA-8B43A1004358}" srcOrd="2" destOrd="0" parTransId="{598AC6CB-7A1A-4F8C-BA72-9731C5192612}" sibTransId="{B7ED8AB8-0CFA-4676-BC8C-8E56693FD56F}"/>
    <dgm:cxn modelId="{CD96BA6A-82F2-4597-8316-D59617278BFF}" type="presOf" srcId="{3DF4A5EE-7A09-49AE-B17B-723C7A4796DA}" destId="{2950AC41-F3FC-4192-B905-29AA607BB1C8}" srcOrd="0" destOrd="1" presId="urn:microsoft.com/office/officeart/2005/8/layout/chevron2"/>
    <dgm:cxn modelId="{D09C176B-137E-4108-94EE-66E90096E8D0}" type="presOf" srcId="{689559E1-3F3D-4710-99EA-8B43A1004358}" destId="{70A27A71-A201-436E-BEB1-B38BE3CF9F4B}" srcOrd="0" destOrd="0" presId="urn:microsoft.com/office/officeart/2005/8/layout/chevron2"/>
    <dgm:cxn modelId="{C44B6114-0834-4700-828D-A1C1B94E3781}" type="presParOf" srcId="{1073544C-CEA6-4D8E-81A4-EDBA0170E699}" destId="{99419F40-12B3-4B82-B837-E0A9D114E410}" srcOrd="0" destOrd="0" presId="urn:microsoft.com/office/officeart/2005/8/layout/chevron2"/>
    <dgm:cxn modelId="{DDD9E775-3874-41B9-BD60-5D90B22C6DBC}" type="presParOf" srcId="{99419F40-12B3-4B82-B837-E0A9D114E410}" destId="{F52981A2-41C9-4D0D-A5DC-FB83B7259D91}" srcOrd="0" destOrd="0" presId="urn:microsoft.com/office/officeart/2005/8/layout/chevron2"/>
    <dgm:cxn modelId="{0A788155-D3FF-4A47-ADA4-AE56751406A5}" type="presParOf" srcId="{99419F40-12B3-4B82-B837-E0A9D114E410}" destId="{8C661436-BFAE-4744-BBD2-D03349ECC653}" srcOrd="1" destOrd="0" presId="urn:microsoft.com/office/officeart/2005/8/layout/chevron2"/>
    <dgm:cxn modelId="{27FEAEF7-82AF-4E8A-A1E0-49C449BC1386}" type="presParOf" srcId="{1073544C-CEA6-4D8E-81A4-EDBA0170E699}" destId="{DF02A642-D8A1-4F2C-9E18-CF2CD5C5207A}" srcOrd="1" destOrd="0" presId="urn:microsoft.com/office/officeart/2005/8/layout/chevron2"/>
    <dgm:cxn modelId="{CA27A184-1309-4643-8CA1-6B07990E29DC}" type="presParOf" srcId="{1073544C-CEA6-4D8E-81A4-EDBA0170E699}" destId="{B1D7DEAD-F03F-4C27-92B7-9A552FD87553}" srcOrd="2" destOrd="0" presId="urn:microsoft.com/office/officeart/2005/8/layout/chevron2"/>
    <dgm:cxn modelId="{E2B1C8B1-8B63-43C6-8DD8-DB45610B0E52}" type="presParOf" srcId="{B1D7DEAD-F03F-4C27-92B7-9A552FD87553}" destId="{7314F1EC-71A6-4CC0-9B60-9B6BCE4749BF}" srcOrd="0" destOrd="0" presId="urn:microsoft.com/office/officeart/2005/8/layout/chevron2"/>
    <dgm:cxn modelId="{AB49AF8D-7FDC-47A1-B4DD-6640F0EC5098}" type="presParOf" srcId="{B1D7DEAD-F03F-4C27-92B7-9A552FD87553}" destId="{2950AC41-F3FC-4192-B905-29AA607BB1C8}" srcOrd="1" destOrd="0" presId="urn:microsoft.com/office/officeart/2005/8/layout/chevron2"/>
    <dgm:cxn modelId="{579DEAB0-50B9-4B4E-A87E-816045E10280}" type="presParOf" srcId="{1073544C-CEA6-4D8E-81A4-EDBA0170E699}" destId="{466B53C2-63BE-4FEC-AEF4-7273632C0619}" srcOrd="3" destOrd="0" presId="urn:microsoft.com/office/officeart/2005/8/layout/chevron2"/>
    <dgm:cxn modelId="{C6932AA5-E386-4EE7-8767-5B63374D90B8}" type="presParOf" srcId="{1073544C-CEA6-4D8E-81A4-EDBA0170E699}" destId="{60CBDE79-5B24-479E-8E58-051326F5281A}" srcOrd="4" destOrd="0" presId="urn:microsoft.com/office/officeart/2005/8/layout/chevron2"/>
    <dgm:cxn modelId="{2F6F4673-0535-4380-BAA1-60158044B353}" type="presParOf" srcId="{60CBDE79-5B24-479E-8E58-051326F5281A}" destId="{70A27A71-A201-436E-BEB1-B38BE3CF9F4B}" srcOrd="0" destOrd="0" presId="urn:microsoft.com/office/officeart/2005/8/layout/chevron2"/>
    <dgm:cxn modelId="{E26936AA-F59A-4467-910F-E6DF3B327E18}" type="presParOf" srcId="{60CBDE79-5B24-479E-8E58-051326F5281A}" destId="{78C97F87-4263-40D3-A86E-3B6C468AA81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ED3DB-F619-4473-A6CD-C19594D85827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705A-1333-4130-97B6-467EBC66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00DA-7F15-4ACA-943B-B97A7739D193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5AF93-6F4F-4687-8831-51C2C2B9B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AF93-6F4F-4687-8831-51C2C2B9BA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AF93-6F4F-4687-8831-51C2C2B9BA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AF93-6F4F-4687-8831-51C2C2B9BA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AF93-6F4F-4687-8831-51C2C2B9BAB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D066-1562-467E-A6C8-E87E6D17320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9910-35B5-468C-9F79-D88602F9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оформления с учебником по геометр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"/>
            <a:ext cx="88583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7" y="2571744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ЕГЭ-16. Задача №12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28724" y="4038955"/>
            <a:ext cx="62865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Выполнение действий с функциями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71501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Методическая разработка</a:t>
            </a:r>
            <a:br>
              <a:rPr lang="ru-RU" sz="2400" b="1" dirty="0" smtClean="0"/>
            </a:br>
            <a:r>
              <a:rPr lang="ru-RU" sz="2400" b="1" dirty="0" smtClean="0"/>
              <a:t>выполнена </a:t>
            </a:r>
            <a:r>
              <a:rPr lang="ru-RU" sz="2400" b="1" dirty="0" err="1" smtClean="0"/>
              <a:t>Гащенко</a:t>
            </a:r>
            <a:r>
              <a:rPr lang="ru-RU" sz="2400" b="1" dirty="0" smtClean="0"/>
              <a:t> В.А., учителем математики                                 МОУ «Гимназия№1» г.Печора, Республика Коми </a:t>
            </a:r>
            <a:endParaRPr lang="ru-RU" sz="24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214282" y="3857628"/>
            <a:ext cx="8572560" cy="2143140"/>
          </a:xfrm>
          <a:prstGeom prst="wedgeRoundRectCallout">
            <a:avLst>
              <a:gd name="adj1" fmla="val -45460"/>
              <a:gd name="adj2" fmla="val 744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28596" y="1428736"/>
            <a:ext cx="8286808" cy="1214446"/>
          </a:xfrm>
          <a:prstGeom prst="wedgeRoundRectCallout">
            <a:avLst>
              <a:gd name="adj1" fmla="val -41010"/>
              <a:gd name="adj2" fmla="val 935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Пример№4.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Найти наименьшее значение функции  </a:t>
            </a:r>
            <a:endParaRPr lang="ru-RU" sz="2800" b="1" u="sng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785794"/>
            <a:ext cx="4048125" cy="457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50017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Конечно, можно по алгоритму, но это скучно…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929066"/>
            <a:ext cx="8572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Заметим, что здесь не указан отрезок, да ещё нужна область определения функции… Хорошо, что под знаком логарифма в этом случае всегда положительное число!</a:t>
            </a:r>
            <a:endParaRPr lang="ru-RU" sz="28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30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Пример№4.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Найти наименьшее значение функции</a:t>
            </a:r>
            <a:endParaRPr lang="ru-RU" sz="2800" b="1" u="sng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928670"/>
            <a:ext cx="4048125" cy="4572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53975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92880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Обратите внимание! </a:t>
            </a:r>
            <a:r>
              <a:rPr lang="ru-RU" sz="2800" b="1" dirty="0" smtClean="0"/>
              <a:t>Здесь нет заданного отрезка и логарифмическая функция требует указания её области определения.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0" y="1571612"/>
            <a:ext cx="9144000" cy="3643338"/>
          </a:xfrm>
          <a:prstGeom prst="wedgeRoundRectCallout">
            <a:avLst>
              <a:gd name="adj1" fmla="val -42118"/>
              <a:gd name="adj2" fmla="val 815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71678"/>
            <a:ext cx="723900" cy="4762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857628"/>
            <a:ext cx="2066925" cy="4953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00570"/>
            <a:ext cx="1924050" cy="6858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000240"/>
            <a:ext cx="857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Заметим, что заданная функция возрастает (3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034" y="2500306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Следовательно, своего наименьшего значения она достигнет при наименьшем значении под логарифмического выражения.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это- квадратный трёхчлен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572008"/>
            <a:ext cx="653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Его наименьшее значение равно 1 при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-180975" y="3028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6000768"/>
            <a:ext cx="1607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Ответ: 2</a:t>
            </a:r>
            <a:endParaRPr lang="ru-RU" sz="32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2" y="357166"/>
            <a:ext cx="909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№5.</a:t>
            </a:r>
            <a:r>
              <a:rPr lang="ru-RU" sz="2800" b="1" dirty="0" smtClean="0"/>
              <a:t> </a:t>
            </a:r>
            <a:r>
              <a:rPr lang="ru-RU" sz="3200" b="1" dirty="0" smtClean="0"/>
              <a:t>Найти наибольшее значение функции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928670"/>
            <a:ext cx="2489939" cy="64294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000372"/>
            <a:ext cx="1009650" cy="4476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286256"/>
            <a:ext cx="2028825" cy="4572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143116"/>
            <a:ext cx="785814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Ситуация аналогичная предыдущей, не берём производную,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рассуждаем…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Функция вида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57818" y="3357562"/>
            <a:ext cx="58579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значения она достигнет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9" y="2928934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возрастает 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поэтому своего наибольшего </a:t>
            </a:r>
            <a:r>
              <a:rPr lang="ru-RU" sz="2800" b="1" dirty="0" smtClean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92774" y="3786190"/>
            <a:ext cx="6447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наибольшем значении показателя</a:t>
            </a:r>
            <a:endParaRPr lang="ru-RU" sz="28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57126" y="8143908"/>
            <a:ext cx="8786874" cy="464347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Квадратный трёхчлен 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32" name="Формула" r:id="rId6" imgW="0" imgH="0" progId="Equation.3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192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Квадратный трёхчлен </a:t>
            </a:r>
            <a:endParaRPr lang="ru-RU" sz="3200" b="1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72000" y="357166"/>
          <a:ext cx="2189162" cy="565150"/>
        </p:xfrm>
        <a:graphic>
          <a:graphicData uri="http://schemas.openxmlformats.org/presentationml/2006/ole">
            <p:oleObj spid="_x0000_s31746" name="Формула" r:id="rId3" imgW="787320" imgH="203040" progId="Equation.3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214422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своего наибольшего</a:t>
            </a:r>
            <a:r>
              <a:rPr lang="en-US" sz="3200" b="1" dirty="0" smtClean="0"/>
              <a:t> </a:t>
            </a:r>
            <a:r>
              <a:rPr lang="ru-RU" sz="3200" b="1" dirty="0" smtClean="0"/>
              <a:t> значения</a:t>
            </a:r>
            <a:r>
              <a:rPr lang="en-US" sz="3200" b="1" dirty="0" smtClean="0"/>
              <a:t> 2</a:t>
            </a:r>
            <a:r>
              <a:rPr lang="ru-RU" sz="3200" b="1" dirty="0" smtClean="0"/>
              <a:t> достигает при </a:t>
            </a:r>
            <a:r>
              <a:rPr lang="en-US" sz="3200" b="1" dirty="0" smtClean="0"/>
              <a:t>x=</a:t>
            </a:r>
            <a:r>
              <a:rPr lang="ru-RU" sz="3200" b="1" dirty="0" smtClean="0"/>
              <a:t> </a:t>
            </a:r>
            <a:r>
              <a:rPr lang="en-US" sz="3200" b="1" dirty="0" smtClean="0"/>
              <a:t>-3</a:t>
            </a:r>
            <a:r>
              <a:rPr lang="ru-RU" sz="32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2428868"/>
            <a:ext cx="1780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9</a:t>
            </a:r>
            <a:endParaRPr lang="ru-RU" sz="36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оформления &quot;Разворот тетради в клетку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193858">
            <a:off x="42161" y="1704150"/>
            <a:ext cx="3515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№2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29529">
            <a:off x="3779189" y="1018397"/>
            <a:ext cx="46153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Нахождение точек</a:t>
            </a:r>
            <a:br>
              <a:rPr lang="ru-RU" sz="36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максимума или минимума </a:t>
            </a:r>
          </a:p>
          <a:p>
            <a:pPr algn="ctr"/>
            <a:r>
              <a:rPr lang="ru-RU" sz="3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функции.</a:t>
            </a:r>
            <a:endParaRPr lang="ru-RU" sz="36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89" name="Picture 1" descr="C:\Users\msw\Desktop\Новая папка\x_72e4a5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27934">
            <a:off x="4096582" y="3431925"/>
            <a:ext cx="4406904" cy="275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Стандартный алгоритм</a:t>
            </a:r>
            <a:endParaRPr lang="ru-RU" sz="54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25689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Ищем производную данной функции.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Находим стационарные и критические точки.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Отмечаем стационарные и критические точки на координатной прямой, определяем знаки производной на получившихся промежутках.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Делаем выводы о монотонности функции и точках максимума и минимума. </a:t>
            </a:r>
            <a:endParaRPr lang="ru-RU" sz="36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914400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И, конечно, никогда не </a:t>
            </a:r>
            <a:b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забываем находить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область определения функции!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оформления &quot;Разворот тетради в клетк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15" cy="637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C:\Users\msw\Desktop\image023.jpg"/>
          <p:cNvPicPr>
            <a:picLocks noChangeAspect="1" noChangeArrowheads="1"/>
          </p:cNvPicPr>
          <p:nvPr/>
        </p:nvPicPr>
        <p:blipFill>
          <a:blip r:embed="rId3"/>
          <a:srcRect l="1984" t="42021" b="532"/>
          <a:stretch>
            <a:fillRect/>
          </a:stretch>
        </p:blipFill>
        <p:spPr bwMode="auto">
          <a:xfrm rot="21180815">
            <a:off x="3644159" y="759741"/>
            <a:ext cx="5298643" cy="386138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 rot="21225451">
            <a:off x="170801" y="1809155"/>
            <a:ext cx="2940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Помним!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оформления &quot;Разворот тетради в клетк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335243">
            <a:off x="315656" y="1715160"/>
            <a:ext cx="3767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Помним!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156298">
            <a:off x="3887135" y="585255"/>
            <a:ext cx="4966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Точки экстремума- это </a:t>
            </a:r>
          </a:p>
          <a:p>
            <a:r>
              <a:rPr lang="ru-RU" sz="4400" b="1" dirty="0" smtClean="0"/>
              <a:t>«</a:t>
            </a:r>
            <a:r>
              <a:rPr lang="ru-RU" sz="4400" b="1" dirty="0" err="1" smtClean="0"/>
              <a:t>иксовые</a:t>
            </a:r>
            <a:r>
              <a:rPr lang="ru-RU" sz="4400" b="1" dirty="0" smtClean="0"/>
              <a:t>» значения!</a:t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C00000"/>
                </a:solidFill>
              </a:rPr>
              <a:t>Экстремумы</a:t>
            </a:r>
            <a:r>
              <a:rPr lang="ru-RU" sz="4400" b="1" dirty="0" smtClean="0"/>
              <a:t>- это </a:t>
            </a:r>
          </a:p>
          <a:p>
            <a:r>
              <a:rPr lang="ru-RU" sz="4400" b="1" dirty="0" smtClean="0"/>
              <a:t>«</a:t>
            </a:r>
            <a:r>
              <a:rPr lang="ru-RU" sz="4400" b="1" dirty="0" err="1" smtClean="0"/>
              <a:t>игрековые</a:t>
            </a:r>
            <a:r>
              <a:rPr lang="ru-RU" sz="4400" b="1" dirty="0" smtClean="0"/>
              <a:t>» значения!</a:t>
            </a:r>
            <a:endParaRPr lang="ru-RU" sz="44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8123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Пример№5.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/>
              <a:t>Найти точку минимума функции</a:t>
            </a:r>
          </a:p>
          <a:p>
            <a:endParaRPr lang="ru-RU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786050" y="857232"/>
          <a:ext cx="4500594" cy="743217"/>
        </p:xfrm>
        <a:graphic>
          <a:graphicData uri="http://schemas.openxmlformats.org/presentationml/2006/ole">
            <p:oleObj spid="_x0000_s32770" name="Формула" r:id="rId3" imgW="1384200" imgH="228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10" y="2000240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r>
              <a:rPr lang="ru-RU" sz="3200" dirty="0" smtClean="0"/>
              <a:t>.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142976" y="1928802"/>
          <a:ext cx="2714644" cy="640958"/>
        </p:xfrm>
        <a:graphic>
          <a:graphicData uri="http://schemas.openxmlformats.org/presentationml/2006/ole">
            <p:oleObj spid="_x0000_s32771" name="Формула" r:id="rId4" imgW="914400" imgH="215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2714620"/>
            <a:ext cx="4852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r>
              <a:rPr lang="ru-RU" sz="3200" dirty="0" smtClean="0"/>
              <a:t>. </a:t>
            </a:r>
            <a:r>
              <a:rPr lang="ru-RU" sz="3200" b="1" dirty="0" smtClean="0"/>
              <a:t>Находим производную.</a:t>
            </a:r>
            <a:endParaRPr lang="ru-RU" sz="32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429256" y="2428868"/>
          <a:ext cx="3244667" cy="1143008"/>
        </p:xfrm>
        <a:graphic>
          <a:graphicData uri="http://schemas.openxmlformats.org/presentationml/2006/ole">
            <p:oleObj spid="_x0000_s32772" name="Формула" r:id="rId5" imgW="111744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572132" y="3429000"/>
          <a:ext cx="3394387" cy="1143008"/>
        </p:xfrm>
        <a:graphic>
          <a:graphicData uri="http://schemas.openxmlformats.org/presentationml/2006/ole">
            <p:oleObj spid="_x0000_s32773" name="Формула" r:id="rId6" imgW="1244520" imgH="419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3714752"/>
            <a:ext cx="523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Преобразуем производную.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4714884"/>
            <a:ext cx="610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 Находим стационарные точки.</a:t>
            </a:r>
            <a:endParaRPr lang="ru-RU" sz="3200" b="1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928662" y="5193915"/>
          <a:ext cx="1571636" cy="1664085"/>
        </p:xfrm>
        <a:graphic>
          <a:graphicData uri="http://schemas.openxmlformats.org/presentationml/2006/ole">
            <p:oleObj spid="_x0000_s32774" name="Формула" r:id="rId7" imgW="431640" imgH="4572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71736" y="5357826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 </a:t>
            </a:r>
            <a:endParaRPr lang="ru-RU" sz="3200" b="1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714744" y="5143512"/>
          <a:ext cx="2571768" cy="1351268"/>
        </p:xfrm>
        <a:graphic>
          <a:graphicData uri="http://schemas.openxmlformats.org/presentationml/2006/ole">
            <p:oleObj spid="_x0000_s32775" name="Формула" r:id="rId8" imgW="749160" imgH="393480" progId="Equation.3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47241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 Критических точек нет.</a:t>
            </a:r>
          </a:p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5.</a:t>
            </a:r>
            <a:endParaRPr lang="ru-RU" sz="3200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42844" y="2071678"/>
            <a:ext cx="8643998" cy="2700129"/>
            <a:chOff x="142844" y="2071678"/>
            <a:chExt cx="8643998" cy="2700129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857224" y="3000372"/>
              <a:ext cx="7929618" cy="714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14348" y="278605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●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00298" y="278605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>
                    <a:solidFill>
                      <a:schemeClr val="tx1"/>
                    </a:solidFill>
                  </a:ln>
                </a:rPr>
                <a:t>●</a:t>
              </a:r>
              <a:endParaRPr lang="ru-RU" sz="28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7818" y="278605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>
                    <a:solidFill>
                      <a:schemeClr val="tx1"/>
                    </a:solidFill>
                  </a:ln>
                </a:rPr>
                <a:t>●</a:t>
              </a:r>
              <a:endParaRPr lang="ru-RU" sz="28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0100" y="2500306"/>
              <a:ext cx="1703911" cy="571503"/>
            </a:xfrm>
            <a:custGeom>
              <a:avLst/>
              <a:gdLst>
                <a:gd name="connsiteX0" fmla="*/ 0 w 1789611"/>
                <a:gd name="connsiteY0" fmla="*/ 498566 h 511628"/>
                <a:gd name="connsiteX1" fmla="*/ 940526 w 1789611"/>
                <a:gd name="connsiteY1" fmla="*/ 2177 h 511628"/>
                <a:gd name="connsiteX2" fmla="*/ 1789611 w 1789611"/>
                <a:gd name="connsiteY2" fmla="*/ 511628 h 51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9611" h="511628">
                  <a:moveTo>
                    <a:pt x="0" y="498566"/>
                  </a:moveTo>
                  <a:cubicBezTo>
                    <a:pt x="321129" y="249283"/>
                    <a:pt x="642258" y="0"/>
                    <a:pt x="940526" y="2177"/>
                  </a:cubicBezTo>
                  <a:cubicBezTo>
                    <a:pt x="1238794" y="4354"/>
                    <a:pt x="1514202" y="257991"/>
                    <a:pt x="1789611" y="51162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714612" y="2500306"/>
              <a:ext cx="2857520" cy="500066"/>
            </a:xfrm>
            <a:custGeom>
              <a:avLst/>
              <a:gdLst>
                <a:gd name="connsiteX0" fmla="*/ 0 w 2886891"/>
                <a:gd name="connsiteY0" fmla="*/ 459377 h 459377"/>
                <a:gd name="connsiteX1" fmla="*/ 1423851 w 2886891"/>
                <a:gd name="connsiteY1" fmla="*/ 2177 h 459377"/>
                <a:gd name="connsiteX2" fmla="*/ 2886891 w 2886891"/>
                <a:gd name="connsiteY2" fmla="*/ 446314 h 45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6891" h="459377">
                  <a:moveTo>
                    <a:pt x="0" y="459377"/>
                  </a:moveTo>
                  <a:cubicBezTo>
                    <a:pt x="471351" y="231865"/>
                    <a:pt x="942703" y="4354"/>
                    <a:pt x="1423851" y="2177"/>
                  </a:cubicBezTo>
                  <a:cubicBezTo>
                    <a:pt x="1904999" y="0"/>
                    <a:pt x="2395945" y="223157"/>
                    <a:pt x="2886891" y="44631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572132" y="2500306"/>
              <a:ext cx="2795452" cy="556940"/>
            </a:xfrm>
            <a:custGeom>
              <a:avLst/>
              <a:gdLst>
                <a:gd name="connsiteX0" fmla="*/ 0 w 2795452"/>
                <a:gd name="connsiteY0" fmla="*/ 485502 h 485502"/>
                <a:gd name="connsiteX1" fmla="*/ 731520 w 2795452"/>
                <a:gd name="connsiteY1" fmla="*/ 80554 h 485502"/>
                <a:gd name="connsiteX2" fmla="*/ 2795452 w 2795452"/>
                <a:gd name="connsiteY2" fmla="*/ 2177 h 48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5452" h="485502">
                  <a:moveTo>
                    <a:pt x="0" y="485502"/>
                  </a:moveTo>
                  <a:cubicBezTo>
                    <a:pt x="132805" y="323305"/>
                    <a:pt x="265611" y="161108"/>
                    <a:pt x="731520" y="80554"/>
                  </a:cubicBezTo>
                  <a:cubicBezTo>
                    <a:pt x="1197429" y="0"/>
                    <a:pt x="1996440" y="1088"/>
                    <a:pt x="2795452" y="217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142844" y="2071678"/>
            <a:ext cx="1041406" cy="727971"/>
          </p:xfrm>
          <a:graphic>
            <a:graphicData uri="http://schemas.openxmlformats.org/presentationml/2006/ole">
              <p:oleObj spid="_x0000_s36866" name="Формула" r:id="rId3" imgW="368280" imgH="228600" progId="Equation.3">
                <p:embed/>
              </p:oleObj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214282" y="3429000"/>
            <a:ext cx="907683" cy="642942"/>
          </p:xfrm>
          <a:graphic>
            <a:graphicData uri="http://schemas.openxmlformats.org/presentationml/2006/ole">
              <p:oleObj spid="_x0000_s36867" name="Формула" r:id="rId4" imgW="304560" imgH="215640" progId="Equation.3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643042" y="2428868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+</a:t>
              </a:r>
              <a:endParaRPr lang="ru-RU" sz="3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00892" y="2428868"/>
              <a:ext cx="27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+</a:t>
              </a:r>
              <a:endParaRPr lang="ru-RU" sz="3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9058" y="242886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-</a:t>
              </a:r>
              <a:endParaRPr lang="ru-RU" sz="3600" b="1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V="1">
              <a:off x="1357290" y="3571876"/>
              <a:ext cx="928694" cy="50006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000364" y="3571876"/>
              <a:ext cx="2286016" cy="50006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6072198" y="3357562"/>
              <a:ext cx="2357454" cy="7143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Объект 30"/>
            <p:cNvGraphicFramePr>
              <a:graphicFrameLocks noChangeAspect="1"/>
            </p:cNvGraphicFramePr>
            <p:nvPr/>
          </p:nvGraphicFramePr>
          <p:xfrm>
            <a:off x="2500298" y="3214686"/>
            <a:ext cx="357190" cy="922741"/>
          </p:xfrm>
          <a:graphic>
            <a:graphicData uri="http://schemas.openxmlformats.org/presentationml/2006/ole">
              <p:oleObj spid="_x0000_s36868" name="Формула" r:id="rId5" imgW="152280" imgH="393480" progId="Equation.3">
                <p:embed/>
              </p:oleObj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/>
          </p:nvGraphicFramePr>
          <p:xfrm>
            <a:off x="5357818" y="3357562"/>
            <a:ext cx="1380001" cy="500066"/>
          </p:xfrm>
          <a:graphic>
            <a:graphicData uri="http://schemas.openxmlformats.org/presentationml/2006/ole">
              <p:oleObj spid="_x0000_s36869" name="Формула" r:id="rId6" imgW="88560" imgH="164880" progId="Equation.3">
                <p:embed/>
              </p:oleObj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/>
          </p:nvGraphicFramePr>
          <p:xfrm>
            <a:off x="5286380" y="4143380"/>
            <a:ext cx="776292" cy="628427"/>
          </p:xfrm>
          <a:graphic>
            <a:graphicData uri="http://schemas.openxmlformats.org/presentationml/2006/ole">
              <p:oleObj spid="_x0000_s36870" name="Формула" r:id="rId7" imgW="266400" imgH="215640" progId="Equation.3">
                <p:embed/>
              </p:oleObj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6000760" y="564357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00826" y="5715016"/>
            <a:ext cx="1716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Ответ: 1.</a:t>
            </a:r>
            <a:endParaRPr lang="ru-RU" sz="32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оформления &quot;Разворот тетради в клетку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193858">
            <a:off x="42161" y="1704150"/>
            <a:ext cx="3515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№1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29529">
            <a:off x="3636313" y="1018397"/>
            <a:ext cx="46153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Поиск наибольшего или наименьшего значения функции на отрезке</a:t>
            </a:r>
            <a:endParaRPr lang="ru-RU" sz="36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3" name="Picture 1" descr="C:\Users\msw\Desktop\Новая папка\x_72e4a5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4902">
            <a:off x="4300789" y="3558903"/>
            <a:ext cx="3905944" cy="243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5344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Пример №6. </a:t>
            </a:r>
            <a:r>
              <a:rPr lang="ru-RU" sz="3200" b="1" dirty="0" smtClean="0"/>
              <a:t>Найти точку максимума функции</a:t>
            </a:r>
          </a:p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  <a:p>
            <a:r>
              <a:rPr lang="ru-RU" sz="3200" b="1" dirty="0" smtClean="0"/>
              <a:t>на промежутке</a:t>
            </a:r>
          </a:p>
          <a:p>
            <a:endParaRPr lang="ru-RU" sz="32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143240" y="1082336"/>
          <a:ext cx="4899987" cy="740102"/>
        </p:xfrm>
        <a:graphic>
          <a:graphicData uri="http://schemas.openxmlformats.org/presentationml/2006/ole">
            <p:oleObj spid="_x0000_s39938" name="Формула" r:id="rId3" imgW="1765080" imgH="2156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428992" y="1714488"/>
          <a:ext cx="1222382" cy="1187457"/>
        </p:xfrm>
        <a:graphic>
          <a:graphicData uri="http://schemas.openxmlformats.org/presentationml/2006/ole">
            <p:oleObj spid="_x0000_s39939" name="Формула" r:id="rId4" imgW="444240" imgH="4316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3214686"/>
            <a:ext cx="766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1. Находим производную и упрощаем её: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28794" y="3857628"/>
          <a:ext cx="5429288" cy="642942"/>
        </p:xfrm>
        <a:graphic>
          <a:graphicData uri="http://schemas.openxmlformats.org/presentationml/2006/ole">
            <p:oleObj spid="_x0000_s39940" name="Формула" r:id="rId5" imgW="2336760" imgH="228600" progId="Equation.3">
              <p:embed/>
            </p:oleObj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071670" y="4572008"/>
            <a:ext cx="5643602" cy="1571636"/>
            <a:chOff x="2071670" y="4572008"/>
            <a:chExt cx="5643602" cy="1571636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2071670" y="4572008"/>
              <a:ext cx="5643602" cy="1571636"/>
            </a:xfrm>
            <a:prstGeom prst="wedgeRoundRectCallout">
              <a:avLst>
                <a:gd name="adj1" fmla="val -73375"/>
                <a:gd name="adj2" fmla="val 82710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/>
          </p:nvGraphicFramePr>
          <p:xfrm>
            <a:off x="2786050" y="4714884"/>
            <a:ext cx="4000528" cy="774296"/>
          </p:xfrm>
          <a:graphic>
            <a:graphicData uri="http://schemas.openxmlformats.org/presentationml/2006/ole">
              <p:oleObj spid="_x0000_s39941" name="Формула" r:id="rId6" imgW="11808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4443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 Стационарные точки:</a:t>
            </a:r>
            <a:endParaRPr lang="ru-RU" sz="32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00100" y="1142983"/>
          <a:ext cx="2301701" cy="1185725"/>
        </p:xfrm>
        <a:graphic>
          <a:graphicData uri="http://schemas.openxmlformats.org/presentationml/2006/ole">
            <p:oleObj spid="_x0000_s40962" name="Формула" r:id="rId3" imgW="838080" imgH="43164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71934" y="1571612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или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500694" y="1214422"/>
          <a:ext cx="1578171" cy="1073156"/>
        </p:xfrm>
        <a:graphic>
          <a:graphicData uri="http://schemas.openxmlformats.org/presentationml/2006/ole">
            <p:oleObj spid="_x0000_s40964" name="Формула" r:id="rId4" imgW="634680" imgH="431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357818" y="2357430"/>
          <a:ext cx="1584243" cy="928694"/>
        </p:xfrm>
        <a:graphic>
          <a:graphicData uri="http://schemas.openxmlformats.org/presentationml/2006/ole">
            <p:oleObj spid="_x0000_s40965" name="Формула" r:id="rId5" imgW="736560" imgH="431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142976" y="2357430"/>
          <a:ext cx="1529614" cy="1000132"/>
        </p:xfrm>
        <a:graphic>
          <a:graphicData uri="http://schemas.openxmlformats.org/presentationml/2006/ole">
            <p:oleObj spid="_x0000_s40966" name="Формула" r:id="rId6" imgW="66024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72132" y="500063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●</a:t>
            </a:r>
            <a:endParaRPr lang="ru-RU" sz="28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71472" y="3857628"/>
            <a:ext cx="8358246" cy="2554305"/>
            <a:chOff x="571472" y="3857628"/>
            <a:chExt cx="8358246" cy="2554305"/>
          </a:xfrm>
        </p:grpSpPr>
        <p:sp>
          <p:nvSpPr>
            <p:cNvPr id="9" name="TextBox 8"/>
            <p:cNvSpPr txBox="1"/>
            <p:nvPr/>
          </p:nvSpPr>
          <p:spPr>
            <a:xfrm>
              <a:off x="571472" y="3857628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/>
                <a:t>3.</a:t>
              </a:r>
              <a:endParaRPr lang="ru-RU" sz="3200" b="1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714348" y="5214950"/>
              <a:ext cx="8215370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86248" y="500063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28575">
                    <a:solidFill>
                      <a:schemeClr val="tx1"/>
                    </a:solidFill>
                  </a:ln>
                </a:rPr>
                <a:t>●</a:t>
              </a:r>
              <a:endParaRPr lang="ru-RU" sz="2800" dirty="0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910" y="500063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●</a:t>
              </a:r>
              <a:endParaRPr lang="ru-RU" sz="2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910" y="542926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/>
                <a:t>0</a:t>
              </a:r>
              <a:endParaRPr lang="ru-RU" sz="3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6248" y="5429264"/>
              <a:ext cx="7072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/>
                <a:t>1,5</a:t>
              </a:r>
              <a:endParaRPr lang="ru-RU" sz="3200" b="1" dirty="0"/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5572132" y="5429264"/>
            <a:ext cx="511178" cy="982669"/>
          </p:xfrm>
          <a:graphic>
            <a:graphicData uri="http://schemas.openxmlformats.org/presentationml/2006/ole">
              <p:oleObj spid="_x0000_s40967" name="Формула" r:id="rId7" imgW="164880" imgH="393480" progId="Equation.3">
                <p:embed/>
              </p:oleObj>
            </a:graphicData>
          </a:graphic>
        </p:graphicFrame>
        <p:sp>
          <p:nvSpPr>
            <p:cNvPr id="20" name="Полилиния 19"/>
            <p:cNvSpPr/>
            <p:nvPr/>
          </p:nvSpPr>
          <p:spPr>
            <a:xfrm>
              <a:off x="849086" y="4696098"/>
              <a:ext cx="3618411" cy="594359"/>
            </a:xfrm>
            <a:custGeom>
              <a:avLst/>
              <a:gdLst>
                <a:gd name="connsiteX0" fmla="*/ 0 w 3618411"/>
                <a:gd name="connsiteY0" fmla="*/ 594359 h 594359"/>
                <a:gd name="connsiteX1" fmla="*/ 1894114 w 3618411"/>
                <a:gd name="connsiteY1" fmla="*/ 6531 h 594359"/>
                <a:gd name="connsiteX2" fmla="*/ 3618411 w 3618411"/>
                <a:gd name="connsiteY2" fmla="*/ 555171 h 59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8411" h="594359">
                  <a:moveTo>
                    <a:pt x="0" y="594359"/>
                  </a:moveTo>
                  <a:cubicBezTo>
                    <a:pt x="645523" y="303710"/>
                    <a:pt x="1291046" y="13062"/>
                    <a:pt x="1894114" y="6531"/>
                  </a:cubicBezTo>
                  <a:cubicBezTo>
                    <a:pt x="2497182" y="0"/>
                    <a:pt x="3057796" y="277585"/>
                    <a:pt x="3618411" y="55517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500562" y="4786322"/>
              <a:ext cx="1267097" cy="446314"/>
            </a:xfrm>
            <a:custGeom>
              <a:avLst/>
              <a:gdLst>
                <a:gd name="connsiteX0" fmla="*/ 0 w 1267097"/>
                <a:gd name="connsiteY0" fmla="*/ 446314 h 446314"/>
                <a:gd name="connsiteX1" fmla="*/ 627017 w 1267097"/>
                <a:gd name="connsiteY1" fmla="*/ 2177 h 446314"/>
                <a:gd name="connsiteX2" fmla="*/ 1267097 w 1267097"/>
                <a:gd name="connsiteY2" fmla="*/ 433251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7097" h="446314">
                  <a:moveTo>
                    <a:pt x="0" y="446314"/>
                  </a:moveTo>
                  <a:cubicBezTo>
                    <a:pt x="207917" y="225334"/>
                    <a:pt x="415834" y="4354"/>
                    <a:pt x="627017" y="2177"/>
                  </a:cubicBezTo>
                  <a:cubicBezTo>
                    <a:pt x="838200" y="0"/>
                    <a:pt x="1052648" y="216625"/>
                    <a:pt x="1267097" y="43325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00166" y="3174012"/>
            <a:ext cx="7429552" cy="3541138"/>
            <a:chOff x="1718641" y="3633864"/>
            <a:chExt cx="6996763" cy="2071553"/>
          </a:xfrm>
          <a:solidFill>
            <a:schemeClr val="accent6">
              <a:lumMod val="40000"/>
              <a:lumOff val="60000"/>
            </a:schemeClr>
          </a:solidFill>
        </p:grpSpPr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1718641" y="3633864"/>
            <a:ext cx="1496037" cy="575072"/>
          </p:xfrm>
          <a:graphic>
            <a:graphicData uri="http://schemas.openxmlformats.org/presentationml/2006/ole">
              <p:oleObj spid="_x0000_s40968" name="Формула" r:id="rId8" imgW="330120" imgH="177480" progId="Equation.3">
                <p:embed/>
              </p:oleObj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214678" y="3643314"/>
              <a:ext cx="5500726" cy="20621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на заданном</a:t>
              </a:r>
            </a:p>
            <a:p>
              <a:r>
                <a:rPr lang="ru-RU" sz="3200" b="1" dirty="0" smtClean="0"/>
                <a:t>промежутке положителен, знаки производной зависят только от знака </a:t>
              </a:r>
              <a:r>
                <a:rPr lang="en-US" sz="3200" b="1" dirty="0" smtClean="0"/>
                <a:t>2x-3</a:t>
              </a:r>
              <a:r>
                <a:rPr lang="ru-RU" sz="3200" b="1" dirty="0" smtClean="0"/>
                <a:t>.</a:t>
              </a:r>
              <a:endParaRPr lang="ru-RU" sz="3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43174" y="46434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_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00628" y="47148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baseline="-25000" dirty="0" smtClean="0"/>
              <a:t>+</a:t>
            </a:r>
            <a:endParaRPr lang="ru-RU" sz="3600" b="1" baseline="-250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142976" y="5572140"/>
            <a:ext cx="3071834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4857752" y="5572140"/>
            <a:ext cx="928694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4143372" y="5929330"/>
          <a:ext cx="925518" cy="757242"/>
        </p:xfrm>
        <a:graphic>
          <a:graphicData uri="http://schemas.openxmlformats.org/presentationml/2006/ole">
            <p:oleObj spid="_x0000_s40970" name="Формула" r:id="rId9" imgW="279360" imgH="22860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715140" y="6000768"/>
            <a:ext cx="192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/>
              <a:t>Ответ: 1,5</a:t>
            </a:r>
            <a:endParaRPr lang="ru-RU" sz="32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оформления &quot;Разворот тетради в клетк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335243">
            <a:off x="315656" y="1715160"/>
            <a:ext cx="3767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Помни!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156298">
            <a:off x="3850002" y="822371"/>
            <a:ext cx="4966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Чему бы ты не учился, ты учишься для себя.</a:t>
            </a:r>
          </a:p>
          <a:p>
            <a:r>
              <a:rPr lang="ru-RU" sz="4800" b="1" dirty="0" smtClean="0"/>
              <a:t> </a:t>
            </a:r>
            <a:r>
              <a:rPr lang="ru-RU" sz="3600" b="1" i="1" dirty="0" smtClean="0"/>
              <a:t>Гай </a:t>
            </a:r>
            <a:r>
              <a:rPr lang="ru-RU" sz="3600" b="1" i="1" dirty="0" err="1" smtClean="0"/>
              <a:t>Петроний</a:t>
            </a:r>
            <a:r>
              <a:rPr lang="ru-RU" sz="3600" b="1" i="1" dirty="0" smtClean="0"/>
              <a:t> Арбитр</a:t>
            </a:r>
            <a:endParaRPr lang="ru-RU" sz="48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оформления &quot;Разворот тетради в клетк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758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214017">
            <a:off x="4082128" y="565548"/>
            <a:ext cx="40293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Используемые ресурсы: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hlinkClick r:id="rId3"/>
              </a:rPr>
              <a:t>www.fipi.ru</a:t>
            </a:r>
            <a:r>
              <a:rPr lang="en-US" sz="3200" b="1" dirty="0" smtClean="0"/>
              <a:t> </a:t>
            </a:r>
            <a:r>
              <a:rPr lang="ru-RU" sz="3200" b="1" dirty="0" smtClean="0"/>
              <a:t>«Открытый банк заданий ЕГЭ».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«Алгебра и начала анализа 10-11 классы»/ А.Г. Мордкович-М: Мнемозина, 2014.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endParaRPr lang="ru-RU" sz="32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Стандартный алгоритм</a:t>
            </a:r>
            <a:endParaRPr lang="ru-RU" sz="54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Ищем производную данной функции.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Находим стационарные и критические точки.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Отбираем среди них те, которые принадлежат данному отрезку.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Вычисляем значение функции на концах отрезка и в этих точках.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+mj-lt"/>
              </a:rPr>
              <a:t>Сравнивая результаты, делаем выводы  и даём ответ.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3"/>
          <a:srcRect l="25313" t="20225" r="24999" b="6741"/>
          <a:stretch>
            <a:fillRect/>
          </a:stretch>
        </p:blipFill>
        <p:spPr bwMode="auto">
          <a:xfrm>
            <a:off x="-553222" y="0"/>
            <a:ext cx="10340196" cy="95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7158" y="285728"/>
            <a:ext cx="8429684" cy="435771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14488"/>
            <a:ext cx="667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Усложняем ситуацию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Пример №2.</a:t>
            </a:r>
            <a:r>
              <a:rPr lang="ru-RU" sz="2400" b="1" dirty="0" smtClean="0"/>
              <a:t> Найти наименьшее значение функции   </a:t>
            </a:r>
            <a:endParaRPr lang="ru-RU" sz="2400" b="1" u="sng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1480"/>
            <a:ext cx="3467100" cy="4286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357222" y="29289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00010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отрезке  </a:t>
            </a:r>
            <a:endParaRPr lang="ru-RU" sz="2400" b="1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071546"/>
            <a:ext cx="933450" cy="4095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14348" y="866774"/>
            <a:ext cx="700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428736"/>
            <a:ext cx="79076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1.Итак, взять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производную можно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разными способами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2794000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ая выноска 11"/>
          <p:cNvSpPr/>
          <p:nvPr/>
        </p:nvSpPr>
        <p:spPr>
          <a:xfrm>
            <a:off x="357158" y="285728"/>
            <a:ext cx="8501122" cy="5857916"/>
          </a:xfrm>
          <a:prstGeom prst="wedgeRectCallout">
            <a:avLst>
              <a:gd name="adj1" fmla="val -46955"/>
              <a:gd name="adj2" fmla="val 5822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рррр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71480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Стационарных точек две: -6 и -4. Данному отрезку принадлежит только</a:t>
            </a:r>
            <a:r>
              <a:rPr lang="en-US" sz="3600" b="1" dirty="0" smtClean="0"/>
              <a:t> </a:t>
            </a:r>
            <a:r>
              <a:rPr lang="ru-RU" sz="3600" b="1" dirty="0" smtClean="0"/>
              <a:t> -4.</a:t>
            </a:r>
          </a:p>
          <a:p>
            <a:r>
              <a:rPr lang="ru-RU" sz="3600" b="1" dirty="0" smtClean="0"/>
              <a:t>Начинаем считать:</a:t>
            </a:r>
          </a:p>
          <a:p>
            <a:r>
              <a:rPr lang="en-US" sz="3600" b="1" dirty="0" smtClean="0"/>
              <a:t>y</a:t>
            </a:r>
            <a:r>
              <a:rPr lang="ru-RU" sz="3600" b="1" dirty="0" smtClean="0"/>
              <a:t>(-5)=9</a:t>
            </a:r>
          </a:p>
          <a:p>
            <a:r>
              <a:rPr lang="en-US" sz="3600" b="1" dirty="0" smtClean="0"/>
              <a:t>Y(-4)=7</a:t>
            </a:r>
          </a:p>
          <a:p>
            <a:r>
              <a:rPr lang="en-US" sz="3600" b="1" dirty="0" smtClean="0"/>
              <a:t>Y(5)</a:t>
            </a:r>
            <a:r>
              <a:rPr lang="ru-RU" sz="3600" b="1" dirty="0" smtClean="0"/>
              <a:t>=968+11…</a:t>
            </a:r>
            <a:r>
              <a:rPr lang="en-US" sz="3600" b="1" dirty="0" smtClean="0"/>
              <a:t> </a:t>
            </a:r>
            <a:r>
              <a:rPr lang="ru-RU" sz="3600" b="1" dirty="0" smtClean="0"/>
              <a:t> считать не будем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Ответ: </a:t>
            </a:r>
            <a:r>
              <a:rPr lang="en-US" sz="3600" b="1" dirty="0" smtClean="0"/>
              <a:t>7</a:t>
            </a:r>
            <a:endParaRPr lang="ru-RU" sz="36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Graphic spid="11" grpId="0">
        <p:bldAsOne/>
      </p:bldGraphic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7158" y="285728"/>
            <a:ext cx="8429684" cy="435771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14488"/>
            <a:ext cx="667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Усложняем ситуацию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00042"/>
            <a:ext cx="3867150" cy="4572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000108"/>
            <a:ext cx="1038225" cy="4476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78135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 №3.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Найти наибольшее значение функции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000232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отрезке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539750" y="181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9059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Следует взять производную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произведения</a:t>
            </a:r>
            <a:r>
              <a:rPr lang="ru-RU" sz="2800" b="1" dirty="0" smtClean="0"/>
              <a:t>, учитывая,</a:t>
            </a:r>
          </a:p>
          <a:p>
            <a:r>
              <a:rPr lang="ru-RU" sz="2800" b="1" dirty="0" smtClean="0"/>
              <a:t>что второй множитель </a:t>
            </a:r>
            <a:r>
              <a:rPr lang="ru-RU" sz="2800" b="1" u="sng" dirty="0" smtClean="0">
                <a:solidFill>
                  <a:srgbClr val="C00000"/>
                </a:solidFill>
              </a:rPr>
              <a:t>сложная</a:t>
            </a:r>
            <a:r>
              <a:rPr lang="ru-RU" sz="2800" b="1" dirty="0" smtClean="0"/>
              <a:t> функция! </a:t>
            </a:r>
          </a:p>
          <a:p>
            <a:endParaRPr lang="ru-RU" sz="2800" b="1" dirty="0"/>
          </a:p>
        </p:txBody>
      </p:sp>
      <p:sp>
        <p:nvSpPr>
          <p:cNvPr id="9" name="Выгнутая вниз стрелка 8"/>
          <p:cNvSpPr/>
          <p:nvPr/>
        </p:nvSpPr>
        <p:spPr>
          <a:xfrm rot="16541563">
            <a:off x="5975640" y="555542"/>
            <a:ext cx="2374673" cy="2817156"/>
          </a:xfrm>
          <a:prstGeom prst="curvedUpArrow">
            <a:avLst>
              <a:gd name="adj1" fmla="val 1125"/>
              <a:gd name="adj2" fmla="val 14068"/>
              <a:gd name="adj3" fmla="val 599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38576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429000"/>
            <a:ext cx="5972175" cy="42862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929066"/>
            <a:ext cx="3733800" cy="4286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53975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539750" y="1771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29132"/>
            <a:ext cx="8947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Стационарные точки </a:t>
            </a:r>
            <a:r>
              <a:rPr lang="en-US" sz="2800" b="1" dirty="0" smtClean="0"/>
              <a:t>x=10</a:t>
            </a:r>
            <a:r>
              <a:rPr lang="ru-RU" sz="2800" b="1" dirty="0" smtClean="0"/>
              <a:t>; </a:t>
            </a:r>
            <a:r>
              <a:rPr lang="en-US" sz="2800" b="1" dirty="0" smtClean="0"/>
              <a:t>x=2. </a:t>
            </a:r>
            <a:r>
              <a:rPr lang="ru-RU" sz="2800" b="1" dirty="0" smtClean="0"/>
              <a:t>Нас устраивает точка 10.</a:t>
            </a:r>
          </a:p>
          <a:p>
            <a:endParaRPr lang="ru-RU" sz="2800" b="1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072074"/>
            <a:ext cx="5295900" cy="40005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-53975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446" y="5786454"/>
            <a:ext cx="1610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Ответ: 10</a:t>
            </a:r>
            <a:endParaRPr lang="ru-RU" sz="28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7158" y="285728"/>
            <a:ext cx="8429684" cy="435771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14488"/>
            <a:ext cx="667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Усложняем ситуацию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552</Words>
  <Application>Microsoft Office PowerPoint</Application>
  <PresentationFormat>Экран (4:3)</PresentationFormat>
  <Paragraphs>111</Paragraphs>
  <Slides>23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msw</dc:creator>
  <cp:lastModifiedBy>msw</cp:lastModifiedBy>
  <cp:revision>87</cp:revision>
  <dcterms:created xsi:type="dcterms:W3CDTF">2016-01-24T15:17:22Z</dcterms:created>
  <dcterms:modified xsi:type="dcterms:W3CDTF">2016-02-08T12:23:56Z</dcterms:modified>
</cp:coreProperties>
</file>