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58" r:id="rId4"/>
    <p:sldId id="262" r:id="rId5"/>
    <p:sldId id="263" r:id="rId6"/>
    <p:sldId id="259" r:id="rId7"/>
    <p:sldId id="261" r:id="rId8"/>
    <p:sldId id="266" r:id="rId9"/>
    <p:sldId id="268" r:id="rId10"/>
    <p:sldId id="269" r:id="rId11"/>
    <p:sldId id="270" r:id="rId12"/>
    <p:sldId id="271" r:id="rId13"/>
    <p:sldId id="272" r:id="rId14"/>
    <p:sldId id="273" r:id="rId15"/>
    <p:sldId id="264" r:id="rId16"/>
    <p:sldId id="274" r:id="rId17"/>
    <p:sldId id="265" r:id="rId18"/>
    <p:sldId id="277" r:id="rId19"/>
    <p:sldId id="276" r:id="rId20"/>
    <p:sldId id="278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go.mail.ru/redir?q=%D0%98%D0%BB%D1%8C%D0%BA%D0%BE%20%D0%9E%D0%BA%D1%81%D0%B0%D0%BD%D0%B0%20%D0%9D%D0%B8%D0%BA%D0%BE%D0%BB%D0%B0%D0%B5%D0%B2%D0%BD%D0%B0&amp;via_page=1&amp;type=sr&amp;redir=eJzLKCkpsNLXr8jTBQKL4qSMpEqLxKLUSj2QSIFhYqZ-cVGJflF-Un5xQT6QZWhkaaSbmZ1YlJWfl5-tW6abnJGaU5mYlJlXnJ3KcGHGhd0Xey7surBP4cK8C7suNl7YcGHvhQ0KF-Ze2AESvbAbKLD1wiaQIIOhibklEJsYmzEcPF70mW3huY1f9I18Z9-t7gQAiTlGRA" TargetMode="External"/><Relationship Id="rId7" Type="http://schemas.openxmlformats.org/officeDocument/2006/relationships/hyperlink" Target="http://go.mail.ru/redir?q=%D0%BA%D0%BE%D0%BD%D1%84%D0%B5%D1%80%D0%B5%D0%BD%D1%86%20%D0%B7%D0%B0%D0%BB%20%D1%8D%D0%BB%D0%B5%D0%BA%D1%82%D1%80%D0%BE%D0%BD%D0%BD%D1%8B%D0%B9%20%D0%B6%D1%83%D1%80%D0%BD%D0%B0%D0%BB&amp;via_page=1&amp;type=sr&amp;redir=eJzLKCkpsNLXLy8v18vOz0vTrUrM0UvOz9XPzEtJrdAryCiw9yxJzc1MsTUyUgORhmr5BSWZ-Xm2QEXxyfl5Jal5JWplmanltolFJZnJOakMF3Zd2Hdh78WWC1svNlzYCmS1KVzYfmHDhd0KF3sv7AaK7LrYBJQBqgHKdV_YqXBh28VmoMBekBoGQxMLU2NzAzNLS4aqtScz9OLm9lzYe83s7ly5uQCEhVOk" TargetMode="External"/><Relationship Id="rId2" Type="http://schemas.openxmlformats.org/officeDocument/2006/relationships/hyperlink" Target="mailto:mdou-solovushka119@ya.ru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go.mail.ru/redir?q=%D0%BF%D1%83%D0%B1%D0%BB%D0%B8%D0%BA%D0%B0%D1%86%D0%B8%D0%B8%20%D0%B4%D0%BB%D1%8F%20%D0%BF%D0%B5%D0%B4%D0%B0%D0%B3%D0%BE%D0%B3%D0%BE%D0%B2&amp;via_page=1&amp;type=sr&amp;redir=eJw9j0lu4lAARLlGNlEuQPieTaQsDAHLEINjwAMb9D1gwP6evo0N20hR7_oOOUGmlqKOlFzhc5js292LflKpqnZVm6JIrzodGF8eYOz59WVedtykjIuOpPementN5YzJgoblZlwsfJOztInL78eMi7hQrmd0V7STJJlSVOnmhnU7B_vKGwQy491x6jxWXdN0pUgTVQeks1D1BzbAx7DKtEK2g_GdGqy2Yj-S0lQ07Ruwy6hiDeCxyxcoXOwobdBj1pCT_WRk4gR7YmbuNFvlK_o295IIljfb7Z4-CrUydaxIc-baAa-bvlcUe6Z43ggpgRRMhmLbOiQlXoZwkWVI8BEPt39P9XBYNYsEpzvgLDsGugShDGhkrP7DHHo46uuyNbKkEOjcEq0UMO-ztSkYNqodOBQ39bTvH2dsm3ZxtxrqIz1jjNDNx0aMQIt8ne7JM_kg7-Q3eTo9NP5-Qd7Ix-nnBfkiv5r4RF7J5z-9tChW5BgB8BTTYts_XlaP4PwbYfnsmk7_AKxzoH4" TargetMode="External"/><Relationship Id="rId5" Type="http://schemas.openxmlformats.org/officeDocument/2006/relationships/hyperlink" Target="http://go.mail.ru/redir?q=%D0%BF%D1%83%D0%B1%D0%BB%D0%B8%D0%BA%D0%B0%D1%86%D0%B8%D0%B8%20%D0%B4%D0%BB%D1%8F%20%D0%BF%D0%B5%D0%B4%D0%B0%D0%B3%D0%BE%D0%B3%D0%BE%D0%B2&amp;via_page=1&amp;type=sr&amp;redir=eJw9j01yokAAhT1KJqvZGJoGbMhOLIKixNAKIhurbQGjAfkHs8xUzTZzkFkk81OVSqqSK7Q3yRFiZjFf1av3veVbF0VyznEkPtuTeOU3Z1nJ0V0ZF1wXq2McJ1WW-yI44q2Hhe3PJPfqknaqIaSRtNWbCS-X8zpx8pr3aWRvtCl_5cqrcFIHQJv6l7NbybIAlMPGRKst3OwWylj3BDXPUqMcwW7QD6y6bUb2PkQB5ssUFjqyCTRSgh1Y1alEymuN6iPoKa5mYmuyc8OMqrrpK0Al3fbYWNKEKHuyUeaptKE6rATrcy8VijqhbSX9gR9UI7SqUaJ6llb3G8MAtgesQfT568Zq_FoG9pCUZkcV-ev1QAdAAZGz-I-wV_ObHtZdw-1uAR6AaU9sZsiZR82SXMjrZtzzbydiG9JcqS-wgVPB2dJs6MQRaLG3wzf2yF7YE3tmD4fvx346YX_Yy-H-hL2xv0d9YL_Z67_8avGiLAkIdHih9XWul3f3XLz4gk5_vj_--AC-AZ9T" TargetMode="External"/><Relationship Id="rId4" Type="http://schemas.openxmlformats.org/officeDocument/2006/relationships/hyperlink" Target="http://go.mail.ru/redir?q=%D0%BF%D1%83%D0%B1%D0%BB%D0%B8%D0%BA%D0%B0%D1%86%D0%B8%D0%B8%20%D0%B4%D0%BB%D1%8F%20%D0%BF%D0%B5%D0%B4%D0%B0%D0%B3%D0%BE%D0%B3%D0%BE%D0%B2&amp;via_page=1&amp;type=sr&amp;redir=eJw9j81um0AAhC310hfoParUSyTH_IMj9UCS9RpwCNgh4FystQMYWDBkgWAOvVTqtc_RW9okVdRIyaEvsO6z9AFKe-gnjWbmNJp1WeaHgwHKDrYou_Kbg-tqsNpUWTkQAg83Sn8e4GOB6bhcQ-z4ruhZ5kqqDX6ViglsZtyQ15RopDTQVYexWU1MCJwgDxFTk6UIXBjMgYqtxZHu5rM4m2hjhrSYOwMJnIeGfYqN2hexGoWQsU-Y84ItAwa1Q6lMEydmLXDEB0iE_kaPhT5ZAmTGlseLKgenExujZjyKar4Wp9oZzHQLSdenJOi6pdkGCK-WXmGE6kkgx7a33VTkMkFOUaSyn0oo-ntqZCc3M8wN8_ZCZOcZM1ULBBkOHsuL_6QLrl3nUqEYlbZ2pcKVdRZUbFlFoLb4jdonvDoy9XNrtkVRxLUxIQ4BN9PJuC93Ez36svtIv9In-kh_0Nvdp84f9-g9fdp93qMv9KGLt_SOPv_Ttx4rKCIvM4Ii9N6-evjw_vvvX---XLhvXv_c_wObN57f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base.garant.ru/71149964/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771800" y="1268760"/>
            <a:ext cx="5904656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endParaRPr lang="ru-RU" sz="6600" b="1" dirty="0" smtClean="0"/>
          </a:p>
          <a:p>
            <a:pPr algn="ctr">
              <a:spcBef>
                <a:spcPct val="0"/>
              </a:spcBef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автономное дошкольное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№119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общеразвивающего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вида «Соловушка»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Магнитогорска</a:t>
            </a:r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sz="3600" b="1" dirty="0" smtClean="0"/>
              <a:t>проект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3600" b="1" i="1" dirty="0" smtClean="0"/>
              <a:t>«</a:t>
            </a:r>
            <a:r>
              <a:rPr lang="ru-RU" sz="3600" b="1" i="1" dirty="0"/>
              <a:t>Зеленей, расцветай мой родимый край»</a:t>
            </a:r>
            <a:endParaRPr lang="ru-RU" sz="36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 algn="ctr">
              <a:spcBef>
                <a:spcPct val="0"/>
              </a:spcBef>
              <a:defRPr/>
            </a:pPr>
            <a:endParaRPr lang="ru-RU" sz="6600" b="1" dirty="0" smtClean="0"/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5949280"/>
            <a:ext cx="8156450" cy="504056"/>
          </a:xfrm>
          <a:prstGeom prst="roundRect">
            <a:avLst>
              <a:gd name="adj" fmla="val 1782"/>
            </a:avLst>
          </a:prstGeom>
          <a:noFill/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Магнитогорск  2017г.</a:t>
            </a:r>
            <a:endParaRPr lang="ru-RU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40675354"/>
              </p:ext>
            </p:extLst>
          </p:nvPr>
        </p:nvGraphicFramePr>
        <p:xfrm>
          <a:off x="179513" y="1124744"/>
          <a:ext cx="8784975" cy="5438321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98596"/>
                <a:gridCol w="3394386"/>
                <a:gridCol w="1147492"/>
                <a:gridCol w="2294983"/>
                <a:gridCol w="1649518"/>
              </a:tblGrid>
              <a:tr h="318570">
                <a:tc>
                  <a:txBody>
                    <a:bodyPr/>
                    <a:lstStyle/>
                    <a:p>
                      <a:pPr marR="7880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работы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организации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380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педагогами: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-Обогащение предметно-развивающей</a:t>
                      </a:r>
                      <a:r>
                        <a:rPr lang="ru-RU" sz="13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среды опытно-экспериментальной, природной зон МАДОУ оборудованием для выращивания растений и уходу за ними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300" b="1" i="1" spc="-15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ru-RU" sz="1300" b="1" i="1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родителями:</a:t>
                      </a:r>
                      <a:endParaRPr lang="ru-RU" sz="1300" b="1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spc="-15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-Участие в проекте «</a:t>
                      </a:r>
                      <a:r>
                        <a:rPr lang="ru-RU" sz="1400" b="1" i="1" dirty="0" smtClean="0"/>
                        <a:t>Зеленей, расцветай мой родимый край</a:t>
                      </a:r>
                      <a:r>
                        <a:rPr lang="ru-RU" sz="1300" spc="-15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</a:t>
                      </a:r>
                      <a:endParaRPr lang="ru-RU" sz="1300" spc="-15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1" spc="-15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ru-RU" sz="1300" b="1" i="1" spc="-1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детьми:</a:t>
                      </a:r>
                      <a:endParaRPr lang="ru-RU" sz="1300" b="1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-Опытно-экспериментальная деятельность (выращивание растений)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-Продуктивная деятельность (КМД)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04.2017г.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04.2017</a:t>
                      </a:r>
                      <a:r>
                        <a:rPr lang="ru-RU" sz="13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г.</a:t>
                      </a: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04.2017-05.2017г.г.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04.2017-05.2017г.г.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Приобретение</a:t>
                      </a:r>
                      <a:r>
                        <a:rPr lang="ru-RU" sz="13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грунта, минеральных удобрений, инструментов.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Содействие педагогам в реализации проекта в качестве социальных партнеров.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Выращенные цветы.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Масштабный творческий проект </a:t>
                      </a:r>
                      <a:r>
                        <a:rPr lang="ru-RU" sz="1300" spc="-15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b="1" i="1" dirty="0" smtClean="0"/>
                        <a:t>Зеленей, расцветай мой родимый край</a:t>
                      </a:r>
                      <a:r>
                        <a:rPr lang="ru-RU" sz="1300" spc="-15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spc="-15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Заседания проблемно-творческой группы педагогов.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Совместная деятельность с педагогами и детьми.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НОД, самостоятельная трудовая деятельность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НОД, </a:t>
                      </a:r>
                      <a:r>
                        <a:rPr lang="ru-RU" sz="13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13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овместная деятельность с педагогами и родителями.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7544" y="548680"/>
            <a:ext cx="2673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3.Процессуальный этап: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260648"/>
            <a:ext cx="5292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/>
              <a:t>проект </a:t>
            </a:r>
            <a:r>
              <a:rPr lang="ru-RU" b="1" i="1" dirty="0" smtClean="0"/>
              <a:t>«</a:t>
            </a:r>
            <a:r>
              <a:rPr lang="ru-RU" b="1" i="1" dirty="0"/>
              <a:t>Зеленей, расцветай мой родимый край»</a:t>
            </a:r>
            <a:endParaRPr lang="ru-RU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797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24908613"/>
              </p:ext>
            </p:extLst>
          </p:nvPr>
        </p:nvGraphicFramePr>
        <p:xfrm>
          <a:off x="179513" y="1124744"/>
          <a:ext cx="8784975" cy="525658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98596"/>
                <a:gridCol w="3394386"/>
                <a:gridCol w="1147492"/>
                <a:gridCol w="2294983"/>
                <a:gridCol w="1649518"/>
              </a:tblGrid>
              <a:tr h="318570">
                <a:tc>
                  <a:txBody>
                    <a:bodyPr/>
                    <a:lstStyle/>
                    <a:p>
                      <a:pPr marR="7880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работы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организации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380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педагогами: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-Анализ результатов, сбор и систематизация методических материалов; предоставление общественности результатов проекта.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300" b="1" i="1" spc="-15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ru-RU" sz="1300" b="1" i="1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родителями:</a:t>
                      </a:r>
                      <a:endParaRPr lang="ru-RU" sz="1300" b="1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spc="-15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-Содействие в подготовке к</a:t>
                      </a:r>
                      <a:r>
                        <a:rPr lang="ru-RU" sz="1300" spc="-15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защите </a:t>
                      </a:r>
                      <a:r>
                        <a:rPr lang="ru-RU" sz="1300" spc="-15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 «</a:t>
                      </a:r>
                      <a:r>
                        <a:rPr lang="ru-RU" sz="1400" b="1" i="1" dirty="0" smtClean="0"/>
                        <a:t>Зеленей, расцветай мой родимый край</a:t>
                      </a:r>
                      <a:r>
                        <a:rPr lang="ru-RU" sz="1300" spc="-15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</a:t>
                      </a:r>
                      <a:endParaRPr lang="ru-RU" sz="1300" spc="-15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1" spc="-15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ru-RU" sz="1300" b="1" i="1" spc="-1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детьми</a:t>
                      </a:r>
                      <a:r>
                        <a:rPr lang="ru-RU" sz="1300" b="1" i="1" spc="-15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1" spc="-15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3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Защита проекта.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b="1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Обобщение и систематизация знаний, полученных в ходу реализации</a:t>
                      </a:r>
                      <a:r>
                        <a:rPr lang="ru-RU" sz="13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проекта </a:t>
                      </a:r>
                      <a:r>
                        <a:rPr lang="ru-RU" sz="1300" spc="-15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b="1" i="1" dirty="0" smtClean="0"/>
                        <a:t>Зеленей, расцветай мой родимый край</a:t>
                      </a:r>
                      <a:r>
                        <a:rPr lang="ru-RU" sz="1300" spc="-15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</a:t>
                      </a:r>
                      <a:endParaRPr lang="ru-RU" sz="1300" spc="-15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05.2017г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05.2017</a:t>
                      </a:r>
                      <a:r>
                        <a:rPr lang="ru-RU" sz="13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г.</a:t>
                      </a: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05.2017г.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Подготовка материалов к печати.</a:t>
                      </a:r>
                      <a:endParaRPr lang="ru-RU" sz="1300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условий для защиты проекта.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Выступление на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Досугах: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«День воздуха</a:t>
                      </a:r>
                      <a:r>
                        <a:rPr lang="ru-RU" sz="13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птиц»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«Окно в природу или вода-это жизнь»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«Наша Земля-голубая планета»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spc="-15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Заседания проблемно-творческой группы педагогов.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Совместная деятельность с педагогами и детьми.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Самостоятельная творческая презентация проекта.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11560" y="568424"/>
            <a:ext cx="2304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4.Заключительный этап: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260648"/>
            <a:ext cx="5292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/>
              <a:t>проект </a:t>
            </a:r>
            <a:r>
              <a:rPr lang="ru-RU" b="1" i="1" dirty="0" smtClean="0"/>
              <a:t>«</a:t>
            </a:r>
            <a:r>
              <a:rPr lang="ru-RU" b="1" i="1" dirty="0"/>
              <a:t>Зеленей, расцветай мой родимый край»</a:t>
            </a:r>
            <a:endParaRPr lang="ru-RU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366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95536" y="1560264"/>
            <a:ext cx="8496944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проекта «</a:t>
            </a:r>
            <a:r>
              <a:rPr lang="ru-RU" sz="1400" b="1" i="1" dirty="0"/>
              <a:t>Зеленей, расцветай мой родимый край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и выступление с ним на 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Создать условия для дальнейшего освоения дошкольниками локальных топонимов  (гор, озер, рек и т.д.) Южного Урала.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Проводить диссеминацию педагогического опыта через: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 открытые занятия,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 мастер-классы между педагогами дошкольных учреждений,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- семинары,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- статьи в методических сборниках, посредством сети Интернет.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Привлечение средств массовой информации к освещению проекта, работа в социальных сетях: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hlinkClick r:id="rId2"/>
              </a:rPr>
              <a:t>mdou-solovushka119@ya.ru</a:t>
            </a:r>
            <a:r>
              <a:rPr lang="ru-RU" sz="1400" b="1" dirty="0"/>
              <a:t> </a:t>
            </a:r>
            <a:r>
              <a:rPr lang="ru-RU" alt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сайт </a:t>
            </a:r>
            <a:r>
              <a:rPr lang="ru-RU" alt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МАДОУ </a:t>
            </a:r>
            <a:r>
              <a:rPr lang="ru-RU" alt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«Д/с </a:t>
            </a:r>
            <a:r>
              <a:rPr lang="ru-RU" alt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№119 </a:t>
            </a:r>
            <a:r>
              <a:rPr lang="ru-RU" alt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о.в</a:t>
            </a:r>
            <a:r>
              <a:rPr lang="ru-RU" alt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«Соловушка» </a:t>
            </a:r>
            <a:r>
              <a:rPr lang="ru-RU" alt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Магнитогорска</a:t>
            </a:r>
            <a:endParaRPr lang="ru-RU" sz="14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фгос-игра.рф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pedrazvitie.ru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Авторские публикации 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педагогов. 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almanahpedagoga.ru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«Альманах педагога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prosveshhenie.ru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Сетевое издание для 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konf-zal.com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электронный журнал «Конференц-зал» Методика и педагогическая практика.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 descr="http://gc.kis.scr.kaspersky-labs.com/ED930D7650F6-ECD9-642C-C1C3-03F79CFD/ua/UrlAdvisorGoodImage.png"/>
          <p:cNvSpPr>
            <a:spLocks noChangeAspect="1" noChangeArrowheads="1"/>
          </p:cNvSpPr>
          <p:nvPr/>
        </p:nvSpPr>
        <p:spPr bwMode="auto">
          <a:xfrm>
            <a:off x="0" y="0"/>
            <a:ext cx="1143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836712"/>
            <a:ext cx="6556126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Результативность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35896" y="260648"/>
            <a:ext cx="5292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/>
              <a:t>проект </a:t>
            </a:r>
            <a:r>
              <a:rPr lang="ru-RU" b="1" i="1" dirty="0" smtClean="0"/>
              <a:t>«</a:t>
            </a:r>
            <a:r>
              <a:rPr lang="ru-RU" b="1" i="1" dirty="0"/>
              <a:t>Зеленей, расцветай мой родимый край»</a:t>
            </a:r>
            <a:endParaRPr lang="ru-RU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012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980728"/>
            <a:ext cx="8280920" cy="373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Список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использованной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литературы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Парамонова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Л.А.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«Теория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методика творческого конструирования в детском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саду»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Л.А. Парамонова. - М., 2009.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Воронкевич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О.А. «Добро пожаловать в экологию! Перспективный план работы по формированию экологической культуры у детей дошкольного возраста»/ Санкт-Петербург «Детство- ПРЕСС» 2004г.</a:t>
            </a:r>
          </a:p>
          <a:p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Бондаренко Т.М.  «Экологическое воспитание детей 5-6 лет. Практическое пособие для педагогов ДОУ»/ Воронеж, 2012г.</a:t>
            </a:r>
          </a:p>
          <a:p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Кондратьева Н.Н. «МЫ». Программа экологического образования детей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/ Санкт-Петербург «Детство- ПРЕСС»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2005г.</a:t>
            </a:r>
          </a:p>
          <a:p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Николаева С.Н. «Воспитание экологической культуры в дошкольном детстве»/ Москва «Просвещение» 2002г.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Зенина.Т.Н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«Подружись с природой» сценарии экологических праздников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/ Москва  ООО «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Такер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ТМ»</a:t>
            </a:r>
          </a:p>
          <a:p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2003г. </a:t>
            </a:r>
          </a:p>
          <a:p>
            <a:r>
              <a:rPr lang="ru-RU" sz="1400" dirty="0" err="1" smtClean="0">
                <a:latin typeface="Times New Roman" panose="02020603050405020304" pitchFamily="18" charset="0"/>
              </a:rPr>
              <a:t>Наумова.А.С</a:t>
            </a:r>
            <a:r>
              <a:rPr lang="ru-RU" sz="1400" dirty="0" smtClean="0">
                <a:latin typeface="Times New Roman" panose="02020603050405020304" pitchFamily="18" charset="0"/>
              </a:rPr>
              <a:t>. «Берегите всё живое» Музыкальная сказка Ростов-на Дону «Феникс» 2011г.</a:t>
            </a:r>
          </a:p>
          <a:p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35896" y="260648"/>
            <a:ext cx="5292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/>
              <a:t>проект </a:t>
            </a:r>
            <a:r>
              <a:rPr lang="ru-RU" b="1" i="1" dirty="0" smtClean="0"/>
              <a:t>«</a:t>
            </a:r>
            <a:r>
              <a:rPr lang="ru-RU" b="1" i="1" dirty="0"/>
              <a:t>Зеленей, расцветай мой родимый край»</a:t>
            </a:r>
            <a:endParaRPr lang="ru-RU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590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51520" y="3251571"/>
            <a:ext cx="86409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 descr="http://gc.kis.scr.kaspersky-labs.com/ED930D7650F6-ECD9-642C-C1C3-03F79CFD/ua/UrlAdvisorGoodImage.png"/>
          <p:cNvSpPr>
            <a:spLocks noChangeAspect="1" noChangeArrowheads="1"/>
          </p:cNvSpPr>
          <p:nvPr/>
        </p:nvSpPr>
        <p:spPr bwMode="auto">
          <a:xfrm>
            <a:off x="0" y="0"/>
            <a:ext cx="1143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836712"/>
            <a:ext cx="6556126" cy="280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Содержательная часть проекта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800" dirty="0" smtClean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Приложение 1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800" dirty="0" smtClean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«Методические пособия  проекта»</a:t>
            </a:r>
            <a:endParaRPr lang="ru-RU" sz="28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35896" y="260648"/>
            <a:ext cx="5292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/>
              <a:t>проект </a:t>
            </a:r>
            <a:r>
              <a:rPr lang="ru-RU" b="1" i="1" dirty="0" smtClean="0"/>
              <a:t>«</a:t>
            </a:r>
            <a:r>
              <a:rPr lang="ru-RU" b="1" i="1" dirty="0"/>
              <a:t>Зеленей, расцветай мой родимый край»</a:t>
            </a:r>
            <a:endParaRPr lang="ru-RU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66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35896" y="260648"/>
            <a:ext cx="5292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/>
              <a:t>проект </a:t>
            </a:r>
            <a:r>
              <a:rPr lang="ru-RU" b="1" i="1" dirty="0" smtClean="0"/>
              <a:t>«</a:t>
            </a:r>
            <a:r>
              <a:rPr lang="ru-RU" b="1" i="1" dirty="0"/>
              <a:t>Зеленей, расцветай мой родимый край»</a:t>
            </a:r>
            <a:endParaRPr lang="ru-RU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7704" y="629980"/>
            <a:ext cx="6397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Фонотека музыкальных произведений для слушания детьми.</a:t>
            </a:r>
            <a:endParaRPr lang="ru-RU" sz="20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698" y="1196752"/>
            <a:ext cx="2602776" cy="2664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5516" y="2290268"/>
            <a:ext cx="2935213" cy="29352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07108" y="1449413"/>
            <a:ext cx="2478625" cy="24836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4149080"/>
            <a:ext cx="2490701" cy="24577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7087" y="4082536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041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51520" y="3251571"/>
            <a:ext cx="86409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 descr="http://gc.kis.scr.kaspersky-labs.com/ED930D7650F6-ECD9-642C-C1C3-03F79CFD/ua/UrlAdvisorGoodImage.png"/>
          <p:cNvSpPr>
            <a:spLocks noChangeAspect="1" noChangeArrowheads="1"/>
          </p:cNvSpPr>
          <p:nvPr/>
        </p:nvSpPr>
        <p:spPr bwMode="auto">
          <a:xfrm>
            <a:off x="0" y="0"/>
            <a:ext cx="1143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836712"/>
            <a:ext cx="6556126" cy="280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Содержательная часть проекта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800" dirty="0" smtClean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Приложение 2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800" dirty="0" smtClean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«Фотоматериалы»</a:t>
            </a:r>
            <a:endParaRPr lang="ru-RU" sz="28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35896" y="260648"/>
            <a:ext cx="5292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/>
              <a:t>проект </a:t>
            </a:r>
            <a:r>
              <a:rPr lang="ru-RU" b="1" i="1" dirty="0" smtClean="0"/>
              <a:t>«</a:t>
            </a:r>
            <a:r>
              <a:rPr lang="ru-RU" b="1" i="1" dirty="0"/>
              <a:t>Зеленей, расцветай мой родимый край»</a:t>
            </a:r>
            <a:endParaRPr lang="ru-RU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721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6" y="260648"/>
            <a:ext cx="5292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/>
              <a:t>проект </a:t>
            </a:r>
            <a:r>
              <a:rPr lang="ru-RU" b="1" i="1" dirty="0" smtClean="0"/>
              <a:t>«</a:t>
            </a:r>
            <a:r>
              <a:rPr lang="ru-RU" b="1" i="1" dirty="0"/>
              <a:t>Зеленей, расцветай мой родимый край»</a:t>
            </a:r>
            <a:endParaRPr lang="ru-RU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44" y="629980"/>
            <a:ext cx="3744416" cy="28322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6187" y="3645024"/>
            <a:ext cx="4189958" cy="2793305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 rotWithShape="1">
          <a:blip r:embed="rId4" cstate="print"/>
          <a:srcRect l="21486" t="35704" r="29449" b="14268"/>
          <a:stretch/>
        </p:blipFill>
        <p:spPr bwMode="auto">
          <a:xfrm>
            <a:off x="4666051" y="629980"/>
            <a:ext cx="3830229" cy="28322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5" cstate="print"/>
          <a:srcRect t="27344"/>
          <a:stretch/>
        </p:blipFill>
        <p:spPr bwMode="auto">
          <a:xfrm>
            <a:off x="834310" y="3645024"/>
            <a:ext cx="3017610" cy="27933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1211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404664"/>
            <a:ext cx="7422292" cy="610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5473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/>
          <a:srcRect r="20932"/>
          <a:stretch/>
        </p:blipFill>
        <p:spPr bwMode="auto">
          <a:xfrm>
            <a:off x="323528" y="332656"/>
            <a:ext cx="4320480" cy="42484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 cstate="print"/>
          <a:srcRect l="9780" t="23089" r="21432" b="8211"/>
          <a:stretch/>
        </p:blipFill>
        <p:spPr bwMode="auto">
          <a:xfrm>
            <a:off x="3707904" y="3573016"/>
            <a:ext cx="5018405" cy="2819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75615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3090" y="754541"/>
            <a:ext cx="7924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Тип проекта (По типологии Е.С. Евдокимовой)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340768"/>
            <a:ext cx="640871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По доминирующему методу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Познавательно- творческий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По характеру содержания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включает в себя ребенка, его культурные ценности и рукотворный мир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Характер участия ребенка в проекте: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Участник от зарождения  идеи   до получения результата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По характеру контактов: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Осуществляется детьми разных возрастных групп, педагогов и семей воспитанников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По количеству участников: 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групповой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По продолжительности: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среднесрочный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35896" y="260648"/>
            <a:ext cx="5292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/>
              <a:t>проект </a:t>
            </a:r>
            <a:r>
              <a:rPr lang="ru-RU" b="1" i="1" dirty="0" smtClean="0"/>
              <a:t>«</a:t>
            </a:r>
            <a:r>
              <a:rPr lang="ru-RU" b="1" i="1" dirty="0"/>
              <a:t>Зеленей, расцветай мой родимый край»</a:t>
            </a:r>
            <a:endParaRPr lang="ru-RU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5577" y="692696"/>
            <a:ext cx="7416824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1924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3648" y="404664"/>
            <a:ext cx="5184576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9876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836712"/>
            <a:ext cx="83529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Актуальность  проблемы</a:t>
            </a:r>
          </a:p>
          <a:p>
            <a:pPr algn="ctr"/>
            <a:endParaRPr lang="ru-RU" b="1" i="1" dirty="0" smtClean="0"/>
          </a:p>
          <a:p>
            <a:r>
              <a:rPr lang="ru-RU" dirty="0"/>
              <a:t>Современный мир все больше становится закованным в каменные стены. Дальше отодвигается черта естественной природы, чистой зелени и свежего воздуха. Всего этого очень не хватает человеку, загруженному повседневными делами. Создание комфортной окружающей среды достигается сохранением и развитием комплекса естественных и рукотворных </a:t>
            </a:r>
            <a:r>
              <a:rPr lang="ru-RU" dirty="0" err="1"/>
              <a:t>озеленных</a:t>
            </a:r>
            <a:r>
              <a:rPr lang="ru-RU" dirty="0"/>
              <a:t> территорий, обладающих природоохранными, </a:t>
            </a:r>
            <a:r>
              <a:rPr lang="ru-RU" dirty="0" err="1"/>
              <a:t>ландшафтнообразующими</a:t>
            </a:r>
            <a:r>
              <a:rPr lang="ru-RU" dirty="0"/>
              <a:t> и оздоровительными функциями. </a:t>
            </a:r>
          </a:p>
          <a:p>
            <a:r>
              <a:rPr lang="ru-RU" dirty="0"/>
              <a:t>2017 год объявлен Годом особо охраняемых природных территорий (Указ Президента РФ от 1 августа 2015 г. № 392 "</a:t>
            </a:r>
            <a:r>
              <a:rPr lang="ru-RU" u="sng" dirty="0">
                <a:hlinkClick r:id="rId2"/>
              </a:rPr>
              <a:t>О проведении в Российской Федерации Года особо охраняемых природных территорий</a:t>
            </a:r>
            <a:r>
              <a:rPr lang="ru-RU" dirty="0"/>
              <a:t>"). Правительством РФ уже утвержден план основных мероприятий по его проведению (распоряжение Правительства РФ от 26 декабря 2015 г. № 2720-р). </a:t>
            </a:r>
          </a:p>
          <a:p>
            <a:r>
              <a:rPr lang="ru-RU" dirty="0"/>
              <a:t>Цель намеченных мероприятий: привлечение внимания общества к вопросам экологического развития России, сохранение биологического разнообразия и обеспечение экологической безопасности. Правительству РФ поручено обеспечить разработку и утверждение плана основных мероприятий по его проведению, а региональным властям рекомендовано осуществлять необходимые мероприятия в рамках Года экологии.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635896" y="260648"/>
            <a:ext cx="5292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/>
              <a:t>проект </a:t>
            </a:r>
            <a:r>
              <a:rPr lang="ru-RU" b="1" i="1" dirty="0" smtClean="0"/>
              <a:t>«</a:t>
            </a:r>
            <a:r>
              <a:rPr lang="ru-RU" b="1" i="1" dirty="0"/>
              <a:t>Зеленей, расцветай мой родимый край»</a:t>
            </a:r>
            <a:endParaRPr lang="ru-RU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1484784"/>
            <a:ext cx="74888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Экологическое образование и воспитание дошкольников - это ознакомление детей с природой, в основу которого положен экологический подход, </a:t>
            </a:r>
            <a:r>
              <a:rPr lang="ru-RU" dirty="0" smtClean="0"/>
              <a:t>при этом </a:t>
            </a:r>
            <a:r>
              <a:rPr lang="ru-RU" dirty="0"/>
              <a:t>педагогический процесс опирается на основополагающие идеи и понятия экологии. </a:t>
            </a:r>
            <a:r>
              <a:rPr lang="ru-RU" dirty="0" smtClean="0"/>
              <a:t>Основным </a:t>
            </a:r>
            <a:r>
              <a:rPr lang="ru-RU" dirty="0"/>
              <a:t>содержанием экологического воспитания является формирование осознанно - правильного отношения к природным явлениям и объектам, </a:t>
            </a:r>
            <a:r>
              <a:rPr lang="ru-RU" dirty="0" smtClean="0"/>
              <a:t>окружающими ребёнка </a:t>
            </a:r>
            <a:r>
              <a:rPr lang="ru-RU" dirty="0"/>
              <a:t>в дошкольном детстве.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260648"/>
            <a:ext cx="5292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/>
              <a:t>проект </a:t>
            </a:r>
            <a:r>
              <a:rPr lang="ru-RU" b="1" i="1" dirty="0" smtClean="0"/>
              <a:t>«</a:t>
            </a:r>
            <a:r>
              <a:rPr lang="ru-RU" b="1" i="1" dirty="0"/>
              <a:t>Зеленей, расцветай мой родимый край»</a:t>
            </a:r>
            <a:endParaRPr lang="ru-RU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358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1196752"/>
            <a:ext cx="6480720" cy="2967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Новизна и нестандартный подход проекта «Зеленей, расцветай мой родимый край». </a:t>
            </a:r>
            <a:endParaRPr lang="ru-RU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16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Новизна  данного проекта состоит в том, что он интегрирует не только все образовательные области, но и объединяет  воспитанников разных возрастных групп ДОУ. План мероприятий построен во фронтальной форме познавательно- творческого присутствия, при которой одна из групп презентует свою тему, а дети других групп познают её в зрительно- творческой деятельности.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35896" y="260648"/>
            <a:ext cx="5292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/>
              <a:t>проект </a:t>
            </a:r>
            <a:r>
              <a:rPr lang="ru-RU" b="1" i="1" dirty="0" smtClean="0"/>
              <a:t>«</a:t>
            </a:r>
            <a:r>
              <a:rPr lang="ru-RU" b="1" i="1" dirty="0"/>
              <a:t>Зеленей, расцветай мой родимый край»</a:t>
            </a:r>
            <a:endParaRPr lang="ru-RU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2679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764704"/>
            <a:ext cx="849694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способствовать экологическому просвещению и образованию дошкольников и их родителей.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проекта: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детей: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1.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формировать представления взаимосвязи признаков и закономерностей в окружающем мире.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Закреплять знания детей о природных ресурсах своего края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Повысить уровень экологической культуры и информированности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детей.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развивать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детей познавательный интерес к объектам природы ближайшего окружения: умения наблюдать, анализировать, экспериментировать. 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AutoNum type="arabicPeriod" startAt="3"/>
            </a:pP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воспитывать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гуманное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бережное отношение к окружающему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миру.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endParaRPr lang="ru-RU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педагогов: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Продолжать формировать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информационно-методическую базу: методические разработки занятий и мероприятий в области экологического воспитания дошкольников.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Создать условия для занятий конструированием из традиционного и бросового материала, пополнить развивающую среду детского сада разными видами деревянного, мягкого конструктора (ЭВА</a:t>
            </a:r>
            <a:r>
              <a:rPr lang="ru-RU" dirty="0">
                <a:solidFill>
                  <a:srgbClr val="6453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3.Развивать умения создавать привлекательную игровую ситуацию, способствующую возникновению у детей собственных замыслов.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35896" y="260648"/>
            <a:ext cx="5292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/>
              <a:t>проект </a:t>
            </a:r>
            <a:r>
              <a:rPr lang="ru-RU" b="1" i="1" dirty="0" smtClean="0"/>
              <a:t>«</a:t>
            </a:r>
            <a:r>
              <a:rPr lang="ru-RU" b="1" i="1" dirty="0"/>
              <a:t>Зеленей, расцветай мой родимый край»</a:t>
            </a:r>
            <a:endParaRPr lang="ru-RU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628800"/>
            <a:ext cx="77768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родителей: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1.Повышать активность родителей обучающихся и других членов семей   в различных формах партнерства с ДОУ по вопросам экологического воспитания детей.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Популяризация среди родителей конструирования из бросового материала.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35896" y="260648"/>
            <a:ext cx="5292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/>
              <a:t>проект </a:t>
            </a:r>
            <a:r>
              <a:rPr lang="ru-RU" b="1" i="1" dirty="0" smtClean="0"/>
              <a:t>«</a:t>
            </a:r>
            <a:r>
              <a:rPr lang="ru-RU" b="1" i="1" dirty="0"/>
              <a:t>Зеленей, расцветай мой родимый край»</a:t>
            </a:r>
            <a:endParaRPr lang="ru-RU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86445988"/>
              </p:ext>
            </p:extLst>
          </p:nvPr>
        </p:nvGraphicFramePr>
        <p:xfrm>
          <a:off x="107504" y="684048"/>
          <a:ext cx="8928991" cy="599623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83991"/>
                <a:gridCol w="3274977"/>
                <a:gridCol w="1203051"/>
                <a:gridCol w="2272429"/>
                <a:gridCol w="1994543"/>
              </a:tblGrid>
              <a:tr h="445638">
                <a:tc>
                  <a:txBody>
                    <a:bodyPr/>
                    <a:lstStyle/>
                    <a:p>
                      <a:pPr marR="7880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№,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работы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организации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5396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педагогами: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-Сбор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анализ информации для разработки проекта, определение целей, задач, содержания проекта, определение типа проекта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i="1" spc="-15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spc="-15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ru-RU" sz="1200" b="1" i="1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родителями:</a:t>
                      </a:r>
                      <a:endParaRPr lang="ru-RU" sz="1200" b="1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-анкетирование родителей с целью выявления условий и интереса детей к </a:t>
                      </a:r>
                      <a:r>
                        <a:rPr lang="ru-RU" sz="1200" spc="-15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экспериментально-исследовательской</a:t>
                      </a:r>
                      <a:r>
                        <a:rPr lang="ru-RU" sz="1200" spc="-15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конструктивной</a:t>
                      </a:r>
                      <a:r>
                        <a:rPr lang="ru-RU" sz="1200" spc="-15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деятельности</a:t>
                      </a:r>
                      <a:r>
                        <a:rPr lang="ru-RU" sz="1200" spc="-15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spc="-1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детьми:</a:t>
                      </a:r>
                      <a:endParaRPr lang="ru-RU" sz="1200" b="1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мониторинг  с целью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выявления уровня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элементарных навыков конструирования, </a:t>
                      </a:r>
                      <a:r>
                        <a:rPr lang="ru-RU" sz="1200" spc="-15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экспериментально-исследовательской</a:t>
                      </a:r>
                      <a:r>
                        <a:rPr lang="ru-RU" sz="1200" spc="-15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творческой деятельности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-мониторинг представлений у детей о  бережном отношении к природе, экологических проблемах.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-мониторинг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представлений у детей об особенностях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выращивания растений в климате Южного Урала. 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02.2017-03.2017г.г.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03.2017-04.2017г.г.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03.2017г.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03.2017г.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03.2017г.,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Выявление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возможностей педагогического коллектива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Популяризация конструирования из бросового материала среди родителей.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Выявление  уровней развития конструктивных,  экспериментально-исследовательских  навыков у детей.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Выявление уровня </a:t>
                      </a:r>
                      <a:r>
                        <a:rPr lang="ru-RU" sz="12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сформированности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экологического сознания у детей.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Выявление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уровня з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наний о растениях различных климатических зон.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Заседания проблемно-творческой группы педагогов.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Родительское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собрание, мастер-классы по конструированию и экспериментальной деятельности.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Наблюдения в ходе НОД.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НОД, беседы,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наблюдение.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экспериментирование, моделирование, исследования, решение проблемных ситуаций.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Экспресс-опрос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7504" y="0"/>
            <a:ext cx="9035482" cy="655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Этапы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 детьми над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проектом:      </a:t>
            </a:r>
            <a:r>
              <a:rPr lang="ru-RU" sz="1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1.Прогностический 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этап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0"/>
            <a:ext cx="49310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1600" b="1" dirty="0"/>
              <a:t>проект </a:t>
            </a:r>
            <a:r>
              <a:rPr lang="ru-RU" sz="1600" b="1" i="1" dirty="0" smtClean="0"/>
              <a:t>«</a:t>
            </a:r>
            <a:r>
              <a:rPr lang="ru-RU" sz="1600" b="1" i="1" dirty="0"/>
              <a:t>Зеленей, расцветай мой родимый край»</a:t>
            </a:r>
            <a:endParaRPr lang="ru-RU" sz="16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991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38341229"/>
              </p:ext>
            </p:extLst>
          </p:nvPr>
        </p:nvGraphicFramePr>
        <p:xfrm>
          <a:off x="179512" y="1628800"/>
          <a:ext cx="8712968" cy="482453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96149"/>
                <a:gridCol w="3366563"/>
                <a:gridCol w="1138086"/>
                <a:gridCol w="2276172"/>
                <a:gridCol w="1635998"/>
              </a:tblGrid>
              <a:tr h="292386">
                <a:tc>
                  <a:txBody>
                    <a:bodyPr/>
                    <a:lstStyle/>
                    <a:p>
                      <a:pPr marR="7880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работы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организации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321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педагогами: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-Определение необходимых материально-технических,  кадровых, методических ресурсов  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познавательной и конструктивной деятельности</a:t>
                      </a:r>
                      <a:r>
                        <a:rPr lang="ru-RU" sz="13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ходе реализации проекта</a:t>
                      </a:r>
                      <a:endParaRPr lang="ru-RU" sz="13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300" b="1" i="1" spc="-15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ru-RU" sz="1300" b="1" i="1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родителями:</a:t>
                      </a:r>
                      <a:endParaRPr lang="ru-RU" sz="1300" b="1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spc="-15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-Знакомство с содержанием проекта «</a:t>
                      </a:r>
                      <a:r>
                        <a:rPr lang="ru-RU" sz="1400" b="1" i="1" dirty="0" smtClean="0"/>
                        <a:t>Зеленей, расцветай мой родимый край</a:t>
                      </a:r>
                      <a:r>
                        <a:rPr lang="ru-RU" sz="1300" spc="-15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</a:t>
                      </a:r>
                      <a:endParaRPr lang="ru-RU" sz="1300" spc="-15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1" spc="-15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ru-RU" sz="1300" b="1" i="1" spc="-1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детьми:</a:t>
                      </a:r>
                      <a:endParaRPr lang="ru-RU" sz="1300" b="1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-Прогнозирование работы с детьми по усовершенствованию эстетической стороны проекта.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03.2017-04.2017г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04.2017</a:t>
                      </a:r>
                      <a:r>
                        <a:rPr lang="ru-RU" sz="13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г.</a:t>
                      </a: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04.2017г.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</a:t>
                      </a:r>
                      <a:r>
                        <a:rPr lang="ru-RU" sz="13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новых видов образовательных конструкторов, сбор природного и бросового материала.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Привлечение родителей к участию в проекте как социальных партнеров.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Эскиз масштабного творческого проекта </a:t>
                      </a:r>
                      <a:r>
                        <a:rPr lang="ru-RU" sz="1300" spc="-15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b="1" i="1" dirty="0" smtClean="0"/>
                        <a:t>Зеленей, расцветай мой родимый край</a:t>
                      </a:r>
                      <a:r>
                        <a:rPr lang="ru-RU" sz="1300" spc="-15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на основе детских рисунков и </a:t>
                      </a:r>
                      <a:r>
                        <a:rPr lang="ru-RU" sz="1300" spc="-15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рассказов</a:t>
                      </a:r>
                      <a:r>
                        <a:rPr lang="ru-RU" sz="1300" spc="-15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300" spc="-15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Заседания проблемно-творческой группы педагогов.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Родительское</a:t>
                      </a:r>
                      <a:r>
                        <a:rPr lang="ru-RU" sz="13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собрание, презентация  проекта.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Эвристическая  беседа с детьми, рисование по замыслу,</a:t>
                      </a:r>
                      <a:r>
                        <a:rPr lang="ru-RU" sz="13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сочинение рассказа по схемам.</a:t>
                      </a: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11560" y="876201"/>
            <a:ext cx="2155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2.Аналитический этап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260648"/>
            <a:ext cx="5292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/>
              <a:t>проект </a:t>
            </a:r>
            <a:r>
              <a:rPr lang="ru-RU" b="1" i="1" dirty="0" smtClean="0"/>
              <a:t>«</a:t>
            </a:r>
            <a:r>
              <a:rPr lang="ru-RU" b="1" i="1" dirty="0"/>
              <a:t>Зеленей, расцветай мой родимый край»</a:t>
            </a:r>
            <a:endParaRPr lang="ru-RU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583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6900"/>
      </a:hlink>
      <a:folHlink>
        <a:srgbClr val="FBD5B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931</Words>
  <Application>Microsoft Office PowerPoint</Application>
  <PresentationFormat>Экран (4:3)</PresentationFormat>
  <Paragraphs>347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Admin</cp:lastModifiedBy>
  <cp:revision>23</cp:revision>
  <dcterms:created xsi:type="dcterms:W3CDTF">2013-08-23T08:38:35Z</dcterms:created>
  <dcterms:modified xsi:type="dcterms:W3CDTF">2017-12-18T06:00:28Z</dcterms:modified>
</cp:coreProperties>
</file>