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84" r:id="rId9"/>
    <p:sldId id="285" r:id="rId10"/>
    <p:sldId id="286" r:id="rId11"/>
    <p:sldId id="262" r:id="rId12"/>
    <p:sldId id="263" r:id="rId13"/>
    <p:sldId id="264" r:id="rId14"/>
    <p:sldId id="296" r:id="rId15"/>
    <p:sldId id="265" r:id="rId16"/>
    <p:sldId id="287" r:id="rId17"/>
    <p:sldId id="288" r:id="rId18"/>
    <p:sldId id="289" r:id="rId19"/>
    <p:sldId id="290" r:id="rId20"/>
    <p:sldId id="291" r:id="rId21"/>
    <p:sldId id="292" r:id="rId22"/>
    <p:sldId id="267" r:id="rId23"/>
    <p:sldId id="268" r:id="rId24"/>
    <p:sldId id="269" r:id="rId25"/>
    <p:sldId id="270" r:id="rId26"/>
    <p:sldId id="271" r:id="rId27"/>
    <p:sldId id="275" r:id="rId28"/>
    <p:sldId id="272" r:id="rId29"/>
    <p:sldId id="273" r:id="rId30"/>
    <p:sldId id="300" r:id="rId31"/>
    <p:sldId id="274" r:id="rId32"/>
    <p:sldId id="276" r:id="rId33"/>
    <p:sldId id="297" r:id="rId34"/>
    <p:sldId id="298" r:id="rId35"/>
    <p:sldId id="299" r:id="rId36"/>
    <p:sldId id="277" r:id="rId37"/>
    <p:sldId id="278" r:id="rId38"/>
    <p:sldId id="282" r:id="rId39"/>
    <p:sldId id="283" r:id="rId40"/>
    <p:sldId id="279" r:id="rId41"/>
    <p:sldId id="281" r:id="rId42"/>
    <p:sldId id="29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00" y="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7F90C-8C34-442F-AE97-4677BB0B83F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EC54AE-D097-4D00-B730-0038B86B8311}">
      <dgm:prSet phldrT="[Текст]" custT="1"/>
      <dgm:spPr/>
      <dgm:t>
        <a:bodyPr/>
        <a:lstStyle/>
        <a:p>
          <a:r>
            <a:rPr lang="ru-RU" sz="1600" dirty="0" smtClean="0"/>
            <a:t>Психологические типы собеседников</a:t>
          </a:r>
          <a:endParaRPr lang="ru-RU" sz="1600" dirty="0"/>
        </a:p>
      </dgm:t>
    </dgm:pt>
    <dgm:pt modelId="{BD7B339D-65DD-4284-AD6C-B331D29D480E}" type="parTrans" cxnId="{932E5181-08E8-49EC-90E4-EB4E8E4B667E}">
      <dgm:prSet/>
      <dgm:spPr/>
      <dgm:t>
        <a:bodyPr/>
        <a:lstStyle/>
        <a:p>
          <a:endParaRPr lang="ru-RU"/>
        </a:p>
      </dgm:t>
    </dgm:pt>
    <dgm:pt modelId="{1748083B-945E-4EBF-8EC7-AEB2DB17A4DD}" type="sibTrans" cxnId="{932E5181-08E8-49EC-90E4-EB4E8E4B667E}">
      <dgm:prSet/>
      <dgm:spPr/>
      <dgm:t>
        <a:bodyPr/>
        <a:lstStyle/>
        <a:p>
          <a:endParaRPr lang="ru-RU"/>
        </a:p>
      </dgm:t>
    </dgm:pt>
    <dgm:pt modelId="{9045DEA9-0033-4B01-A536-C0B1218C0C5E}">
      <dgm:prSet phldrT="[Текст]" custT="1"/>
      <dgm:spPr/>
      <dgm:t>
        <a:bodyPr/>
        <a:lstStyle/>
        <a:p>
          <a:r>
            <a:rPr lang="ru-RU" sz="1400" dirty="0" err="1" smtClean="0"/>
            <a:t>Доми-нантный</a:t>
          </a:r>
          <a:endParaRPr lang="ru-RU" sz="1400" dirty="0"/>
        </a:p>
      </dgm:t>
    </dgm:pt>
    <dgm:pt modelId="{15492FF3-D145-43A2-A683-169B7A8A83A7}" type="parTrans" cxnId="{D588AB12-0819-4653-8750-C1265288A709}">
      <dgm:prSet/>
      <dgm:spPr/>
      <dgm:t>
        <a:bodyPr/>
        <a:lstStyle/>
        <a:p>
          <a:endParaRPr lang="ru-RU"/>
        </a:p>
      </dgm:t>
    </dgm:pt>
    <dgm:pt modelId="{9BD19739-E245-402E-808E-482F6E1AE058}" type="sibTrans" cxnId="{D588AB12-0819-4653-8750-C1265288A709}">
      <dgm:prSet/>
      <dgm:spPr/>
      <dgm:t>
        <a:bodyPr/>
        <a:lstStyle/>
        <a:p>
          <a:endParaRPr lang="ru-RU"/>
        </a:p>
      </dgm:t>
    </dgm:pt>
    <dgm:pt modelId="{DD2A4536-B017-4438-AA0A-1550A4E7ED73}">
      <dgm:prSet phldrT="[Текст]" custT="1"/>
      <dgm:spPr/>
      <dgm:t>
        <a:bodyPr/>
        <a:lstStyle/>
        <a:p>
          <a:r>
            <a:rPr lang="ru-RU" sz="1600" dirty="0" smtClean="0"/>
            <a:t>Экстравертивный</a:t>
          </a:r>
          <a:endParaRPr lang="ru-RU" sz="1600" dirty="0"/>
        </a:p>
      </dgm:t>
    </dgm:pt>
    <dgm:pt modelId="{A603245C-86F2-4BE9-AF83-CA520EAC8EC5}" type="parTrans" cxnId="{DC3762D1-2A50-41BC-A6C4-19AB97288F16}">
      <dgm:prSet/>
      <dgm:spPr/>
      <dgm:t>
        <a:bodyPr/>
        <a:lstStyle/>
        <a:p>
          <a:endParaRPr lang="ru-RU"/>
        </a:p>
      </dgm:t>
    </dgm:pt>
    <dgm:pt modelId="{184227C8-6FF3-4E05-9737-E9B921760B86}" type="sibTrans" cxnId="{DC3762D1-2A50-41BC-A6C4-19AB97288F16}">
      <dgm:prSet/>
      <dgm:spPr/>
      <dgm:t>
        <a:bodyPr/>
        <a:lstStyle/>
        <a:p>
          <a:endParaRPr lang="ru-RU"/>
        </a:p>
      </dgm:t>
    </dgm:pt>
    <dgm:pt modelId="{FA65D748-A472-4C17-B73D-7C8A643A5B79}">
      <dgm:prSet phldrT="[Текст]" custT="1"/>
      <dgm:spPr/>
      <dgm:t>
        <a:bodyPr/>
        <a:lstStyle/>
        <a:p>
          <a:r>
            <a:rPr lang="ru-RU" sz="1600" dirty="0" smtClean="0"/>
            <a:t>Интровертивный</a:t>
          </a:r>
          <a:endParaRPr lang="ru-RU" sz="1600" dirty="0"/>
        </a:p>
      </dgm:t>
    </dgm:pt>
    <dgm:pt modelId="{F38FEFC0-ECD9-4A60-B092-5ECB840267A3}" type="parTrans" cxnId="{E3CF7341-A16F-4DEF-B0E2-7FE8D73200B6}">
      <dgm:prSet/>
      <dgm:spPr/>
      <dgm:t>
        <a:bodyPr/>
        <a:lstStyle/>
        <a:p>
          <a:endParaRPr lang="ru-RU"/>
        </a:p>
      </dgm:t>
    </dgm:pt>
    <dgm:pt modelId="{74BD5DF0-5C09-4656-BA18-1A9CA069DE96}" type="sibTrans" cxnId="{E3CF7341-A16F-4DEF-B0E2-7FE8D73200B6}">
      <dgm:prSet/>
      <dgm:spPr/>
      <dgm:t>
        <a:bodyPr/>
        <a:lstStyle/>
        <a:p>
          <a:endParaRPr lang="ru-RU"/>
        </a:p>
      </dgm:t>
    </dgm:pt>
    <dgm:pt modelId="{E74B781A-C631-4CBA-8AAB-1F086F2721D5}">
      <dgm:prSet phldrT="[Текст]" custT="1"/>
      <dgm:spPr/>
      <dgm:t>
        <a:bodyPr/>
        <a:lstStyle/>
        <a:p>
          <a:r>
            <a:rPr lang="ru-RU" dirty="0" smtClean="0"/>
            <a:t>	Мобильный</a:t>
          </a:r>
          <a:endParaRPr lang="ru-RU" sz="500" dirty="0"/>
        </a:p>
      </dgm:t>
    </dgm:pt>
    <dgm:pt modelId="{74666E7D-2FED-4C97-BC9F-69B0DD01C02F}" type="parTrans" cxnId="{20A66298-1090-4594-8F46-6D035C8769DD}">
      <dgm:prSet/>
      <dgm:spPr/>
      <dgm:t>
        <a:bodyPr/>
        <a:lstStyle/>
        <a:p>
          <a:endParaRPr lang="ru-RU"/>
        </a:p>
      </dgm:t>
    </dgm:pt>
    <dgm:pt modelId="{939B5EB0-89C1-41DC-A4C3-4F2FDB069FAD}" type="sibTrans" cxnId="{20A66298-1090-4594-8F46-6D035C8769DD}">
      <dgm:prSet/>
      <dgm:spPr/>
      <dgm:t>
        <a:bodyPr/>
        <a:lstStyle/>
        <a:p>
          <a:endParaRPr lang="ru-RU"/>
        </a:p>
      </dgm:t>
    </dgm:pt>
    <dgm:pt modelId="{903F9B58-4D48-48E6-9B8C-22A79980FBEB}">
      <dgm:prSet phldrT="[Текст]" custT="1"/>
      <dgm:spPr/>
      <dgm:t>
        <a:bodyPr/>
        <a:lstStyle/>
        <a:p>
          <a:r>
            <a:rPr lang="ru-RU" sz="1600" i="1" smtClean="0"/>
            <a:t>Недоминантный</a:t>
          </a:r>
          <a:endParaRPr lang="ru-RU" sz="1400" dirty="0"/>
        </a:p>
      </dgm:t>
    </dgm:pt>
    <dgm:pt modelId="{8065941D-CC9A-40EC-8239-DC50E335A4B7}" type="parTrans" cxnId="{4D2DA740-B7F0-4252-BA70-360F94BE394E}">
      <dgm:prSet/>
      <dgm:spPr/>
      <dgm:t>
        <a:bodyPr/>
        <a:lstStyle/>
        <a:p>
          <a:endParaRPr lang="ru-RU"/>
        </a:p>
      </dgm:t>
    </dgm:pt>
    <dgm:pt modelId="{764EED02-9D86-4522-B022-002B61277B36}" type="sibTrans" cxnId="{4D2DA740-B7F0-4252-BA70-360F94BE394E}">
      <dgm:prSet/>
      <dgm:spPr/>
      <dgm:t>
        <a:bodyPr/>
        <a:lstStyle/>
        <a:p>
          <a:endParaRPr lang="ru-RU"/>
        </a:p>
      </dgm:t>
    </dgm:pt>
    <dgm:pt modelId="{2E743EEF-B244-4303-9020-5DFCD6B49529}">
      <dgm:prSet phldrT="[Текст]" custT="1"/>
      <dgm:spPr/>
      <dgm:t>
        <a:bodyPr/>
        <a:lstStyle/>
        <a:p>
          <a:r>
            <a:rPr lang="ru-RU" dirty="0" smtClean="0"/>
            <a:t>Ригидный собеседник </a:t>
          </a:r>
          <a:endParaRPr lang="ru-RU" sz="500" dirty="0"/>
        </a:p>
      </dgm:t>
    </dgm:pt>
    <dgm:pt modelId="{8497DD58-1649-4B74-84BD-AD350B69AAD6}" type="parTrans" cxnId="{B3E50E98-F2B2-43D2-95D6-369F9C7896E9}">
      <dgm:prSet/>
      <dgm:spPr/>
      <dgm:t>
        <a:bodyPr/>
        <a:lstStyle/>
        <a:p>
          <a:endParaRPr lang="ru-RU"/>
        </a:p>
      </dgm:t>
    </dgm:pt>
    <dgm:pt modelId="{155E0E3D-6824-49AF-AD03-64566C5AF017}" type="sibTrans" cxnId="{B3E50E98-F2B2-43D2-95D6-369F9C7896E9}">
      <dgm:prSet/>
      <dgm:spPr/>
      <dgm:t>
        <a:bodyPr/>
        <a:lstStyle/>
        <a:p>
          <a:endParaRPr lang="ru-RU"/>
        </a:p>
      </dgm:t>
    </dgm:pt>
    <dgm:pt modelId="{BAEE814F-108A-4ABF-B1D0-AF1F5919DA9F}" type="pres">
      <dgm:prSet presAssocID="{3477F90C-8C34-442F-AE97-4677BB0B83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F8041F-4CCE-4750-8255-0CE229E0042E}" type="pres">
      <dgm:prSet presAssocID="{B5EC54AE-D097-4D00-B730-0038B86B831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6C8AE95-B2D4-4AB5-A4E3-197FF96DD295}" type="pres">
      <dgm:prSet presAssocID="{9045DEA9-0033-4B01-A536-C0B1218C0C5E}" presName="Accent1" presStyleCnt="0"/>
      <dgm:spPr/>
    </dgm:pt>
    <dgm:pt modelId="{DC10E1CB-2808-4502-BEF6-00F8ABAED424}" type="pres">
      <dgm:prSet presAssocID="{9045DEA9-0033-4B01-A536-C0B1218C0C5E}" presName="Accent" presStyleLbl="bgShp" presStyleIdx="0" presStyleCnt="6"/>
      <dgm:spPr/>
    </dgm:pt>
    <dgm:pt modelId="{3F39D5A2-072A-444D-AE85-604DCEABD393}" type="pres">
      <dgm:prSet presAssocID="{9045DEA9-0033-4B01-A536-C0B1218C0C5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0457F-986C-4220-84D4-123471829596}" type="pres">
      <dgm:prSet presAssocID="{903F9B58-4D48-48E6-9B8C-22A79980FBEB}" presName="Accent2" presStyleCnt="0"/>
      <dgm:spPr/>
    </dgm:pt>
    <dgm:pt modelId="{FDD57E19-1319-4AA3-A408-AE39CF432F68}" type="pres">
      <dgm:prSet presAssocID="{903F9B58-4D48-48E6-9B8C-22A79980FBEB}" presName="Accent" presStyleLbl="bgShp" presStyleIdx="1" presStyleCnt="6"/>
      <dgm:spPr/>
    </dgm:pt>
    <dgm:pt modelId="{DE2DAEE8-75EE-4D85-BE0E-65751D702746}" type="pres">
      <dgm:prSet presAssocID="{903F9B58-4D48-48E6-9B8C-22A79980FBE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68B53-9A46-4E6E-9944-EF682AA156E0}" type="pres">
      <dgm:prSet presAssocID="{E74B781A-C631-4CBA-8AAB-1F086F2721D5}" presName="Accent3" presStyleCnt="0"/>
      <dgm:spPr/>
    </dgm:pt>
    <dgm:pt modelId="{3CE2B051-C758-4724-8B8B-CA29572DD75F}" type="pres">
      <dgm:prSet presAssocID="{E74B781A-C631-4CBA-8AAB-1F086F2721D5}" presName="Accent" presStyleLbl="bgShp" presStyleIdx="2" presStyleCnt="6"/>
      <dgm:spPr/>
    </dgm:pt>
    <dgm:pt modelId="{37C1DB85-6EDB-4DF7-8183-3647896220A4}" type="pres">
      <dgm:prSet presAssocID="{E74B781A-C631-4CBA-8AAB-1F086F2721D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AD3ED-BB9C-44F7-BD32-BDBD2CEDACFA}" type="pres">
      <dgm:prSet presAssocID="{2E743EEF-B244-4303-9020-5DFCD6B49529}" presName="Accent4" presStyleCnt="0"/>
      <dgm:spPr/>
    </dgm:pt>
    <dgm:pt modelId="{43B59B7A-CC07-4F84-81C5-915688B1CBAF}" type="pres">
      <dgm:prSet presAssocID="{2E743EEF-B244-4303-9020-5DFCD6B49529}" presName="Accent" presStyleLbl="bgShp" presStyleIdx="3" presStyleCnt="6"/>
      <dgm:spPr/>
    </dgm:pt>
    <dgm:pt modelId="{F6B6B116-BE47-4F63-A377-74EF5F892532}" type="pres">
      <dgm:prSet presAssocID="{2E743EEF-B244-4303-9020-5DFCD6B495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2727-63C7-4A60-9BFC-25BECC460DB4}" type="pres">
      <dgm:prSet presAssocID="{DD2A4536-B017-4438-AA0A-1550A4E7ED73}" presName="Accent5" presStyleCnt="0"/>
      <dgm:spPr/>
    </dgm:pt>
    <dgm:pt modelId="{824A7090-AFEB-40F3-A6F8-B95EAC25EAC8}" type="pres">
      <dgm:prSet presAssocID="{DD2A4536-B017-4438-AA0A-1550A4E7ED73}" presName="Accent" presStyleLbl="bgShp" presStyleIdx="4" presStyleCnt="6"/>
      <dgm:spPr/>
    </dgm:pt>
    <dgm:pt modelId="{8286F68C-3932-42EC-BB5F-998C8ADCD084}" type="pres">
      <dgm:prSet presAssocID="{DD2A4536-B017-4438-AA0A-1550A4E7ED7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16FF5-DBDB-42EA-B981-3E9B63D33FA5}" type="pres">
      <dgm:prSet presAssocID="{FA65D748-A472-4C17-B73D-7C8A643A5B79}" presName="Accent6" presStyleCnt="0"/>
      <dgm:spPr/>
    </dgm:pt>
    <dgm:pt modelId="{39881D0C-5A75-41FB-8D7A-9D633DFEC491}" type="pres">
      <dgm:prSet presAssocID="{FA65D748-A472-4C17-B73D-7C8A643A5B79}" presName="Accent" presStyleLbl="bgShp" presStyleIdx="5" presStyleCnt="6"/>
      <dgm:spPr/>
    </dgm:pt>
    <dgm:pt modelId="{4DAF1F61-175A-44B2-B8C1-5CFB55991F57}" type="pres">
      <dgm:prSet presAssocID="{FA65D748-A472-4C17-B73D-7C8A643A5B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762D1-2A50-41BC-A6C4-19AB97288F16}" srcId="{B5EC54AE-D097-4D00-B730-0038B86B8311}" destId="{DD2A4536-B017-4438-AA0A-1550A4E7ED73}" srcOrd="4" destOrd="0" parTransId="{A603245C-86F2-4BE9-AF83-CA520EAC8EC5}" sibTransId="{184227C8-6FF3-4E05-9737-E9B921760B86}"/>
    <dgm:cxn modelId="{1174A6F7-D1E6-4A3C-A8C8-69CEC6D00C58}" type="presOf" srcId="{DD2A4536-B017-4438-AA0A-1550A4E7ED73}" destId="{8286F68C-3932-42EC-BB5F-998C8ADCD084}" srcOrd="0" destOrd="0" presId="urn:microsoft.com/office/officeart/2011/layout/HexagonRadial"/>
    <dgm:cxn modelId="{E3CF7341-A16F-4DEF-B0E2-7FE8D73200B6}" srcId="{B5EC54AE-D097-4D00-B730-0038B86B8311}" destId="{FA65D748-A472-4C17-B73D-7C8A643A5B79}" srcOrd="5" destOrd="0" parTransId="{F38FEFC0-ECD9-4A60-B092-5ECB840267A3}" sibTransId="{74BD5DF0-5C09-4656-BA18-1A9CA069DE96}"/>
    <dgm:cxn modelId="{4D2DA740-B7F0-4252-BA70-360F94BE394E}" srcId="{B5EC54AE-D097-4D00-B730-0038B86B8311}" destId="{903F9B58-4D48-48E6-9B8C-22A79980FBEB}" srcOrd="1" destOrd="0" parTransId="{8065941D-CC9A-40EC-8239-DC50E335A4B7}" sibTransId="{764EED02-9D86-4522-B022-002B61277B36}"/>
    <dgm:cxn modelId="{894DF132-E73F-45A6-B790-E2CF851CD099}" type="presOf" srcId="{3477F90C-8C34-442F-AE97-4677BB0B83FE}" destId="{BAEE814F-108A-4ABF-B1D0-AF1F5919DA9F}" srcOrd="0" destOrd="0" presId="urn:microsoft.com/office/officeart/2011/layout/HexagonRadial"/>
    <dgm:cxn modelId="{32871EB0-C53B-4709-9353-FFF6AEEE8082}" type="presOf" srcId="{2E743EEF-B244-4303-9020-5DFCD6B49529}" destId="{F6B6B116-BE47-4F63-A377-74EF5F892532}" srcOrd="0" destOrd="0" presId="urn:microsoft.com/office/officeart/2011/layout/HexagonRadial"/>
    <dgm:cxn modelId="{2FA97E06-4734-484C-AC41-5DAA9952DC59}" type="presOf" srcId="{903F9B58-4D48-48E6-9B8C-22A79980FBEB}" destId="{DE2DAEE8-75EE-4D85-BE0E-65751D702746}" srcOrd="0" destOrd="0" presId="urn:microsoft.com/office/officeart/2011/layout/HexagonRadial"/>
    <dgm:cxn modelId="{A9610C7B-4A73-4A19-8099-2379DF4A3B08}" type="presOf" srcId="{B5EC54AE-D097-4D00-B730-0038B86B8311}" destId="{66F8041F-4CCE-4750-8255-0CE229E0042E}" srcOrd="0" destOrd="0" presId="urn:microsoft.com/office/officeart/2011/layout/HexagonRadial"/>
    <dgm:cxn modelId="{932E5181-08E8-49EC-90E4-EB4E8E4B667E}" srcId="{3477F90C-8C34-442F-AE97-4677BB0B83FE}" destId="{B5EC54AE-D097-4D00-B730-0038B86B8311}" srcOrd="0" destOrd="0" parTransId="{BD7B339D-65DD-4284-AD6C-B331D29D480E}" sibTransId="{1748083B-945E-4EBF-8EC7-AEB2DB17A4DD}"/>
    <dgm:cxn modelId="{B3E50E98-F2B2-43D2-95D6-369F9C7896E9}" srcId="{B5EC54AE-D097-4D00-B730-0038B86B8311}" destId="{2E743EEF-B244-4303-9020-5DFCD6B49529}" srcOrd="3" destOrd="0" parTransId="{8497DD58-1649-4B74-84BD-AD350B69AAD6}" sibTransId="{155E0E3D-6824-49AF-AD03-64566C5AF017}"/>
    <dgm:cxn modelId="{770C476C-D4FF-4EC5-9145-40DAAABBB72A}" type="presOf" srcId="{9045DEA9-0033-4B01-A536-C0B1218C0C5E}" destId="{3F39D5A2-072A-444D-AE85-604DCEABD393}" srcOrd="0" destOrd="0" presId="urn:microsoft.com/office/officeart/2011/layout/HexagonRadial"/>
    <dgm:cxn modelId="{5B8684AA-70F7-4465-A41F-3D67D4BC88B0}" type="presOf" srcId="{E74B781A-C631-4CBA-8AAB-1F086F2721D5}" destId="{37C1DB85-6EDB-4DF7-8183-3647896220A4}" srcOrd="0" destOrd="0" presId="urn:microsoft.com/office/officeart/2011/layout/HexagonRadial"/>
    <dgm:cxn modelId="{20426D22-8443-4B3F-867A-1D90E16A0C49}" type="presOf" srcId="{FA65D748-A472-4C17-B73D-7C8A643A5B79}" destId="{4DAF1F61-175A-44B2-B8C1-5CFB55991F57}" srcOrd="0" destOrd="0" presId="urn:microsoft.com/office/officeart/2011/layout/HexagonRadial"/>
    <dgm:cxn modelId="{D588AB12-0819-4653-8750-C1265288A709}" srcId="{B5EC54AE-D097-4D00-B730-0038B86B8311}" destId="{9045DEA9-0033-4B01-A536-C0B1218C0C5E}" srcOrd="0" destOrd="0" parTransId="{15492FF3-D145-43A2-A683-169B7A8A83A7}" sibTransId="{9BD19739-E245-402E-808E-482F6E1AE058}"/>
    <dgm:cxn modelId="{20A66298-1090-4594-8F46-6D035C8769DD}" srcId="{B5EC54AE-D097-4D00-B730-0038B86B8311}" destId="{E74B781A-C631-4CBA-8AAB-1F086F2721D5}" srcOrd="2" destOrd="0" parTransId="{74666E7D-2FED-4C97-BC9F-69B0DD01C02F}" sibTransId="{939B5EB0-89C1-41DC-A4C3-4F2FDB069FAD}"/>
    <dgm:cxn modelId="{4D4450DF-72EC-4A19-9EFA-95CE7F74D30A}" type="presParOf" srcId="{BAEE814F-108A-4ABF-B1D0-AF1F5919DA9F}" destId="{66F8041F-4CCE-4750-8255-0CE229E0042E}" srcOrd="0" destOrd="0" presId="urn:microsoft.com/office/officeart/2011/layout/HexagonRadial"/>
    <dgm:cxn modelId="{C960D2D2-930D-45B2-BDA9-C21D639EDC32}" type="presParOf" srcId="{BAEE814F-108A-4ABF-B1D0-AF1F5919DA9F}" destId="{46C8AE95-B2D4-4AB5-A4E3-197FF96DD295}" srcOrd="1" destOrd="0" presId="urn:microsoft.com/office/officeart/2011/layout/HexagonRadial"/>
    <dgm:cxn modelId="{EB0DEF02-15D8-4AD6-B36C-9D9B6A693F87}" type="presParOf" srcId="{46C8AE95-B2D4-4AB5-A4E3-197FF96DD295}" destId="{DC10E1CB-2808-4502-BEF6-00F8ABAED424}" srcOrd="0" destOrd="0" presId="urn:microsoft.com/office/officeart/2011/layout/HexagonRadial"/>
    <dgm:cxn modelId="{C9B49A57-CC81-4A73-AF04-0102DAD23EA8}" type="presParOf" srcId="{BAEE814F-108A-4ABF-B1D0-AF1F5919DA9F}" destId="{3F39D5A2-072A-444D-AE85-604DCEABD393}" srcOrd="2" destOrd="0" presId="urn:microsoft.com/office/officeart/2011/layout/HexagonRadial"/>
    <dgm:cxn modelId="{25DCB1FF-3362-437D-B86C-F60B54681964}" type="presParOf" srcId="{BAEE814F-108A-4ABF-B1D0-AF1F5919DA9F}" destId="{C980457F-986C-4220-84D4-123471829596}" srcOrd="3" destOrd="0" presId="urn:microsoft.com/office/officeart/2011/layout/HexagonRadial"/>
    <dgm:cxn modelId="{64C0C0EE-FAD2-4549-94B7-8332498A11DE}" type="presParOf" srcId="{C980457F-986C-4220-84D4-123471829596}" destId="{FDD57E19-1319-4AA3-A408-AE39CF432F68}" srcOrd="0" destOrd="0" presId="urn:microsoft.com/office/officeart/2011/layout/HexagonRadial"/>
    <dgm:cxn modelId="{7EC9861F-19B3-4EA4-9315-99099B77E74A}" type="presParOf" srcId="{BAEE814F-108A-4ABF-B1D0-AF1F5919DA9F}" destId="{DE2DAEE8-75EE-4D85-BE0E-65751D702746}" srcOrd="4" destOrd="0" presId="urn:microsoft.com/office/officeart/2011/layout/HexagonRadial"/>
    <dgm:cxn modelId="{93942DF7-784D-464F-96BD-090D3EACAB7A}" type="presParOf" srcId="{BAEE814F-108A-4ABF-B1D0-AF1F5919DA9F}" destId="{93868B53-9A46-4E6E-9944-EF682AA156E0}" srcOrd="5" destOrd="0" presId="urn:microsoft.com/office/officeart/2011/layout/HexagonRadial"/>
    <dgm:cxn modelId="{87B16528-2611-4DB4-A8E2-85212BFD6DFE}" type="presParOf" srcId="{93868B53-9A46-4E6E-9944-EF682AA156E0}" destId="{3CE2B051-C758-4724-8B8B-CA29572DD75F}" srcOrd="0" destOrd="0" presId="urn:microsoft.com/office/officeart/2011/layout/HexagonRadial"/>
    <dgm:cxn modelId="{ACC68AB5-4EDF-4B12-AEBE-34D4E4B1B5E1}" type="presParOf" srcId="{BAEE814F-108A-4ABF-B1D0-AF1F5919DA9F}" destId="{37C1DB85-6EDB-4DF7-8183-3647896220A4}" srcOrd="6" destOrd="0" presId="urn:microsoft.com/office/officeart/2011/layout/HexagonRadial"/>
    <dgm:cxn modelId="{7084FD73-993D-4186-9C94-160F4125269D}" type="presParOf" srcId="{BAEE814F-108A-4ABF-B1D0-AF1F5919DA9F}" destId="{2F2AD3ED-BB9C-44F7-BD32-BDBD2CEDACFA}" srcOrd="7" destOrd="0" presId="urn:microsoft.com/office/officeart/2011/layout/HexagonRadial"/>
    <dgm:cxn modelId="{F2D05DDD-5BF3-4A74-B02C-96700D0649AD}" type="presParOf" srcId="{2F2AD3ED-BB9C-44F7-BD32-BDBD2CEDACFA}" destId="{43B59B7A-CC07-4F84-81C5-915688B1CBAF}" srcOrd="0" destOrd="0" presId="urn:microsoft.com/office/officeart/2011/layout/HexagonRadial"/>
    <dgm:cxn modelId="{0343B8A9-65AD-463D-B258-C7198776FD76}" type="presParOf" srcId="{BAEE814F-108A-4ABF-B1D0-AF1F5919DA9F}" destId="{F6B6B116-BE47-4F63-A377-74EF5F892532}" srcOrd="8" destOrd="0" presId="urn:microsoft.com/office/officeart/2011/layout/HexagonRadial"/>
    <dgm:cxn modelId="{E18E1790-7276-4E3F-A196-7C3AED6F14E8}" type="presParOf" srcId="{BAEE814F-108A-4ABF-B1D0-AF1F5919DA9F}" destId="{343C2727-63C7-4A60-9BFC-25BECC460DB4}" srcOrd="9" destOrd="0" presId="urn:microsoft.com/office/officeart/2011/layout/HexagonRadial"/>
    <dgm:cxn modelId="{5654D35A-0D87-44C9-BC8A-2B3AE187CF9B}" type="presParOf" srcId="{343C2727-63C7-4A60-9BFC-25BECC460DB4}" destId="{824A7090-AFEB-40F3-A6F8-B95EAC25EAC8}" srcOrd="0" destOrd="0" presId="urn:microsoft.com/office/officeart/2011/layout/HexagonRadial"/>
    <dgm:cxn modelId="{FE1AD4B5-4AFE-4F73-9B6D-3D636E8B06B0}" type="presParOf" srcId="{BAEE814F-108A-4ABF-B1D0-AF1F5919DA9F}" destId="{8286F68C-3932-42EC-BB5F-998C8ADCD084}" srcOrd="10" destOrd="0" presId="urn:microsoft.com/office/officeart/2011/layout/HexagonRadial"/>
    <dgm:cxn modelId="{A0BCD7CC-1B84-4B33-BE03-4C2BB02F50A0}" type="presParOf" srcId="{BAEE814F-108A-4ABF-B1D0-AF1F5919DA9F}" destId="{2E816FF5-DBDB-42EA-B981-3E9B63D33FA5}" srcOrd="11" destOrd="0" presId="urn:microsoft.com/office/officeart/2011/layout/HexagonRadial"/>
    <dgm:cxn modelId="{AB718A34-350B-4CFF-B3BC-A10BEF279734}" type="presParOf" srcId="{2E816FF5-DBDB-42EA-B981-3E9B63D33FA5}" destId="{39881D0C-5A75-41FB-8D7A-9D633DFEC491}" srcOrd="0" destOrd="0" presId="urn:microsoft.com/office/officeart/2011/layout/HexagonRadial"/>
    <dgm:cxn modelId="{CF7C1AA4-8DC9-46EF-8FA2-CDA4E40719CC}" type="presParOf" srcId="{BAEE814F-108A-4ABF-B1D0-AF1F5919DA9F}" destId="{4DAF1F61-175A-44B2-B8C1-5CFB55991F5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8041F-4CCE-4750-8255-0CE229E0042E}">
      <dsp:nvSpPr>
        <dsp:cNvPr id="0" name=""/>
        <dsp:cNvSpPr/>
      </dsp:nvSpPr>
      <dsp:spPr>
        <a:xfrm>
          <a:off x="2359021" y="1162529"/>
          <a:ext cx="1477625" cy="12782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Психологические типы собеседников</a:t>
          </a:r>
          <a:endParaRPr lang="ru-RU" sz="1600" kern="1200" dirty="0"/>
        </a:p>
      </dsp:txBody>
      <dsp:txXfrm>
        <a:off x="2359021" y="1162529"/>
        <a:ext cx="1477625" cy="1278205"/>
      </dsp:txXfrm>
    </dsp:sp>
    <dsp:sp modelId="{FDD57E19-1319-4AA3-A408-AE39CF432F68}">
      <dsp:nvSpPr>
        <dsp:cNvPr id="0" name=""/>
        <dsp:cNvSpPr/>
      </dsp:nvSpPr>
      <dsp:spPr>
        <a:xfrm>
          <a:off x="3284299" y="550994"/>
          <a:ext cx="557503" cy="480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9D5A2-072A-444D-AE85-604DCEABD393}">
      <dsp:nvSpPr>
        <dsp:cNvPr id="0" name=""/>
        <dsp:cNvSpPr/>
      </dsp:nvSpPr>
      <dsp:spPr>
        <a:xfrm>
          <a:off x="2495132" y="0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Доми-нантный</a:t>
          </a:r>
          <a:endParaRPr lang="ru-RU" sz="1400" kern="1200" dirty="0"/>
        </a:p>
      </dsp:txBody>
      <dsp:txXfrm>
        <a:off x="2495132" y="0"/>
        <a:ext cx="1210903" cy="1047573"/>
      </dsp:txXfrm>
    </dsp:sp>
    <dsp:sp modelId="{3CE2B051-C758-4724-8B8B-CA29572DD75F}">
      <dsp:nvSpPr>
        <dsp:cNvPr id="0" name=""/>
        <dsp:cNvSpPr/>
      </dsp:nvSpPr>
      <dsp:spPr>
        <a:xfrm>
          <a:off x="3934949" y="1449017"/>
          <a:ext cx="557503" cy="480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DAEE8-75EE-4D85-BE0E-65751D702746}">
      <dsp:nvSpPr>
        <dsp:cNvPr id="0" name=""/>
        <dsp:cNvSpPr/>
      </dsp:nvSpPr>
      <dsp:spPr>
        <a:xfrm>
          <a:off x="3605671" y="644328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smtClean="0"/>
            <a:t>Недоминантный</a:t>
          </a:r>
          <a:endParaRPr lang="ru-RU" sz="1400" kern="1200" dirty="0"/>
        </a:p>
      </dsp:txBody>
      <dsp:txXfrm>
        <a:off x="3605671" y="644328"/>
        <a:ext cx="1210903" cy="1047573"/>
      </dsp:txXfrm>
    </dsp:sp>
    <dsp:sp modelId="{43B59B7A-CC07-4F84-81C5-915688B1CBAF}">
      <dsp:nvSpPr>
        <dsp:cNvPr id="0" name=""/>
        <dsp:cNvSpPr/>
      </dsp:nvSpPr>
      <dsp:spPr>
        <a:xfrm>
          <a:off x="3482965" y="2462717"/>
          <a:ext cx="557503" cy="480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1DB85-6EDB-4DF7-8183-3647896220A4}">
      <dsp:nvSpPr>
        <dsp:cNvPr id="0" name=""/>
        <dsp:cNvSpPr/>
      </dsp:nvSpPr>
      <dsp:spPr>
        <a:xfrm>
          <a:off x="3605671" y="1911002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/>
            <a:t>	Мобильный</a:t>
          </a:r>
          <a:endParaRPr lang="ru-RU" sz="500" kern="1200" dirty="0"/>
        </a:p>
      </dsp:txBody>
      <dsp:txXfrm>
        <a:off x="3605671" y="1911002"/>
        <a:ext cx="1210903" cy="1047573"/>
      </dsp:txXfrm>
    </dsp:sp>
    <dsp:sp modelId="{824A7090-AFEB-40F3-A6F8-B95EAC25EAC8}">
      <dsp:nvSpPr>
        <dsp:cNvPr id="0" name=""/>
        <dsp:cNvSpPr/>
      </dsp:nvSpPr>
      <dsp:spPr>
        <a:xfrm>
          <a:off x="2361771" y="2567943"/>
          <a:ext cx="557503" cy="480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6B116-BE47-4F63-A377-74EF5F892532}">
      <dsp:nvSpPr>
        <dsp:cNvPr id="0" name=""/>
        <dsp:cNvSpPr/>
      </dsp:nvSpPr>
      <dsp:spPr>
        <a:xfrm>
          <a:off x="2495132" y="2556051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/>
            <a:t>Ригидный собеседник </a:t>
          </a:r>
          <a:endParaRPr lang="ru-RU" sz="500" kern="1200" dirty="0"/>
        </a:p>
      </dsp:txBody>
      <dsp:txXfrm>
        <a:off x="2495132" y="2556051"/>
        <a:ext cx="1210903" cy="1047573"/>
      </dsp:txXfrm>
    </dsp:sp>
    <dsp:sp modelId="{39881D0C-5A75-41FB-8D7A-9D633DFEC491}">
      <dsp:nvSpPr>
        <dsp:cNvPr id="0" name=""/>
        <dsp:cNvSpPr/>
      </dsp:nvSpPr>
      <dsp:spPr>
        <a:xfrm>
          <a:off x="1700466" y="1670280"/>
          <a:ext cx="557503" cy="480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6F68C-3932-42EC-BB5F-998C8ADCD084}">
      <dsp:nvSpPr>
        <dsp:cNvPr id="0" name=""/>
        <dsp:cNvSpPr/>
      </dsp:nvSpPr>
      <dsp:spPr>
        <a:xfrm>
          <a:off x="1379437" y="1911723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Экстравертивный</a:t>
          </a:r>
          <a:endParaRPr lang="ru-RU" sz="1600" kern="1200" dirty="0"/>
        </a:p>
      </dsp:txBody>
      <dsp:txXfrm>
        <a:off x="1379437" y="1911723"/>
        <a:ext cx="1210903" cy="1047573"/>
      </dsp:txXfrm>
    </dsp:sp>
    <dsp:sp modelId="{4DAF1F61-175A-44B2-B8C1-5CFB55991F57}">
      <dsp:nvSpPr>
        <dsp:cNvPr id="0" name=""/>
        <dsp:cNvSpPr/>
      </dsp:nvSpPr>
      <dsp:spPr>
        <a:xfrm>
          <a:off x="1379437" y="642886"/>
          <a:ext cx="1210903" cy="10475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Интровертивный</a:t>
          </a:r>
          <a:endParaRPr lang="ru-RU" sz="1600" kern="1200" dirty="0"/>
        </a:p>
      </dsp:txBody>
      <dsp:txXfrm>
        <a:off x="1379437" y="642886"/>
        <a:ext cx="1210903" cy="104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B2E5E-4A47-41F3-AF3A-F717E7CF597B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B9C7-839B-447E-88CD-3DCD80C47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B9C7-839B-447E-88CD-3DCD80C478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183974-5E54-41F2-9E7B-04F5022B4F1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6E6B1A-49FD-475A-AE6B-452E1186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6;&#1090;&#1082;&#1088;&#1099;&#1090;%20&#1091;&#1088;&#1086;&#1082;\&#1078;&#1077;&#1089;&#1090;&#1099;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b="1" cap="all" dirty="0" smtClean="0"/>
              <a:t/>
            </a:r>
            <a:br>
              <a:rPr lang="ru-RU" sz="1600" b="1" cap="all" dirty="0" smtClean="0"/>
            </a:br>
            <a:r>
              <a:rPr lang="ru-RU" sz="1600" b="1" cap="all" dirty="0"/>
              <a:t/>
            </a:r>
            <a:br>
              <a:rPr lang="ru-RU" sz="1600" b="1" cap="all" dirty="0"/>
            </a:br>
            <a:r>
              <a:rPr lang="ru-RU" sz="1600" b="1" cap="all" dirty="0" smtClean="0"/>
              <a:t/>
            </a:r>
            <a:br>
              <a:rPr lang="ru-RU" sz="1600" b="1" cap="all" dirty="0" smtClean="0"/>
            </a:br>
            <a:r>
              <a:rPr lang="ru-RU" sz="1600" b="1" cap="all" dirty="0" smtClean="0"/>
              <a:t>МИНИСТЕРСТВО </a:t>
            </a:r>
            <a:r>
              <a:rPr lang="ru-RU" sz="1600" b="1" cap="all" dirty="0"/>
              <a:t>ЗДРАВООХРАНЕНИЯ МОСКОВСКОЙ ОБЛАСТИ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cap="all" dirty="0"/>
              <a:t>Г</a:t>
            </a:r>
            <a:r>
              <a:rPr lang="ru-RU" sz="1600" b="1" dirty="0"/>
              <a:t>осударственное бюджетное профессиональное образовательное учреждение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Московской области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«Московский областной  медицинский колледж №3»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Шатурский филиал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128792" cy="2736304"/>
          </a:xfrm>
        </p:spPr>
        <p:txBody>
          <a:bodyPr>
            <a:normAutofit fontScale="700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Профессиональное </a:t>
            </a:r>
            <a:r>
              <a:rPr lang="ru-RU" sz="4800" b="1" dirty="0">
                <a:solidFill>
                  <a:srgbClr val="FF0000"/>
                </a:solidFill>
              </a:rPr>
              <a:t>общение в сестринской </a:t>
            </a:r>
            <a:r>
              <a:rPr lang="ru-RU" sz="4800" b="1" dirty="0" smtClean="0">
                <a:solidFill>
                  <a:srgbClr val="FF0000"/>
                </a:solidFill>
              </a:rPr>
              <a:t>практике</a:t>
            </a:r>
          </a:p>
          <a:p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                 Преподаватель ПМ 04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 Рюмина Н.В.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5262" y="908974"/>
            <a:ext cx="3064827" cy="1007958"/>
          </a:xfrm>
        </p:spPr>
        <p:txBody>
          <a:bodyPr/>
          <a:lstStyle/>
          <a:p>
            <a:r>
              <a:rPr lang="ru-RU" dirty="0" smtClean="0"/>
              <a:t>Функции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Регулятивная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В процессе общения медсестра воздействует на сознание и поведение пациентов, используя их жизненные ценности и </a:t>
            </a:r>
            <a:r>
              <a:rPr lang="ru-RU" dirty="0" smtClean="0"/>
              <a:t>интересы</a:t>
            </a:r>
            <a:r>
              <a:rPr lang="ru-RU" dirty="0"/>
              <a:t>, эмоциональный фон и другие «рычаги управления» людьми. В свою очередь медсестра также испытывает влияние своих </a:t>
            </a:r>
            <a:r>
              <a:rPr lang="ru-RU" dirty="0" smtClean="0"/>
              <a:t>пациентов</a:t>
            </a:r>
            <a:r>
              <a:rPr lang="ru-RU" dirty="0"/>
              <a:t>. Например, медсестры в отделениях реанимации зачастую </a:t>
            </a:r>
            <a:r>
              <a:rPr lang="ru-RU" dirty="0" smtClean="0"/>
              <a:t>работают </a:t>
            </a:r>
            <a:r>
              <a:rPr lang="ru-RU" dirty="0"/>
              <a:t>в условиях хронического стресса.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916832"/>
            <a:ext cx="3456384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zubstom.ru/pars_docs/refs/2/1594/1594_html_22fd91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45638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28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и виды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Компоненты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b="1" i="1" dirty="0"/>
              <a:t>Коммуникативный</a:t>
            </a:r>
            <a:r>
              <a:rPr lang="ru-RU" dirty="0"/>
              <a:t> – обмен информацией между медсестрой и пациентом.</a:t>
            </a:r>
            <a:endParaRPr lang="ru-RU" dirty="0" smtClean="0">
              <a:effectLst/>
            </a:endParaRPr>
          </a:p>
          <a:p>
            <a:pPr lvl="0"/>
            <a:r>
              <a:rPr lang="ru-RU" b="1" i="1" dirty="0"/>
              <a:t>Перцептивный</a:t>
            </a:r>
            <a:r>
              <a:rPr lang="ru-RU" dirty="0"/>
              <a:t> – процесс восприятия и понимания собеседника при общении.</a:t>
            </a:r>
            <a:endParaRPr lang="ru-RU" dirty="0" smtClean="0">
              <a:effectLst/>
            </a:endParaRPr>
          </a:p>
          <a:p>
            <a:pPr lvl="0"/>
            <a:r>
              <a:rPr lang="ru-RU" b="1" i="1" dirty="0"/>
              <a:t>Интерактивный</a:t>
            </a:r>
            <a:r>
              <a:rPr lang="ru-RU" dirty="0"/>
              <a:t> – взаимодействие партнеров для организации совместной деятельности и разработки общей линии поведения.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6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общения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i="1" dirty="0" smtClean="0"/>
              <a:t>Деловое</a:t>
            </a:r>
            <a:r>
              <a:rPr lang="ru-RU" dirty="0" smtClean="0"/>
              <a:t> </a:t>
            </a:r>
            <a:r>
              <a:rPr lang="ru-RU" dirty="0"/>
              <a:t>– общение по вопросам совместной деятельности.</a:t>
            </a:r>
            <a:endParaRPr lang="ru-RU" dirty="0" smtClean="0">
              <a:effectLst/>
            </a:endParaRPr>
          </a:p>
          <a:p>
            <a:pPr lvl="0"/>
            <a:r>
              <a:rPr lang="ru-RU" b="1" i="1" dirty="0"/>
              <a:t>Ролевое</a:t>
            </a:r>
            <a:r>
              <a:rPr lang="ru-RU" dirty="0"/>
              <a:t>  - коммуникация людей определена социальной ролью собеседников.</a:t>
            </a:r>
            <a:endParaRPr lang="ru-RU" dirty="0" smtClean="0">
              <a:effectLst/>
            </a:endParaRPr>
          </a:p>
          <a:p>
            <a:pPr lvl="0"/>
            <a:r>
              <a:rPr lang="ru-RU" b="1" i="1" dirty="0"/>
              <a:t>Социальная роль</a:t>
            </a:r>
            <a:r>
              <a:rPr lang="ru-RU" b="1" dirty="0"/>
              <a:t> </a:t>
            </a:r>
            <a:r>
              <a:rPr lang="ru-RU" dirty="0"/>
              <a:t>– принятый образец поведения человека в определенной ситуации в конкретном месте.</a:t>
            </a:r>
            <a:endParaRPr lang="ru-RU" dirty="0" smtClean="0">
              <a:effectLst/>
            </a:endParaRPr>
          </a:p>
          <a:p>
            <a:pPr lvl="0"/>
            <a:r>
              <a:rPr lang="ru-RU" b="1" i="1" dirty="0"/>
              <a:t>Личностно</a:t>
            </a:r>
            <a:r>
              <a:rPr lang="ru-RU" b="1" dirty="0"/>
              <a:t> </a:t>
            </a:r>
            <a:r>
              <a:rPr lang="ru-RU" b="1" i="1" dirty="0"/>
              <a:t>– ориентированное</a:t>
            </a:r>
            <a:r>
              <a:rPr lang="ru-RU" b="1" dirty="0"/>
              <a:t> </a:t>
            </a:r>
            <a:r>
              <a:rPr lang="ru-RU" dirty="0"/>
              <a:t>– общение между партнерами с учетом знаний индивидуальных особенностей личности.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3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749" y="836713"/>
            <a:ext cx="736577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тили общени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23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Психологические типы собеседников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123856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85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собеседников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Доминантный тип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11052718" y="2122311"/>
            <a:ext cx="72009" cy="822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 общении перебивает, слушает только себя, не давая собеседникам вставить слово. Трудно не признает совою неправоту. Его желание – оставить впечатление своего превосходства (физического, </a:t>
            </a:r>
            <a:r>
              <a:rPr lang="ru-RU" dirty="0" smtClean="0"/>
              <a:t>психологического </a:t>
            </a:r>
            <a:r>
              <a:rPr lang="ru-RU" dirty="0"/>
              <a:t>или интеллектуального). </a:t>
            </a:r>
          </a:p>
          <a:p>
            <a:pPr marL="0" indent="0">
              <a:buNone/>
            </a:pPr>
            <a:r>
              <a:rPr lang="ru-RU" dirty="0"/>
              <a:t>     Амбициозный доминант часто невыносим. Задача медсестры –      своевременно распознать данный тип. В общении проявить такт и выдержку</a:t>
            </a:r>
          </a:p>
        </p:txBody>
      </p:sp>
      <p:pic>
        <p:nvPicPr>
          <p:cNvPr id="1028" name="Picture 4" descr="Психологические типы собесед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3"/>
            <a:ext cx="328461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888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88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Недоминантный</a:t>
            </a:r>
            <a:r>
              <a:rPr lang="ru-RU" b="1" i="1" dirty="0"/>
              <a:t> тип</a:t>
            </a:r>
            <a:r>
              <a:rPr lang="ru-RU" b="1" dirty="0"/>
              <a:t> </a:t>
            </a:r>
            <a:r>
              <a:rPr lang="ru-RU" dirty="0"/>
              <a:t>–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полная </a:t>
            </a:r>
            <a:r>
              <a:rPr lang="ru-RU" dirty="0"/>
              <a:t>противоположность. Обычно довольно застенчивый, деликатный, тактичный. Уступчив, часто теряется при психологическом давлении, даже при условии, что он прав. Его легко можно перебить. Для такого </a:t>
            </a:r>
            <a:r>
              <a:rPr lang="ru-RU" dirty="0" smtClean="0"/>
              <a:t>типа </a:t>
            </a:r>
            <a:r>
              <a:rPr lang="ru-RU" dirty="0"/>
              <a:t>важно поощрение, подбадривание со стороны собеседника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441575"/>
            <a:ext cx="2228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0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Мобильный тип</a:t>
            </a:r>
            <a:r>
              <a:rPr lang="ru-RU" b="1" dirty="0"/>
              <a:t> </a:t>
            </a:r>
            <a:r>
              <a:rPr lang="ru-RU" dirty="0"/>
              <a:t>–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легко </a:t>
            </a:r>
            <a:r>
              <a:rPr lang="ru-RU" dirty="0"/>
              <a:t>переключается с любого вида деятельности на процесс общения и на собеседника. Но затем он легко может отвлечься от беседы и переключиться на какую-либо деятельность. В общении активно использует жесты, мимику, интонации. Речь, как правило, быстра и тороплива. При общении с таким пациентом медсестре необходимо постепенно замедлять скорость и мягко направить обсуждение проблемы в нужное русло.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41256"/>
            <a:ext cx="3200400" cy="23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84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Ригидный собеседник</a:t>
            </a:r>
            <a:r>
              <a:rPr lang="ru-RU" b="1" dirty="0"/>
              <a:t> </a:t>
            </a:r>
            <a:r>
              <a:rPr lang="ru-RU" dirty="0"/>
              <a:t>–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данному </a:t>
            </a:r>
            <a:r>
              <a:rPr lang="ru-RU" dirty="0"/>
              <a:t>типу необходимо определенное время для коммуникации. Основателен в общении, очень внимательно слушает партнера по общению, вдумчивый, подробно объясняет свои мысли. Если его торопят с ответом – обижается. Трудно переключается с одного дела на другое.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132856"/>
            <a:ext cx="32004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2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Цель занятия</a:t>
            </a:r>
            <a:br>
              <a:rPr lang="ru-RU" sz="3200" b="1" dirty="0" smtClean="0"/>
            </a:br>
            <a:r>
              <a:rPr lang="ru-RU" sz="3200" i="1" u="sng" dirty="0"/>
              <a:t> Студенты должны овладеть </a:t>
            </a:r>
            <a:r>
              <a:rPr lang="ru-RU" sz="3200" i="1" u="sng" dirty="0" smtClean="0"/>
              <a:t>профессиональными и общими </a:t>
            </a:r>
            <a:r>
              <a:rPr lang="ru-RU" sz="3200" i="1" u="sng" dirty="0"/>
              <a:t>компетенциями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ПК4.1. Эффективно общаться с пациентом и его окружением в процессе профессиональной деятельности</a:t>
            </a:r>
          </a:p>
          <a:p>
            <a:r>
              <a:rPr lang="ru-RU" dirty="0" smtClean="0"/>
              <a:t> ОК 6. Работать в команде, эффективно общаться с руководством, коллегами, пациентами</a:t>
            </a:r>
          </a:p>
          <a:p>
            <a:r>
              <a:rPr lang="ru-RU" dirty="0" smtClean="0"/>
              <a:t> </a:t>
            </a:r>
            <a:r>
              <a:rPr lang="ru-RU" dirty="0"/>
              <a:t>ОК 3. Анализировать рабочую ситуацию осуществлять текущий и итоговый контроль, оценку и коррекцию собственной деятельности, нести ответственность за результаты своей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0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Экстравертивный тип –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человек </a:t>
            </a:r>
            <a:r>
              <a:rPr lang="ru-RU" dirty="0"/>
              <a:t>направлен на объект (на другого человека). Он очень коммуникабелен и других оценивает по коммуникабельности. В общении внимателен, дружелюбен, не злопамятен. Большой круг знакомых. Мало обращает внимание на свои проблемы со здоровьем.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4" y="1988840"/>
            <a:ext cx="341744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79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Интровертивный тип</a:t>
            </a:r>
            <a:r>
              <a:rPr lang="ru-RU" dirty="0"/>
              <a:t> –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не </a:t>
            </a:r>
            <a:r>
              <a:rPr lang="ru-RU" dirty="0"/>
              <a:t>склонен к внешним контактам, общению. Собственные ценности ставит выше других. Обращает внимание не на людей, а на свои чувства. Узкий круг общения. Если доверяет, то доверяет полностью. Ценит дружбу но не любит обсуждать свои и чужие личные дела. </a:t>
            </a:r>
          </a:p>
          <a:p>
            <a:r>
              <a:rPr lang="ru-RU" dirty="0"/>
              <a:t>Медсестре при общении с таким пациентом следует быть особенно корректной и внимательной.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03648" y="863297"/>
            <a:ext cx="6480720" cy="1557587"/>
          </a:xfrm>
        </p:spPr>
        <p:txBody>
          <a:bodyPr>
            <a:normAutofit/>
          </a:bodyPr>
          <a:lstStyle/>
          <a:p>
            <a:r>
              <a:rPr lang="ru-RU" dirty="0" smtClean="0"/>
              <a:t>Средства общения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4807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24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может помочь эффективному общению в системе – сестра и пациент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Сестра должна говорить медленно, с чистым произношением, простыми короткими фразами.</a:t>
            </a:r>
          </a:p>
          <a:p>
            <a:pPr lvl="0"/>
            <a:r>
              <a:rPr lang="ru-RU" dirty="0"/>
              <a:t>Не надо злоупотреблять специальной терминологией (вызывает непонимание и раздражение).</a:t>
            </a:r>
          </a:p>
          <a:p>
            <a:pPr lvl="0"/>
            <a:r>
              <a:rPr lang="ru-RU" dirty="0"/>
              <a:t>Надо выбрать оптимальную скорость и темп речи</a:t>
            </a:r>
          </a:p>
          <a:p>
            <a:pPr lvl="0"/>
            <a:r>
              <a:rPr lang="ru-RU" dirty="0"/>
              <a:t>Правильно выбирать время и место для общения </a:t>
            </a:r>
          </a:p>
          <a:p>
            <a:pPr lvl="0"/>
            <a:r>
              <a:rPr lang="ru-RU" dirty="0"/>
              <a:t>Не надо начинать беседу сразу же после того, как врач (посетитель) сообщил пациенту информацию о неблагоприятном исходе заболевания (о проблемах в семье), в этот момент можно лишь морально поддержать пациента.</a:t>
            </a:r>
          </a:p>
          <a:p>
            <a:pPr lvl="0"/>
            <a:r>
              <a:rPr lang="ru-RU" dirty="0"/>
              <a:t>Надо следить за интонацией голоса и убедиться, что она соответствует информации (хорошее сообщение с радостью)</a:t>
            </a:r>
          </a:p>
          <a:p>
            <a:pPr lvl="0"/>
            <a:r>
              <a:rPr lang="en-US" dirty="0" err="1"/>
              <a:t>Надо</a:t>
            </a:r>
            <a:r>
              <a:rPr lang="en-US" dirty="0"/>
              <a:t> </a:t>
            </a:r>
            <a:r>
              <a:rPr lang="en-US" dirty="0" err="1"/>
              <a:t>выбрать</a:t>
            </a:r>
            <a:r>
              <a:rPr lang="en-US" dirty="0"/>
              <a:t> </a:t>
            </a:r>
            <a:r>
              <a:rPr lang="en-US" dirty="0" err="1"/>
              <a:t>нужную</a:t>
            </a:r>
            <a:r>
              <a:rPr lang="en-US" dirty="0"/>
              <a:t> </a:t>
            </a:r>
            <a:r>
              <a:rPr lang="en-US" dirty="0" err="1"/>
              <a:t>громкость</a:t>
            </a:r>
            <a:r>
              <a:rPr lang="en-US" dirty="0"/>
              <a:t> </a:t>
            </a:r>
            <a:r>
              <a:rPr lang="en-US" dirty="0" err="1"/>
              <a:t>голоса</a:t>
            </a:r>
            <a:endParaRPr lang="ru-RU" dirty="0"/>
          </a:p>
          <a:p>
            <a:r>
              <a:rPr lang="ru-RU" dirty="0"/>
              <a:t>Надо убедиться в том, что человек понял информацию, используют обратную связь </a:t>
            </a:r>
          </a:p>
        </p:txBody>
      </p:sp>
    </p:spTree>
    <p:extLst>
      <p:ext uri="{BB962C8B-B14F-4D97-AF65-F5344CB8AC3E}">
        <p14:creationId xmlns:p14="http://schemas.microsoft.com/office/powerpoint/2010/main" xmlns="" val="5655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Письменное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написание заметок</a:t>
            </a:r>
          </a:p>
          <a:p>
            <a:r>
              <a:rPr lang="ru-RU" dirty="0"/>
              <a:t>- написание инструкций</a:t>
            </a:r>
          </a:p>
          <a:p>
            <a:r>
              <a:rPr lang="ru-RU" dirty="0"/>
              <a:t>- при общении с глухонемыми </a:t>
            </a:r>
          </a:p>
          <a:p>
            <a:r>
              <a:rPr lang="ru-RU" dirty="0"/>
              <a:t>- при общении медсестры с врачом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41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способствует эффективному письменному общению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Надо убедиться, что человек знает язык на котором написано сообщение.</a:t>
            </a:r>
          </a:p>
          <a:p>
            <a:pPr lvl="0"/>
            <a:r>
              <a:rPr lang="ru-RU" dirty="0"/>
              <a:t>Писать аккуратно (если надо прописными буквами)</a:t>
            </a:r>
          </a:p>
          <a:p>
            <a:pPr lvl="0"/>
            <a:r>
              <a:rPr lang="ru-RU" dirty="0"/>
              <a:t>Выбирать правильный размер и цвет букв (зеленый – расслабляет и отвлекает сообщение, красный – раздражает, синий, фиолетовый, серый, черный – внимательное чтение).</a:t>
            </a:r>
          </a:p>
          <a:p>
            <a:pPr lvl="0"/>
            <a:r>
              <a:rPr lang="ru-RU" dirty="0"/>
              <a:t>Надо убедиться, что в сообщение включена вся необходимая информация </a:t>
            </a:r>
          </a:p>
          <a:p>
            <a:pPr lvl="0"/>
            <a:r>
              <a:rPr lang="en-US" dirty="0" err="1"/>
              <a:t>Писать</a:t>
            </a:r>
            <a:r>
              <a:rPr lang="en-US" dirty="0"/>
              <a:t> </a:t>
            </a:r>
            <a:r>
              <a:rPr lang="en-US" dirty="0" err="1"/>
              <a:t>надо</a:t>
            </a:r>
            <a:r>
              <a:rPr lang="en-US" dirty="0"/>
              <a:t> </a:t>
            </a:r>
            <a:r>
              <a:rPr lang="en-US" dirty="0" err="1"/>
              <a:t>грамотно</a:t>
            </a:r>
            <a:endParaRPr lang="ru-RU" dirty="0"/>
          </a:p>
          <a:p>
            <a:pPr lvl="0"/>
            <a:r>
              <a:rPr lang="en-US" dirty="0" err="1"/>
              <a:t>Обязательно</a:t>
            </a:r>
            <a:r>
              <a:rPr lang="en-US" dirty="0"/>
              <a:t> </a:t>
            </a:r>
            <a:r>
              <a:rPr lang="en-US" dirty="0" err="1"/>
              <a:t>надо</a:t>
            </a:r>
            <a:r>
              <a:rPr lang="en-US" dirty="0"/>
              <a:t> </a:t>
            </a:r>
            <a:r>
              <a:rPr lang="en-US" dirty="0" err="1"/>
              <a:t>подписать</a:t>
            </a:r>
            <a:r>
              <a:rPr lang="en-US" dirty="0"/>
              <a:t> </a:t>
            </a:r>
            <a:r>
              <a:rPr lang="en-US" dirty="0" err="1"/>
              <a:t>сообщение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Надо тактично убедиться, что пациент умеет читать.</a:t>
            </a:r>
          </a:p>
          <a:p>
            <a:pPr lvl="0"/>
            <a:r>
              <a:rPr lang="ru-RU" dirty="0"/>
              <a:t>Надо убедиться, что пациент видит и понимает написанное.</a:t>
            </a:r>
          </a:p>
          <a:p>
            <a:pPr lvl="0"/>
            <a:r>
              <a:rPr lang="ru-RU" dirty="0"/>
              <a:t>Для пациентов не умеющих читать надо рисовать картинки, схемы, т.е. использовать символы (например: рисовать телефон, чашку, стакан).</a:t>
            </a:r>
          </a:p>
          <a:p>
            <a:pPr lvl="0"/>
            <a:r>
              <a:rPr lang="ru-RU" dirty="0"/>
              <a:t>Надо точно указывать время (утро, вечер)</a:t>
            </a:r>
          </a:p>
          <a:p>
            <a:pPr lvl="0"/>
            <a:r>
              <a:rPr lang="en-US" dirty="0" err="1"/>
              <a:t>Надо</a:t>
            </a:r>
            <a:r>
              <a:rPr lang="en-US" dirty="0"/>
              <a:t> </a:t>
            </a:r>
            <a:r>
              <a:rPr lang="en-US" dirty="0" err="1"/>
              <a:t>выбирать</a:t>
            </a:r>
            <a:r>
              <a:rPr lang="en-US" dirty="0"/>
              <a:t> </a:t>
            </a:r>
            <a:r>
              <a:rPr lang="en-US" dirty="0" err="1"/>
              <a:t>простые</a:t>
            </a:r>
            <a:r>
              <a:rPr lang="en-US" dirty="0"/>
              <a:t> </a:t>
            </a:r>
            <a:r>
              <a:rPr lang="en-US" dirty="0" err="1"/>
              <a:t>слова</a:t>
            </a:r>
            <a:r>
              <a:rPr lang="en-US" dirty="0"/>
              <a:t>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Невербальные средства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                         </a:t>
            </a:r>
            <a:r>
              <a:rPr lang="ru-RU" b="1" i="1" dirty="0" smtClean="0"/>
              <a:t>Визуальные</a:t>
            </a:r>
          </a:p>
          <a:p>
            <a:r>
              <a:rPr lang="ru-RU" dirty="0" smtClean="0"/>
              <a:t>движение </a:t>
            </a:r>
            <a:r>
              <a:rPr lang="ru-RU" dirty="0"/>
              <a:t>и </a:t>
            </a:r>
            <a:r>
              <a:rPr lang="ru-RU" dirty="0" smtClean="0"/>
              <a:t>жесты</a:t>
            </a:r>
          </a:p>
          <a:p>
            <a:r>
              <a:rPr lang="ru-RU" dirty="0" smtClean="0"/>
              <a:t> позы (они могут быть как открытыми, так и закрытыми);</a:t>
            </a:r>
          </a:p>
          <a:p>
            <a:r>
              <a:rPr lang="ru-RU" dirty="0" smtClean="0"/>
              <a:t>выражение </a:t>
            </a:r>
            <a:r>
              <a:rPr lang="ru-RU" dirty="0"/>
              <a:t>лица, мимика;</a:t>
            </a:r>
            <a:endParaRPr lang="ru-RU" dirty="0" smtClean="0">
              <a:effectLst/>
            </a:endParaRPr>
          </a:p>
          <a:p>
            <a:r>
              <a:rPr lang="ru-RU" dirty="0" smtClean="0"/>
              <a:t>визуальный </a:t>
            </a:r>
            <a:r>
              <a:rPr lang="ru-RU" dirty="0"/>
              <a:t>контакт. </a:t>
            </a:r>
            <a:r>
              <a:rPr lang="ru-RU" dirty="0" smtClean="0"/>
              <a:t>(Экстраверты </a:t>
            </a:r>
            <a:r>
              <a:rPr lang="ru-RU" dirty="0"/>
              <a:t>смотрят на собеседника дольше и пристальнее, интроверты – </a:t>
            </a:r>
            <a:r>
              <a:rPr lang="ru-RU" dirty="0" smtClean="0"/>
              <a:t>наоборот);</a:t>
            </a:r>
            <a:endParaRPr lang="ru-RU" dirty="0" smtClean="0">
              <a:effectLst/>
            </a:endParaRPr>
          </a:p>
          <a:p>
            <a:r>
              <a:rPr lang="ru-RU" dirty="0" smtClean="0"/>
              <a:t> </a:t>
            </a:r>
            <a:r>
              <a:rPr lang="ru-RU" dirty="0"/>
              <a:t>кожные реакции. </a:t>
            </a:r>
            <a:r>
              <a:rPr lang="ru-RU" dirty="0" smtClean="0"/>
              <a:t>(Покраснение </a:t>
            </a:r>
            <a:r>
              <a:rPr lang="ru-RU" dirty="0"/>
              <a:t>или </a:t>
            </a:r>
            <a:r>
              <a:rPr lang="ru-RU" dirty="0" smtClean="0"/>
              <a:t>побледнение);</a:t>
            </a:r>
            <a:endParaRPr lang="ru-RU" dirty="0" smtClean="0">
              <a:effectLst/>
            </a:endParaRPr>
          </a:p>
          <a:p>
            <a:r>
              <a:rPr lang="ru-RU" dirty="0" smtClean="0"/>
              <a:t> </a:t>
            </a:r>
            <a:r>
              <a:rPr lang="ru-RU" dirty="0"/>
              <a:t>вспомогательные средства общения. </a:t>
            </a:r>
            <a:r>
              <a:rPr lang="ru-RU" dirty="0" smtClean="0"/>
              <a:t>(Признаки </a:t>
            </a:r>
            <a:r>
              <a:rPr lang="ru-RU" dirty="0"/>
              <a:t>возраста, </a:t>
            </a:r>
            <a:r>
              <a:rPr lang="ru-RU" dirty="0" smtClean="0"/>
              <a:t>пола);</a:t>
            </a:r>
            <a:endParaRPr lang="ru-RU" dirty="0" smtClean="0">
              <a:effectLst/>
            </a:endParaRPr>
          </a:p>
          <a:p>
            <a:r>
              <a:rPr lang="ru-RU" dirty="0" err="1" smtClean="0"/>
              <a:t>проксемика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расстояние до собеседника, угол поворота, персональное пространство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5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Невербальные средства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b="1" i="1" dirty="0"/>
              <a:t>Акустические</a:t>
            </a:r>
            <a:r>
              <a:rPr lang="ru-RU" i="1" dirty="0"/>
              <a:t>: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связанные с речью (интонации, паузы, тембр речи, скорость речи);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не связанные с речью (отдышка, удушье, кашель, плач, стон, вздох).</a:t>
            </a:r>
            <a:endParaRPr lang="ru-RU" dirty="0" smtClean="0">
              <a:effectLst/>
            </a:endParaRPr>
          </a:p>
          <a:p>
            <a:r>
              <a:rPr lang="ru-RU" i="1" dirty="0" smtClean="0"/>
              <a:t> </a:t>
            </a:r>
            <a:r>
              <a:rPr lang="ru-RU" b="1" i="1" dirty="0"/>
              <a:t>Тактильные</a:t>
            </a:r>
            <a:r>
              <a:rPr lang="ru-RU" i="1" dirty="0"/>
              <a:t> (связаны с прикосновением)</a:t>
            </a:r>
            <a:r>
              <a:rPr lang="ru-RU" dirty="0"/>
              <a:t>. Физическое воздействие (сопровождение слепого за руку, пальпация, перкуссия)</a:t>
            </a:r>
          </a:p>
          <a:p>
            <a:r>
              <a:rPr lang="ru-RU" i="1" dirty="0" smtClean="0"/>
              <a:t> </a:t>
            </a:r>
            <a:r>
              <a:rPr lang="ru-RU" b="1" i="1" dirty="0" err="1"/>
              <a:t>Ольфакторные</a:t>
            </a:r>
            <a:r>
              <a:rPr lang="ru-RU" i="1" dirty="0"/>
              <a:t> (связанные с запахом):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естественные (приятные, неприятные);</a:t>
            </a:r>
          </a:p>
          <a:p>
            <a:pPr marL="0" indent="0">
              <a:buNone/>
            </a:pPr>
            <a:r>
              <a:rPr lang="ru-RU" dirty="0"/>
              <a:t>- искусственные (духи, косметика).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0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Позитивные жесты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раскрытие руки ладонью вверх - дружелюбие, открытость, желание сотрудничать;</a:t>
            </a:r>
          </a:p>
          <a:p>
            <a:pPr lvl="0"/>
            <a:r>
              <a:rPr lang="ru-RU" dirty="0"/>
              <a:t>манипуляции с очками    (медленно снять очки и протереть) стекла, даже если этого не требуется (пауза для размышления);</a:t>
            </a:r>
          </a:p>
          <a:p>
            <a:pPr lvl="0"/>
            <a:r>
              <a:rPr lang="ru-RU" dirty="0"/>
              <a:t>почесывание подбородка, переносицы - процесс принятия решения; </a:t>
            </a:r>
          </a:p>
          <a:p>
            <a:pPr lvl="0"/>
            <a:r>
              <a:rPr lang="ru-RU" dirty="0"/>
              <a:t>манипуляция с предметами (прикусить зубами кончик какого-либо предмета: дужку очков, карандаш) требуется дополнительная информация;</a:t>
            </a:r>
          </a:p>
          <a:p>
            <a:pPr lvl="0"/>
            <a:r>
              <a:rPr lang="ru-RU" dirty="0"/>
              <a:t>потирание уха, глаза - обдумывание ответа, желание высказаться;</a:t>
            </a:r>
          </a:p>
          <a:p>
            <a:pPr lvl="0"/>
            <a:r>
              <a:rPr lang="ru-RU" dirty="0"/>
              <a:t>подпереть щеку сжатыми в кулак пальцами, указательный палец упирается в висок – оценка и заинтересованность;</a:t>
            </a:r>
          </a:p>
          <a:p>
            <a:pPr lvl="0"/>
            <a:r>
              <a:rPr lang="ru-RU" dirty="0"/>
              <a:t>наклоненная набок голова - интерес;</a:t>
            </a:r>
          </a:p>
          <a:p>
            <a:pPr lvl="0"/>
            <a:r>
              <a:rPr lang="ru-RU" dirty="0"/>
              <a:t>прищуривание глаз - поиски решения;</a:t>
            </a:r>
          </a:p>
          <a:p>
            <a:pPr lvl="0"/>
            <a:r>
              <a:rPr lang="ru-RU" dirty="0"/>
              <a:t>устойчивый визуальный контакт с собеседником - открытость;</a:t>
            </a:r>
          </a:p>
          <a:p>
            <a:pPr lvl="0"/>
            <a:r>
              <a:rPr lang="ru-RU" dirty="0"/>
              <a:t>обе руки лежат на коленях или держатся за боковые края стула, наклон корпуса вперед -готовность к действиям;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3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Негативные жесты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Autofit/>
          </a:bodyPr>
          <a:lstStyle/>
          <a:p>
            <a:pPr lvl="0"/>
            <a:r>
              <a:rPr lang="ru-RU" sz="1200" dirty="0"/>
              <a:t>руки скрещены на груди - оборонительная реакция;</a:t>
            </a:r>
          </a:p>
          <a:p>
            <a:pPr lvl="0"/>
            <a:r>
              <a:rPr lang="ru-RU" sz="1200" dirty="0"/>
              <a:t>большой палец поддерживает подбородок, а указательный направлен вертикально к виску -негативное или критическое отношение к сообщению или к собеседнику;</a:t>
            </a:r>
          </a:p>
          <a:p>
            <a:pPr lvl="0"/>
            <a:r>
              <a:rPr lang="ru-RU" sz="1200" dirty="0"/>
              <a:t>пальцы сцеплены в замок - закрытость для общения; </a:t>
            </a:r>
          </a:p>
          <a:p>
            <a:pPr lvl="0"/>
            <a:r>
              <a:rPr lang="ru-RU" sz="1200" dirty="0"/>
              <a:t>руки на бедрах - агрессия; </a:t>
            </a:r>
          </a:p>
          <a:p>
            <a:pPr lvl="0"/>
            <a:r>
              <a:rPr lang="ru-RU" sz="1200" dirty="0"/>
              <a:t>прикрывает  рот рукой  или  дотрагивается  до  кончика  носа  -  говорит  неправду  или чувствует, что Вы говорите неправду;</a:t>
            </a:r>
          </a:p>
          <a:p>
            <a:pPr lvl="0"/>
            <a:r>
              <a:rPr lang="ru-RU" sz="1200" dirty="0"/>
              <a:t>поправляет часы, проверяет сумочку, кошелек - частичный барьер для восстановления эмоциональной безопасности (при неуверенности, взволнованности);</a:t>
            </a:r>
          </a:p>
          <a:p>
            <a:pPr lvl="0"/>
            <a:r>
              <a:rPr lang="ru-RU" sz="1200" dirty="0"/>
              <a:t>сбор несуществующих ворсинок - не согласен с мнением других, но не решается высказать свою точку зрения;</a:t>
            </a:r>
          </a:p>
          <a:p>
            <a:pPr lvl="0"/>
            <a:r>
              <a:rPr lang="ru-RU" sz="1200" dirty="0"/>
              <a:t>ноги (все тело) обращены к выходу - желание закончить беседу;</a:t>
            </a:r>
          </a:p>
          <a:p>
            <a:pPr lvl="0"/>
            <a:r>
              <a:rPr lang="ru-RU" sz="1200" dirty="0"/>
              <a:t>преувеличенно внимательная манипуляция каким-либо предметом  (ручкой</a:t>
            </a:r>
            <a:r>
              <a:rPr lang="ru-RU" sz="1200"/>
              <a:t>), </a:t>
            </a:r>
            <a:r>
              <a:rPr lang="ru-RU" sz="1200" smtClean="0"/>
              <a:t>отстукивание им </a:t>
            </a:r>
            <a:r>
              <a:rPr lang="ru-RU" sz="1200" dirty="0"/>
              <a:t>каждого слова - раздражение;</a:t>
            </a:r>
          </a:p>
          <a:p>
            <a:pPr lvl="0"/>
            <a:r>
              <a:rPr lang="ru-RU" sz="1200" dirty="0"/>
              <a:t>взгляд в сторону - подозрение и сомнение;</a:t>
            </a:r>
          </a:p>
          <a:p>
            <a:pPr lvl="0"/>
            <a:r>
              <a:rPr lang="ru-RU" sz="1200" dirty="0"/>
              <a:t>наклон головы вниз - отрицательное, осуждающее отношение;</a:t>
            </a:r>
          </a:p>
          <a:p>
            <a:r>
              <a:rPr lang="ru-RU" sz="1200" dirty="0"/>
              <a:t>пальцы во рту - внутренняя потребность в одобрении и поддержке</a:t>
            </a:r>
          </a:p>
        </p:txBody>
      </p:sp>
    </p:spTree>
    <p:extLst>
      <p:ext uri="{BB962C8B-B14F-4D97-AF65-F5344CB8AC3E}">
        <p14:creationId xmlns:p14="http://schemas.microsoft.com/office/powerpoint/2010/main" xmlns="" val="940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ПРОВЕРКА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ИСХОДНОГО УРОВНЯ ЗНАНИЙ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u="sng" dirty="0"/>
              <a:t>Фронтальные вопросы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Что такое этика?</a:t>
            </a:r>
          </a:p>
          <a:p>
            <a:pPr lvl="0"/>
            <a:r>
              <a:rPr lang="ru-RU" dirty="0"/>
              <a:t>Что такое биоэтика?</a:t>
            </a:r>
          </a:p>
          <a:p>
            <a:pPr lvl="0"/>
            <a:r>
              <a:rPr lang="ru-RU" dirty="0"/>
              <a:t>Что такое деонтология?</a:t>
            </a:r>
          </a:p>
          <a:p>
            <a:pPr lvl="0"/>
            <a:r>
              <a:rPr lang="ru-RU" dirty="0"/>
              <a:t>Понятие о субординации?</a:t>
            </a:r>
          </a:p>
          <a:p>
            <a:pPr lvl="0"/>
            <a:r>
              <a:rPr lang="ru-RU" dirty="0"/>
              <a:t>Основные принципы биоэтики?</a:t>
            </a:r>
          </a:p>
          <a:p>
            <a:pPr lvl="0"/>
            <a:r>
              <a:rPr lang="ru-RU" dirty="0"/>
              <a:t>Основные качества медицинской сестры?</a:t>
            </a:r>
          </a:p>
          <a:p>
            <a:pPr lvl="0"/>
            <a:r>
              <a:rPr lang="ru-RU" dirty="0"/>
              <a:t>Что относится к культуре медработников 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112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ест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88840"/>
            <a:ext cx="70567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Зоны комфорта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Интимная зона </a:t>
            </a:r>
            <a:r>
              <a:rPr lang="ru-RU" dirty="0" smtClean="0"/>
              <a:t>(15-46см.) - в нее разрешается проникнуть только тем лицам, кто находится в тесном эмоциональном, контакте с человеком (близкие, друзья, родственники). В этой зоне имеется еще </a:t>
            </a:r>
            <a:r>
              <a:rPr lang="ru-RU" dirty="0" err="1" smtClean="0"/>
              <a:t>подзона</a:t>
            </a:r>
            <a:r>
              <a:rPr lang="ru-RU" dirty="0" smtClean="0"/>
              <a:t> радиусом в 15см., в которую можно проникнуть только посредством физического контакта - это сверхинтимная зона.</a:t>
            </a:r>
          </a:p>
          <a:p>
            <a:r>
              <a:rPr lang="ru-RU" b="1" dirty="0" smtClean="0"/>
              <a:t>  Личная зона </a:t>
            </a:r>
            <a:r>
              <a:rPr lang="ru-RU" dirty="0" smtClean="0"/>
              <a:t>(46см.-1,2м) - в ней допускаются только знакомые, если пытается проникнуть незнакомец, то появляется чувство дискомфорта и человек бессознательно или отодвигается от собеседника или использует руки в качестве барьера.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Социальная зона </a:t>
            </a:r>
            <a:r>
              <a:rPr lang="ru-RU" dirty="0" smtClean="0"/>
              <a:t>(1,2-3,6м) - в нее допускаются незнакомые люди, человек при этом не испытывает чувство дискомфорте, но доверительного общения ожидать нельзя.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Общественная зона </a:t>
            </a:r>
            <a:r>
              <a:rPr lang="ru-RU" dirty="0" smtClean="0"/>
              <a:t>(более 3,6м) - используется для публичных выступлений, но для того чтобы быть услышанным часто надо использовать специальные средства коммуникации (микрофон).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Средства общения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Терапевтические</a:t>
            </a:r>
            <a:endParaRPr lang="ru-RU" sz="4000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Пристальное внимание.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Терапевтическое прикосновение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Контакт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глаз.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10960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965245" cy="43204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Терапевтические средства общения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3800" b="1" i="1" u="sng" dirty="0">
                <a:latin typeface="Times New Roman" pitchFamily="18" charset="0"/>
                <a:cs typeface="Times New Roman" pitchFamily="18" charset="0"/>
              </a:rPr>
              <a:t>Пристальное внимание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Вам следует научиться искусству мелких знаков внимания к больному.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Вы называете его по имени и отчеству, это уже первый знак. Когда Вы знаете, на каком боку ему больно спать и какую га­зету он любит читать, как зовут его любимую и непутевую внучку или невестку, что его радует и печалит, когда Вы можете расшеве­лить его, развеселить, порадовать - Вы уже мастер своего дела. По­пробуйте для моряка найти фотографию моря, а для бабушки, про­жившей всю жизнь в Туле - фотографию старой Тулы, и Вы пойме­те цену мелочей.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3"/>
            <a:ext cx="374339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92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Терапевтические средства общения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u="sng" dirty="0">
                <a:latin typeface="Times New Roman" pitchFamily="18" charset="0"/>
                <a:cs typeface="Times New Roman" pitchFamily="18" charset="0"/>
              </a:rPr>
              <a:t>Терапевтическое прикосновение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Медсестры часто используют прикосновения, чтобы утешить ушедшего в себя, подавленного пациента, хоть как-то достучаться до него. Часто бывает, что теплое человеческое прикосновение - единственная связь с миром, остающаяся у тяжелобольного. При­косновения могут не только сообщать о моральной и личной под­держке, но и физически стимулировать или успокаивать пациента.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4553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1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13" y="692697"/>
            <a:ext cx="6965245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Терапевтические средства общения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3800" b="1" i="1" u="sng" dirty="0">
                <a:latin typeface="Times New Roman" pitchFamily="18" charset="0"/>
                <a:cs typeface="Times New Roman" pitchFamily="18" charset="0"/>
              </a:rPr>
              <a:t>Контакт глаз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Что же такое контакт глаз? Вы смотрите прямо в глаза другому человеку. Большинство людей не осознает, насколько это решаю­щий фактор. Пробовали ли Вы когда-нибудь поговорить с челове­ком, который упорно отворачивается, избегая смотреть Вам в лицо? Это трудно и очень резко влияет на наше отношение к нему. Кон­такт глаз должен нести только положительные эмоции. Нам нравят­ся люди с открытым и дружелюбным взглядом, искренней улыбкой, доброжелательным и дружественным выражением лица, с преиму­щественно низким голосом.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8164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35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НЕТЕРАПЕВТИЧЕСКИЕ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СРЕДСТВА </a:t>
            </a:r>
            <a:r>
              <a:rPr lang="ru-RU" sz="2800" b="1" dirty="0"/>
              <a:t>ОБЩЕНИЯ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 Избирательное или невнимательное выслушивание.</a:t>
            </a:r>
          </a:p>
          <a:p>
            <a:pPr marL="0" indent="0">
              <a:buNone/>
            </a:pPr>
            <a:r>
              <a:rPr lang="ru-RU" dirty="0"/>
              <a:t>• Констатированное заключение.</a:t>
            </a:r>
          </a:p>
          <a:p>
            <a:pPr marL="0" indent="0">
              <a:buNone/>
            </a:pPr>
            <a:r>
              <a:rPr lang="ru-RU" dirty="0"/>
              <a:t>• Безличное отношение.</a:t>
            </a:r>
          </a:p>
          <a:p>
            <a:pPr marL="0" indent="0">
              <a:buNone/>
            </a:pPr>
            <a:r>
              <a:rPr lang="ru-RU" dirty="0"/>
              <a:t>• Неоправданное доверие.</a:t>
            </a:r>
          </a:p>
          <a:p>
            <a:pPr marL="0" indent="0">
              <a:buNone/>
            </a:pPr>
            <a:r>
              <a:rPr lang="ru-RU" dirty="0"/>
              <a:t>• Стойкое или испуганное молчание. </a:t>
            </a:r>
          </a:p>
          <a:p>
            <a:pPr marL="0" indent="0">
              <a:buNone/>
            </a:pPr>
            <a:r>
              <a:rPr lang="ru-RU" dirty="0"/>
              <a:t>• Фальшивое успокаивание. </a:t>
            </a:r>
          </a:p>
          <a:p>
            <a:pPr marL="0" indent="0">
              <a:buNone/>
            </a:pPr>
            <a:r>
              <a:rPr lang="ru-RU" dirty="0"/>
              <a:t>• Морализирование.</a:t>
            </a:r>
          </a:p>
          <a:p>
            <a:pPr marL="0" indent="0">
              <a:buNone/>
            </a:pPr>
            <a:r>
              <a:rPr lang="ru-RU" dirty="0"/>
              <a:t>• Критика, насмешка, угроза.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3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Основа коммуникации – мастерство общения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Участие: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внимание к чувствам пациента;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эмпатия</a:t>
            </a:r>
            <a:r>
              <a:rPr lang="ru-RU" dirty="0"/>
              <a:t> – способность чувствовать эмоциональное состояние другого человека.</a:t>
            </a:r>
          </a:p>
          <a:p>
            <a:pPr marL="0" indent="0">
              <a:buNone/>
            </a:pPr>
            <a:r>
              <a:rPr lang="ru-RU" dirty="0"/>
              <a:t>Сестры должны помнить, что эмоции не должны их захватывать в межличностных контактах – это может привести к негативным последствиям, чувства в общении медсестры не только желательны, но и полезны.</a:t>
            </a:r>
          </a:p>
          <a:p>
            <a:pPr lvl="0"/>
            <a:r>
              <a:rPr lang="ru-RU" b="1" dirty="0"/>
              <a:t>Открытость</a:t>
            </a:r>
            <a:r>
              <a:rPr lang="ru-RU" dirty="0"/>
              <a:t> – раскрытие своего внутреннего я другому человеку (предполагается взаимность).</a:t>
            </a:r>
          </a:p>
          <a:p>
            <a:pPr lvl="0"/>
            <a:r>
              <a:rPr lang="ru-RU" b="1" dirty="0"/>
              <a:t>Умение проявлять беспокойство и сопереживать.</a:t>
            </a:r>
            <a:endParaRPr lang="ru-RU" dirty="0"/>
          </a:p>
          <a:p>
            <a:r>
              <a:rPr lang="ru-RU" b="1" dirty="0"/>
              <a:t>Умение </a:t>
            </a:r>
            <a:r>
              <a:rPr lang="ru-RU" b="1" dirty="0" smtClean="0"/>
              <a:t>слушать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Искренность (конгруэнтность) в общении</a:t>
            </a:r>
            <a:endParaRPr lang="ru-RU" dirty="0" smtClean="0">
              <a:effectLst/>
            </a:endParaRPr>
          </a:p>
          <a:p>
            <a:r>
              <a:rPr lang="ru-RU" b="1" dirty="0" smtClean="0"/>
              <a:t> </a:t>
            </a:r>
            <a:r>
              <a:rPr lang="ru-RU" b="1" dirty="0"/>
              <a:t>Уважение</a:t>
            </a:r>
            <a:endParaRPr lang="ru-RU" dirty="0" smtClean="0">
              <a:effectLst/>
            </a:endParaRPr>
          </a:p>
          <a:p>
            <a:r>
              <a:rPr lang="ru-RU" b="1" dirty="0" smtClean="0"/>
              <a:t> </a:t>
            </a:r>
            <a:r>
              <a:rPr lang="ru-RU" b="1" dirty="0"/>
              <a:t>Искусство задавать вопросы</a:t>
            </a:r>
            <a:r>
              <a:rPr lang="ru-RU" dirty="0"/>
              <a:t> (вопросы могут быть общие, конкретные, наводящие, пробные множественные)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профессионального общения с пациентом: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Представиться: назвать свое ФИО и должность.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Смотреть в глаза на одном уровне, если пациент лежит, сесть на стул.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Проявлять доброжелательность. Создать приятную атмосферу.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Обеспечить конфиденциальность беседы.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Говорить с пациентом на доступном языке.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Поощрять пациента задавать вопросы.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Уметь слушать.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95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— при общении помогает закрепить поведение человека, которое положительно влияет как на его здоровье, так и на общее благопо­лучие;</a:t>
            </a:r>
          </a:p>
          <a:p>
            <a:pPr marL="0" indent="0">
              <a:buNone/>
            </a:pPr>
            <a:r>
              <a:rPr lang="ru-RU" dirty="0"/>
              <a:t>— не всегда сразу дает </a:t>
            </a:r>
            <a:r>
              <a:rPr lang="ru-RU" dirty="0" smtClean="0"/>
              <a:t>результаты; продолжайте </a:t>
            </a:r>
            <a:r>
              <a:rPr lang="ru-RU" dirty="0"/>
              <a:t>пытаться; </a:t>
            </a:r>
            <a:r>
              <a:rPr lang="ru-RU" dirty="0" smtClean="0"/>
              <a:t>не </a:t>
            </a:r>
            <a:r>
              <a:rPr lang="ru-RU" dirty="0"/>
              <a:t>разочаровывайтесь в своих усилиях; </a:t>
            </a:r>
            <a:r>
              <a:rPr lang="ru-RU" dirty="0" smtClean="0"/>
              <a:t>   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будет эффективной, если: </a:t>
            </a:r>
          </a:p>
          <a:p>
            <a:pPr marL="0" indent="0">
              <a:buNone/>
            </a:pPr>
            <a:r>
              <a:rPr lang="ru-RU" dirty="0"/>
              <a:t>осуществляется последовательно; </a:t>
            </a:r>
            <a:r>
              <a:rPr lang="ru-RU" dirty="0" smtClean="0"/>
              <a:t>постоянно </a:t>
            </a:r>
            <a:r>
              <a:rPr lang="ru-RU" dirty="0"/>
              <a:t>повторяется.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3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Общение </a:t>
            </a:r>
            <a:r>
              <a:rPr lang="ru-RU" dirty="0"/>
              <a:t>– это все способы поведения, которые человек использует сознательно или бессознательно для воздействия на другого с помощью устной и письменной речи, жестов, мимики и символов.</a:t>
            </a:r>
          </a:p>
          <a:p>
            <a:r>
              <a:rPr lang="ru-RU" b="1" dirty="0" smtClean="0"/>
              <a:t>Общение в СД </a:t>
            </a:r>
            <a:r>
              <a:rPr lang="ru-RU" dirty="0" smtClean="0"/>
              <a:t>– это общение медсестры с пациентом, испытывающим порой физические и психологические трудности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3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Элементы </a:t>
            </a:r>
            <a:r>
              <a:rPr lang="ru-RU" b="1" u="sng" dirty="0"/>
              <a:t>активного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</a:t>
            </a:r>
            <a:r>
              <a:rPr lang="ru-RU" dirty="0"/>
              <a:t>поощряющие невербальные аспекты;</a:t>
            </a:r>
            <a:endParaRPr lang="ru-RU" dirty="0" smtClean="0">
              <a:effectLst/>
            </a:endParaRPr>
          </a:p>
          <a:p>
            <a:r>
              <a:rPr lang="ru-RU" dirty="0"/>
              <a:t>- поощряющие вербальные аспекты;</a:t>
            </a:r>
            <a:endParaRPr lang="ru-RU" dirty="0" smtClean="0">
              <a:effectLst/>
            </a:endParaRPr>
          </a:p>
          <a:p>
            <a:r>
              <a:rPr lang="ru-RU" dirty="0"/>
              <a:t>- использование молчания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988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Вербальные аспекты активного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восклицание по ходу беседы с пациентом</a:t>
            </a:r>
            <a:endParaRPr lang="ru-RU" dirty="0" smtClean="0">
              <a:effectLst/>
            </a:endParaRPr>
          </a:p>
          <a:p>
            <a:r>
              <a:rPr lang="ru-RU" dirty="0"/>
              <a:t>- вопросы, показывающие заинтересованность медсестры в пациенте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b="1" i="1" dirty="0"/>
              <a:t>Использование молчания:</a:t>
            </a:r>
            <a:endParaRPr lang="ru-RU" dirty="0" smtClean="0">
              <a:effectLst/>
            </a:endParaRPr>
          </a:p>
          <a:p>
            <a:r>
              <a:rPr lang="ru-RU" dirty="0"/>
              <a:t>- медсестре не следует спешить заполнить паузу, когда пациент умолкает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5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Лекция окончена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9766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0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60848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Общение медсестры с пациентом </a:t>
            </a:r>
            <a:r>
              <a:rPr lang="ru-RU" sz="3600" dirty="0"/>
              <a:t>– </a:t>
            </a:r>
            <a:r>
              <a:rPr lang="ru-RU" sz="3200" dirty="0"/>
              <a:t>процесс установления и развития контактов с целью достижения оптимального уровня жизнедеятельности пациентов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2543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эффективного общения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9672" y="3212976"/>
            <a:ext cx="5944355" cy="14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octor patient: Врач, пациент, женщины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686" t="-2279" r="51124"/>
          <a:stretch/>
        </p:blipFill>
        <p:spPr bwMode="auto">
          <a:xfrm>
            <a:off x="-828600" y="2204864"/>
            <a:ext cx="3026693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octor patient: Врач, пациент, женщины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6" t="-2280" r="-11797" b="1"/>
          <a:stretch/>
        </p:blipFill>
        <p:spPr bwMode="auto">
          <a:xfrm>
            <a:off x="7092281" y="1412776"/>
            <a:ext cx="1656184" cy="2990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432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/>
              <a:t>Функции общения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8090" y="3214573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Эмоциональная.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99039" y="3203158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Регулятивная.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67435" y="1634717"/>
            <a:ext cx="2064805" cy="150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11760" y="1634717"/>
            <a:ext cx="2204794" cy="150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16554" y="1634717"/>
            <a:ext cx="47717" cy="150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альтернативный процесс 2"/>
          <p:cNvSpPr/>
          <p:nvPr/>
        </p:nvSpPr>
        <p:spPr>
          <a:xfrm>
            <a:off x="827584" y="3224117"/>
            <a:ext cx="2456822" cy="9048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Информационная.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023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656" y="838239"/>
            <a:ext cx="3064827" cy="1079955"/>
          </a:xfrm>
        </p:spPr>
        <p:txBody>
          <a:bodyPr/>
          <a:lstStyle/>
          <a:p>
            <a:r>
              <a:rPr lang="ru-RU" dirty="0"/>
              <a:t>Функции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Информационная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Получение и сообщение необходимой информации. </a:t>
            </a:r>
            <a:r>
              <a:rPr lang="ru-RU" dirty="0" smtClean="0"/>
              <a:t>Медсестре </a:t>
            </a:r>
            <a:r>
              <a:rPr lang="ru-RU" dirty="0"/>
              <a:t>необходима информация о самочувствии пациента, его реакции на медперсонал, лечение и пребывание в стационаре. В свою очередь, медсестра сообщает пациенту информацию о схеме приема лекарственных препаратов, характере подготовки к предстоящему инструментальному исследованию и др.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05721" y="2522816"/>
            <a:ext cx="3048891" cy="21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xn------5cdbibevadmjtys0coqe0b3fzb.xn--p1ai/wp-content/uploads/2016/03/assets_LARGE_t_213761_540567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4884"/>
            <a:ext cx="3672408" cy="34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60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98474" y="935368"/>
            <a:ext cx="3064827" cy="1270114"/>
          </a:xfrm>
        </p:spPr>
        <p:txBody>
          <a:bodyPr/>
          <a:lstStyle/>
          <a:p>
            <a:r>
              <a:rPr lang="ru-RU" dirty="0" smtClean="0"/>
              <a:t>Функции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Эмоциональная</a:t>
            </a:r>
            <a:r>
              <a:rPr lang="ru-RU" b="1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Пациенты ждут от медсестры эмоционального отклика, </a:t>
            </a:r>
            <a:r>
              <a:rPr lang="ru-RU" dirty="0" smtClean="0"/>
              <a:t>сочувствия</a:t>
            </a:r>
            <a:r>
              <a:rPr lang="ru-RU" dirty="0"/>
              <a:t>, душевного тепла. Не следует излишне ахать и причитать над пациентом, но холодность и отчужденность, привычка </a:t>
            </a:r>
            <a:r>
              <a:rPr lang="ru-RU" dirty="0" smtClean="0"/>
              <a:t>постоянно контролировать </a:t>
            </a:r>
            <a:r>
              <a:rPr lang="ru-RU" dirty="0"/>
              <a:t>свои </a:t>
            </a:r>
            <a:r>
              <a:rPr lang="ru-RU" dirty="0" smtClean="0"/>
              <a:t>эмоции </a:t>
            </a:r>
            <a:r>
              <a:rPr lang="ru-RU" dirty="0"/>
              <a:t>создают впечатление черствости и бездушности. С другой стороны, любые эмоции, и в первую </a:t>
            </a:r>
            <a:r>
              <a:rPr lang="ru-RU" dirty="0" smtClean="0"/>
              <a:t>очередь </a:t>
            </a:r>
            <a:r>
              <a:rPr lang="ru-RU" dirty="0"/>
              <a:t>отрицательные, заразительны и быстро распространяются на окружающих.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39518" y="2420887"/>
            <a:ext cx="3008313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tatic9.depositphotos.com/1011643/1128/i/950/depositphotos_11281139-Friendly-male-doctor-greeting-recovering-senior-pati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03" y="2348880"/>
            <a:ext cx="3096344" cy="35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5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442</TotalTime>
  <Words>2099</Words>
  <Application>Microsoft Office PowerPoint</Application>
  <PresentationFormat>Экран (4:3)</PresentationFormat>
  <Paragraphs>211</Paragraphs>
  <Slides>42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Кнопка</vt:lpstr>
      <vt:lpstr>   МИНИСТЕРСТВО ЗДРАВООХРАНЕНИЯ МОСКОВСКОЙ ОБЛАСТИ Государственное бюджетное профессиональное образовательное учреждение  Московской области «Московский областной  медицинский колледж №3» Шатурский филиал</vt:lpstr>
      <vt:lpstr>Цель занятия  Студенты должны овладеть профессиональными и общими компетенциями</vt:lpstr>
      <vt:lpstr> ПРОВЕРКА ИСХОДНОГО УРОВНЯ ЗНАНИЙ </vt:lpstr>
      <vt:lpstr>Понятия общения</vt:lpstr>
      <vt:lpstr>Слайд 5</vt:lpstr>
      <vt:lpstr>Элементы эффективного общения</vt:lpstr>
      <vt:lpstr>Функции общения</vt:lpstr>
      <vt:lpstr>Функции общения</vt:lpstr>
      <vt:lpstr>Функции общения</vt:lpstr>
      <vt:lpstr>Функции общения</vt:lpstr>
      <vt:lpstr>Компоненты и виды общения</vt:lpstr>
      <vt:lpstr>Виды общения </vt:lpstr>
      <vt:lpstr>Уровни общения</vt:lpstr>
      <vt:lpstr>Слайд 14</vt:lpstr>
      <vt:lpstr>Психологические типы собеседников</vt:lpstr>
      <vt:lpstr>Типы собеседников</vt:lpstr>
      <vt:lpstr>Недоминантный тип –</vt:lpstr>
      <vt:lpstr>Мобильный тип –</vt:lpstr>
      <vt:lpstr>Ригидный собеседник –</vt:lpstr>
      <vt:lpstr>Экстравертивный тип –</vt:lpstr>
      <vt:lpstr>Интровертивный тип –</vt:lpstr>
      <vt:lpstr>Средства общения</vt:lpstr>
      <vt:lpstr>Что может помочь эффективному общению в системе – сестра и пациент</vt:lpstr>
      <vt:lpstr> Письменное общение</vt:lpstr>
      <vt:lpstr>Что способствует эффективному письменному общению </vt:lpstr>
      <vt:lpstr>Невербальные средства общения</vt:lpstr>
      <vt:lpstr>Невербальные средства общения</vt:lpstr>
      <vt:lpstr> Позитивные жесты</vt:lpstr>
      <vt:lpstr>Негативные жесты </vt:lpstr>
      <vt:lpstr>Слайд 30</vt:lpstr>
      <vt:lpstr>Зоны комфорта</vt:lpstr>
      <vt:lpstr>Средства общения </vt:lpstr>
      <vt:lpstr> Терапевтические средства общения </vt:lpstr>
      <vt:lpstr>Терапевтические средства общения</vt:lpstr>
      <vt:lpstr>Терапевтические средства общения</vt:lpstr>
      <vt:lpstr>НЕТЕРАПЕВТИЧЕСКИЕ  СРЕДСТВА ОБЩЕНИЯ</vt:lpstr>
      <vt:lpstr>Основа коммуникации – мастерство общения медсестры</vt:lpstr>
      <vt:lpstr>Правила профессионального общения с пациентом:</vt:lpstr>
      <vt:lpstr>СОЦИАЛЬНАЯ ПОДДЕРЖКА</vt:lpstr>
      <vt:lpstr>Элементы активного слушания</vt:lpstr>
      <vt:lpstr>Вербальные аспекты активного слушания</vt:lpstr>
      <vt:lpstr>Лекция окончена 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Admin</dc:creator>
  <cp:lastModifiedBy>Наталья</cp:lastModifiedBy>
  <cp:revision>35</cp:revision>
  <dcterms:created xsi:type="dcterms:W3CDTF">2016-11-25T12:04:36Z</dcterms:created>
  <dcterms:modified xsi:type="dcterms:W3CDTF">2017-12-18T18:32:43Z</dcterms:modified>
</cp:coreProperties>
</file>